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word/document.xml" ContentType="application/vnd.openxmlformats-officedocument.wordprocessingml.document.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word/numbering.xml" ContentType="application/vnd.openxmlformats-officedocument.wordprocessingml.numbering+xml"/>
  <Override PartName="/word/styles.xml" ContentType="application/vnd.openxmlformats-officedocument.wordprocessingml.styles+xml"/>
  <Override PartName="/word/settings.xml" ContentType="application/vnd.openxmlformats-officedocument.wordprocessingml.settings+xml"/>
  <Override PartName="/word/webSettings.xml" ContentType="application/vnd.openxmlformats-officedocument.wordprocessingml.webSettings+xml"/>
  <Override PartName="/word/footnotes.xml" ContentType="application/vnd.openxmlformats-officedocument.wordprocessingml.footnotes+xml"/>
  <Override PartName="/word/endnotes.xml" ContentType="application/vnd.openxmlformats-officedocument.wordprocessingml.endnotes+xml"/>
  <Override PartName="/word/header1.xml" ContentType="application/vnd.openxmlformats-officedocument.wordprocessingml.header+xml"/>
  <Override PartName="/word/footer1.xml" ContentType="application/vnd.openxmlformats-officedocument.wordprocessingml.footer+xml"/>
  <Override PartName="/word/footer2.xml" ContentType="application/vnd.openxmlformats-officedocument.wordprocessingml.footer+xml"/>
  <Override PartName="/word/footer3.xml" ContentType="application/vnd.openxmlformats-officedocument.wordprocessingml.footer+xml"/>
  <Override PartName="/word/footer4.xml" ContentType="application/vnd.openxmlformats-officedocument.wordprocessingml.footer+xml"/>
  <Override PartName="/word/footer5.xml" ContentType="application/vnd.openxmlformats-officedocument.wordprocessingml.footer+xml"/>
  <Override PartName="/word/footer6.xml" ContentType="application/vnd.openxmlformats-officedocument.wordprocessingml.footer+xml"/>
  <Override PartName="/word/fontTable.xml" ContentType="application/vnd.openxmlformats-officedocument.wordprocessingml.fontTable+xml"/>
  <Override PartName="/word/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word/document.xml"/><Relationship Id="rId4" Type="http://schemas.openxmlformats.org/officeDocument/2006/relationships/custom-properties" Target="docProps/custom.xml"/></Relationships>
</file>

<file path=word/document.xml><?xml version="1.0" encoding="utf-8"?>
<w:document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body>
    <w:p w14:paraId="03005F00" w14:textId="77777777" w:rsidR="00272BF8" w:rsidRPr="0024699B" w:rsidRDefault="00272BF8" w:rsidP="00FE0177">
      <w:pPr>
        <w:jc w:val="center"/>
        <w:rPr>
          <w:rFonts w:ascii="Verdana" w:eastAsia="Calibri" w:hAnsi="Verdana"/>
          <w:b/>
          <w:caps/>
          <w:color w:val="0070C0"/>
          <w:szCs w:val="18"/>
          <w:lang w:val="en-US"/>
        </w:rPr>
      </w:pPr>
      <w:r w:rsidRPr="0024699B">
        <w:rPr>
          <w:rFonts w:ascii="Verdana" w:eastAsia="Calibri" w:hAnsi="Verdana"/>
          <w:b/>
          <w:caps/>
          <w:color w:val="0070C0"/>
          <w:szCs w:val="18"/>
          <w:lang w:val="en-US"/>
        </w:rPr>
        <w:t>A. COVER PAGE</w:t>
      </w:r>
    </w:p>
    <w:p w14:paraId="40493401" w14:textId="77777777" w:rsidR="00272BF8" w:rsidRPr="0024699B" w:rsidRDefault="00272BF8" w:rsidP="00FE0177">
      <w:pPr>
        <w:rPr>
          <w:rFonts w:ascii="Verdana" w:eastAsia="Calibri" w:hAnsi="Verdana"/>
          <w:i/>
          <w:color w:val="000000" w:themeColor="text1"/>
          <w:sz w:val="20"/>
          <w:szCs w:val="20"/>
          <w:lang w:val="en-US"/>
        </w:rPr>
      </w:pPr>
    </w:p>
    <w:p w14:paraId="535CDC43" w14:textId="77777777" w:rsidR="00272BF8" w:rsidRPr="0024699B" w:rsidRDefault="00272BF8" w:rsidP="00FE0177">
      <w:pPr>
        <w:rPr>
          <w:rFonts w:ascii="Verdana" w:eastAsia="Calibri" w:hAnsi="Verdana"/>
          <w:i/>
          <w:color w:val="000000" w:themeColor="text1"/>
          <w:sz w:val="20"/>
          <w:szCs w:val="20"/>
          <w:lang w:val="en-US"/>
        </w:rPr>
      </w:pPr>
    </w:p>
    <w:p w14:paraId="2C7AD547" w14:textId="77777777" w:rsidR="00272BF8" w:rsidRPr="0024699B" w:rsidRDefault="00272BF8" w:rsidP="00FE0177">
      <w:pPr>
        <w:rPr>
          <w:rFonts w:ascii="Verdana" w:eastAsia="Calibri" w:hAnsi="Verdana"/>
          <w:color w:val="000000" w:themeColor="text1"/>
          <w:sz w:val="20"/>
          <w:szCs w:val="20"/>
          <w:lang w:val="en-US"/>
        </w:rPr>
      </w:pPr>
      <w:r w:rsidRPr="0024699B">
        <w:rPr>
          <w:rFonts w:ascii="Verdana" w:eastAsia="Calibri" w:hAnsi="Verdana"/>
          <w:b/>
          <w:bCs/>
          <w:color w:val="000000" w:themeColor="text1"/>
          <w:sz w:val="20"/>
          <w:szCs w:val="20"/>
          <w:lang w:val="en-US"/>
        </w:rPr>
        <w:t>1. Fund Name</w:t>
      </w:r>
      <w:r w:rsidRPr="0024699B">
        <w:rPr>
          <w:rFonts w:ascii="Verdana" w:eastAsia="Calibri" w:hAnsi="Verdana"/>
          <w:color w:val="000000" w:themeColor="text1"/>
          <w:sz w:val="20"/>
          <w:szCs w:val="20"/>
          <w:lang w:val="en-US"/>
        </w:rPr>
        <w:t>: Joint SDG Fund</w:t>
      </w:r>
    </w:p>
    <w:p w14:paraId="7F54BD96" w14:textId="77777777" w:rsidR="00272BF8" w:rsidRPr="0024699B" w:rsidRDefault="00272BF8" w:rsidP="00FE0177">
      <w:pPr>
        <w:rPr>
          <w:rFonts w:ascii="Verdana" w:eastAsia="Calibri" w:hAnsi="Verdana"/>
          <w:i/>
          <w:color w:val="000000" w:themeColor="text1"/>
          <w:sz w:val="20"/>
          <w:szCs w:val="20"/>
          <w:lang w:val="en-US"/>
        </w:rPr>
      </w:pPr>
    </w:p>
    <w:p w14:paraId="70FA178E" w14:textId="67A062B5" w:rsidR="00272BF8" w:rsidRPr="0024699B" w:rsidRDefault="00272BF8" w:rsidP="00FE0177">
      <w:pPr>
        <w:rPr>
          <w:rFonts w:ascii="Verdana" w:eastAsia="Calibri" w:hAnsi="Verdana"/>
          <w:i/>
          <w:color w:val="C45911" w:themeColor="accent2" w:themeShade="BF"/>
          <w:sz w:val="20"/>
          <w:szCs w:val="20"/>
          <w:lang w:val="en-US"/>
        </w:rPr>
      </w:pPr>
      <w:r w:rsidRPr="0024699B">
        <w:rPr>
          <w:rFonts w:ascii="Verdana" w:hAnsi="Verdana"/>
          <w:b/>
          <w:bCs/>
          <w:color w:val="000000" w:themeColor="text1"/>
          <w:sz w:val="20"/>
          <w:szCs w:val="20"/>
          <w:lang w:val="en-US" w:eastAsia="en-GB"/>
        </w:rPr>
        <w:t>2. MPTFO Project Reference Number</w:t>
      </w:r>
      <w:r w:rsidR="00E6612F" w:rsidRPr="0024699B">
        <w:rPr>
          <w:rFonts w:ascii="Verdana" w:hAnsi="Verdana"/>
          <w:color w:val="000000" w:themeColor="text1"/>
          <w:sz w:val="20"/>
          <w:szCs w:val="20"/>
          <w:lang w:val="en-US" w:eastAsia="en-GB"/>
        </w:rPr>
        <w:t xml:space="preserve">: </w:t>
      </w:r>
    </w:p>
    <w:p w14:paraId="45668A5D" w14:textId="77777777" w:rsidR="00272BF8" w:rsidRPr="0024699B" w:rsidRDefault="00272BF8" w:rsidP="00FE0177">
      <w:pPr>
        <w:rPr>
          <w:rFonts w:ascii="Verdana" w:hAnsi="Verdana"/>
          <w:i/>
          <w:color w:val="000000" w:themeColor="text1"/>
          <w:sz w:val="20"/>
          <w:szCs w:val="20"/>
          <w:lang w:val="en-US" w:eastAsia="en-GB"/>
        </w:rPr>
      </w:pPr>
    </w:p>
    <w:p w14:paraId="09D6DB4B" w14:textId="6169C6E8" w:rsidR="00272BF8" w:rsidRPr="0024699B" w:rsidRDefault="00272BF8" w:rsidP="00FE0177">
      <w:pPr>
        <w:jc w:val="both"/>
        <w:rPr>
          <w:rFonts w:ascii="Verdana" w:hAnsi="Verdana"/>
          <w:i/>
          <w:color w:val="C45911" w:themeColor="accent2" w:themeShade="BF"/>
          <w:sz w:val="20"/>
          <w:szCs w:val="20"/>
          <w:lang w:val="en-US" w:eastAsia="en-GB"/>
        </w:rPr>
      </w:pPr>
      <w:r w:rsidRPr="0024699B">
        <w:rPr>
          <w:rFonts w:ascii="Verdana" w:hAnsi="Verdana"/>
          <w:b/>
          <w:bCs/>
          <w:color w:val="000000" w:themeColor="text1"/>
          <w:sz w:val="20"/>
          <w:szCs w:val="20"/>
          <w:lang w:val="en-US" w:eastAsia="en-GB"/>
        </w:rPr>
        <w:t>3. Joint programme title</w:t>
      </w:r>
      <w:r w:rsidR="00E6612F" w:rsidRPr="0024699B">
        <w:rPr>
          <w:rFonts w:ascii="Verdana" w:hAnsi="Verdana"/>
          <w:i/>
          <w:color w:val="000000" w:themeColor="text1"/>
          <w:sz w:val="20"/>
          <w:szCs w:val="20"/>
          <w:lang w:val="en-US" w:eastAsia="en-GB"/>
        </w:rPr>
        <w:t xml:space="preserve">: </w:t>
      </w:r>
      <w:r w:rsidR="00FC74F9" w:rsidRPr="0024699B">
        <w:rPr>
          <w:rFonts w:ascii="Verdana" w:eastAsia="Verdana" w:hAnsi="Verdana" w:cs="Verdana"/>
          <w:iCs/>
          <w:color w:val="000000"/>
          <w:sz w:val="20"/>
          <w:szCs w:val="20"/>
          <w:lang w:val="en-US"/>
        </w:rPr>
        <w:t>Transforming the financial system to support the development of sustainable energy solutions through technical assistance and investment</w:t>
      </w:r>
      <w:r w:rsidR="00E6612F" w:rsidRPr="0024699B">
        <w:rPr>
          <w:rFonts w:ascii="Verdana" w:eastAsia="Verdana" w:hAnsi="Verdana" w:cs="Verdana"/>
          <w:iCs/>
          <w:color w:val="000000"/>
          <w:sz w:val="20"/>
          <w:szCs w:val="20"/>
          <w:lang w:val="en-US"/>
        </w:rPr>
        <w:t xml:space="preserve">. </w:t>
      </w:r>
    </w:p>
    <w:p w14:paraId="12A786FE" w14:textId="77777777" w:rsidR="00272BF8" w:rsidRPr="0024699B" w:rsidRDefault="00272BF8" w:rsidP="00FE0177">
      <w:pPr>
        <w:jc w:val="both"/>
        <w:rPr>
          <w:rFonts w:ascii="Verdana" w:hAnsi="Verdana"/>
          <w:i/>
          <w:color w:val="000000" w:themeColor="text1"/>
          <w:sz w:val="20"/>
          <w:szCs w:val="20"/>
          <w:lang w:val="en-US" w:eastAsia="en-GB"/>
        </w:rPr>
      </w:pPr>
    </w:p>
    <w:p w14:paraId="3FF28156" w14:textId="1E2DE3A9" w:rsidR="00272BF8" w:rsidRPr="0024699B" w:rsidRDefault="00272BF8" w:rsidP="00FE0177">
      <w:pPr>
        <w:jc w:val="both"/>
        <w:rPr>
          <w:rFonts w:ascii="Verdana" w:hAnsi="Verdana"/>
          <w:i/>
          <w:color w:val="C45911" w:themeColor="accent2" w:themeShade="BF"/>
          <w:sz w:val="20"/>
          <w:szCs w:val="20"/>
          <w:lang w:val="en-US" w:eastAsia="en-GB"/>
        </w:rPr>
      </w:pPr>
      <w:r w:rsidRPr="0024699B">
        <w:rPr>
          <w:rFonts w:ascii="Verdana" w:hAnsi="Verdana"/>
          <w:b/>
          <w:bCs/>
          <w:color w:val="000000" w:themeColor="text1"/>
          <w:sz w:val="20"/>
          <w:szCs w:val="20"/>
          <w:lang w:val="en-US" w:eastAsia="en-GB"/>
        </w:rPr>
        <w:t>4. Short title</w:t>
      </w:r>
      <w:r w:rsidR="00FC74F9" w:rsidRPr="0024699B">
        <w:rPr>
          <w:rFonts w:ascii="Verdana" w:hAnsi="Verdana"/>
          <w:color w:val="000000" w:themeColor="text1"/>
          <w:sz w:val="20"/>
          <w:szCs w:val="20"/>
          <w:lang w:val="en-US" w:eastAsia="en-GB"/>
        </w:rPr>
        <w:t xml:space="preserve">: A Financial Innovative System for Sustainable Energy </w:t>
      </w:r>
    </w:p>
    <w:p w14:paraId="55588985" w14:textId="77777777" w:rsidR="00272BF8" w:rsidRPr="0024699B" w:rsidRDefault="00272BF8" w:rsidP="00FE0177">
      <w:pPr>
        <w:jc w:val="both"/>
        <w:rPr>
          <w:rFonts w:ascii="Verdana" w:hAnsi="Verdana"/>
          <w:i/>
          <w:color w:val="000000" w:themeColor="text1"/>
          <w:sz w:val="20"/>
          <w:szCs w:val="20"/>
          <w:lang w:val="en-US" w:eastAsia="en-GB"/>
        </w:rPr>
      </w:pPr>
    </w:p>
    <w:p w14:paraId="40A0A5E2" w14:textId="53E86233" w:rsidR="00272BF8" w:rsidRPr="0024699B" w:rsidRDefault="00272BF8" w:rsidP="00FE0177">
      <w:pPr>
        <w:jc w:val="both"/>
        <w:rPr>
          <w:rFonts w:ascii="Verdana" w:eastAsia="Calibri" w:hAnsi="Verdana"/>
          <w:b/>
          <w:bCs/>
          <w:iCs/>
          <w:color w:val="000000" w:themeColor="text1"/>
          <w:sz w:val="20"/>
          <w:szCs w:val="20"/>
          <w:lang w:val="en-US"/>
        </w:rPr>
      </w:pPr>
      <w:r w:rsidRPr="0024699B">
        <w:rPr>
          <w:rFonts w:ascii="Verdana" w:eastAsia="Calibri" w:hAnsi="Verdana"/>
          <w:b/>
          <w:bCs/>
          <w:color w:val="000000" w:themeColor="text1"/>
          <w:sz w:val="20"/>
          <w:szCs w:val="20"/>
          <w:lang w:val="en-US"/>
        </w:rPr>
        <w:t>5. Country and region</w:t>
      </w:r>
      <w:r w:rsidR="00FC74F9" w:rsidRPr="0024699B">
        <w:rPr>
          <w:rFonts w:ascii="Verdana" w:eastAsia="Calibri" w:hAnsi="Verdana"/>
          <w:b/>
          <w:bCs/>
          <w:color w:val="000000" w:themeColor="text1"/>
          <w:sz w:val="20"/>
          <w:szCs w:val="20"/>
          <w:lang w:val="en-US"/>
        </w:rPr>
        <w:t xml:space="preserve">: </w:t>
      </w:r>
      <w:r w:rsidR="00FC74F9" w:rsidRPr="0024699B">
        <w:rPr>
          <w:rFonts w:ascii="Verdana" w:eastAsia="Calibri" w:hAnsi="Verdana"/>
          <w:bCs/>
          <w:color w:val="000000" w:themeColor="text1"/>
          <w:sz w:val="20"/>
          <w:szCs w:val="20"/>
          <w:lang w:val="en-US"/>
        </w:rPr>
        <w:t>Madagascar</w:t>
      </w:r>
    </w:p>
    <w:p w14:paraId="6E089E86" w14:textId="77777777" w:rsidR="00272BF8" w:rsidRPr="0024699B" w:rsidRDefault="00272BF8" w:rsidP="00FE0177">
      <w:pPr>
        <w:jc w:val="both"/>
        <w:rPr>
          <w:rFonts w:ascii="Verdana" w:eastAsia="Calibri" w:hAnsi="Verdana"/>
          <w:b/>
          <w:bCs/>
          <w:iCs/>
          <w:color w:val="000000" w:themeColor="text1"/>
          <w:sz w:val="20"/>
          <w:szCs w:val="20"/>
          <w:lang w:val="en-US"/>
        </w:rPr>
      </w:pPr>
      <w:r w:rsidRPr="0024699B">
        <w:rPr>
          <w:rFonts w:ascii="Verdana" w:eastAsia="Calibri" w:hAnsi="Verdana"/>
          <w:b/>
          <w:bCs/>
          <w:iCs/>
          <w:color w:val="000000" w:themeColor="text1"/>
          <w:sz w:val="20"/>
          <w:szCs w:val="20"/>
          <w:lang w:val="en-US"/>
        </w:rPr>
        <w:t xml:space="preserve"> </w:t>
      </w:r>
    </w:p>
    <w:p w14:paraId="5BB66933" w14:textId="36F9C667" w:rsidR="00272BF8" w:rsidRPr="0024699B" w:rsidRDefault="00FC74F9" w:rsidP="00FE0177">
      <w:pPr>
        <w:jc w:val="both"/>
        <w:rPr>
          <w:rFonts w:ascii="Verdana" w:hAnsi="Verdana"/>
          <w:color w:val="000000" w:themeColor="text1"/>
          <w:sz w:val="20"/>
          <w:szCs w:val="20"/>
          <w:lang w:val="en-US" w:eastAsia="en-GB"/>
        </w:rPr>
      </w:pPr>
      <w:r w:rsidRPr="0024699B">
        <w:rPr>
          <w:rFonts w:ascii="Verdana" w:hAnsi="Verdana"/>
          <w:b/>
          <w:bCs/>
          <w:color w:val="000000" w:themeColor="text1"/>
          <w:sz w:val="20"/>
          <w:szCs w:val="20"/>
          <w:lang w:val="en-US" w:eastAsia="en-GB"/>
        </w:rPr>
        <w:t xml:space="preserve">6. Resident Coordinator: </w:t>
      </w:r>
      <w:r w:rsidRPr="0024699B">
        <w:rPr>
          <w:rFonts w:ascii="Verdana" w:hAnsi="Verdana"/>
          <w:bCs/>
          <w:color w:val="000000" w:themeColor="text1"/>
          <w:sz w:val="20"/>
          <w:szCs w:val="20"/>
          <w:lang w:val="en-US" w:eastAsia="en-GB"/>
        </w:rPr>
        <w:t>Mr Issa SANOGO,</w:t>
      </w:r>
      <w:r w:rsidR="00E6612F" w:rsidRPr="0024699B">
        <w:rPr>
          <w:rFonts w:ascii="Verdana" w:hAnsi="Verdana"/>
          <w:bCs/>
          <w:color w:val="000000" w:themeColor="text1"/>
          <w:sz w:val="20"/>
          <w:szCs w:val="20"/>
          <w:lang w:val="en-US" w:eastAsia="en-GB"/>
        </w:rPr>
        <w:t xml:space="preserve"> UN Resident Coordinator,</w:t>
      </w:r>
      <w:r w:rsidRPr="0024699B">
        <w:rPr>
          <w:rFonts w:ascii="Verdana" w:hAnsi="Verdana"/>
          <w:bCs/>
          <w:color w:val="000000" w:themeColor="text1"/>
          <w:sz w:val="20"/>
          <w:szCs w:val="20"/>
          <w:lang w:val="en-US" w:eastAsia="en-GB"/>
        </w:rPr>
        <w:t xml:space="preserve"> </w:t>
      </w:r>
      <w:hyperlink r:id="rId11" w:tgtFrame="_blank" w:history="1">
        <w:r w:rsidRPr="0024699B">
          <w:rPr>
            <w:rFonts w:ascii="Verdana" w:hAnsi="Verdana"/>
            <w:bCs/>
            <w:color w:val="000000" w:themeColor="text1"/>
            <w:sz w:val="20"/>
            <w:szCs w:val="20"/>
            <w:lang w:val="en-US" w:eastAsia="en-GB"/>
          </w:rPr>
          <w:t>issa.sanogo@un.org</w:t>
        </w:r>
      </w:hyperlink>
    </w:p>
    <w:p w14:paraId="7FEEA05E" w14:textId="77777777" w:rsidR="00272BF8" w:rsidRPr="0024699B" w:rsidRDefault="00272BF8" w:rsidP="00FE0177">
      <w:pPr>
        <w:jc w:val="both"/>
        <w:rPr>
          <w:rFonts w:ascii="Verdana" w:hAnsi="Verdana"/>
          <w:color w:val="000000" w:themeColor="text1"/>
          <w:sz w:val="20"/>
          <w:szCs w:val="20"/>
          <w:lang w:val="en-US" w:eastAsia="en-GB"/>
        </w:rPr>
      </w:pPr>
    </w:p>
    <w:p w14:paraId="008B23FF" w14:textId="5D1A606A" w:rsidR="00272BF8" w:rsidRPr="0024699B" w:rsidRDefault="00272BF8" w:rsidP="00FE0177">
      <w:pPr>
        <w:jc w:val="both"/>
        <w:rPr>
          <w:rFonts w:ascii="Verdana" w:hAnsi="Verdana"/>
          <w:i/>
          <w:iCs/>
          <w:color w:val="C45911" w:themeColor="accent2" w:themeShade="BF"/>
          <w:sz w:val="20"/>
          <w:szCs w:val="20"/>
          <w:lang w:val="en-US" w:eastAsia="en-GB"/>
        </w:rPr>
      </w:pPr>
      <w:r w:rsidRPr="0024699B">
        <w:rPr>
          <w:rFonts w:ascii="Verdana" w:hAnsi="Verdana"/>
          <w:b/>
          <w:bCs/>
          <w:color w:val="000000" w:themeColor="text1"/>
          <w:sz w:val="20"/>
          <w:szCs w:val="20"/>
          <w:lang w:val="en-US" w:eastAsia="en-GB"/>
        </w:rPr>
        <w:t>7.</w:t>
      </w:r>
      <w:r w:rsidR="00B31B84" w:rsidRPr="0024699B">
        <w:rPr>
          <w:rFonts w:ascii="Verdana" w:hAnsi="Verdana"/>
          <w:b/>
          <w:bCs/>
          <w:color w:val="000000" w:themeColor="text1"/>
          <w:sz w:val="20"/>
          <w:szCs w:val="20"/>
          <w:lang w:val="en-US" w:eastAsia="en-GB"/>
        </w:rPr>
        <w:t xml:space="preserve"> RCO</w:t>
      </w:r>
      <w:r w:rsidRPr="0024699B">
        <w:rPr>
          <w:rFonts w:ascii="Verdana" w:hAnsi="Verdana"/>
          <w:b/>
          <w:bCs/>
          <w:color w:val="000000" w:themeColor="text1"/>
          <w:sz w:val="20"/>
          <w:szCs w:val="20"/>
          <w:lang w:val="en-US" w:eastAsia="en-GB"/>
        </w:rPr>
        <w:t xml:space="preserve"> Joint </w:t>
      </w:r>
      <w:r w:rsidR="00B31B84" w:rsidRPr="0024699B">
        <w:rPr>
          <w:rFonts w:ascii="Verdana" w:hAnsi="Verdana"/>
          <w:b/>
          <w:bCs/>
          <w:color w:val="000000" w:themeColor="text1"/>
          <w:sz w:val="20"/>
          <w:szCs w:val="20"/>
          <w:lang w:val="en-US" w:eastAsia="en-GB"/>
        </w:rPr>
        <w:t>P</w:t>
      </w:r>
      <w:r w:rsidRPr="0024699B">
        <w:rPr>
          <w:rFonts w:ascii="Verdana" w:hAnsi="Verdana"/>
          <w:b/>
          <w:bCs/>
          <w:color w:val="000000" w:themeColor="text1"/>
          <w:sz w:val="20"/>
          <w:szCs w:val="20"/>
          <w:lang w:val="en-US" w:eastAsia="en-GB"/>
        </w:rPr>
        <w:t>rogramme focal point</w:t>
      </w:r>
      <w:r w:rsidR="00E6612F" w:rsidRPr="0024699B">
        <w:rPr>
          <w:rFonts w:ascii="Verdana" w:hAnsi="Verdana"/>
          <w:color w:val="000000" w:themeColor="text1"/>
          <w:sz w:val="20"/>
          <w:szCs w:val="20"/>
          <w:lang w:val="en-US" w:eastAsia="en-GB"/>
        </w:rPr>
        <w:t>: M</w:t>
      </w:r>
      <w:r w:rsidR="00C068BC" w:rsidRPr="0024699B">
        <w:rPr>
          <w:rFonts w:ascii="Verdana" w:hAnsi="Verdana"/>
          <w:color w:val="000000" w:themeColor="text1"/>
          <w:sz w:val="20"/>
          <w:szCs w:val="20"/>
          <w:lang w:val="en-US" w:eastAsia="en-GB"/>
        </w:rPr>
        <w:t>r</w:t>
      </w:r>
      <w:r w:rsidR="00E6612F" w:rsidRPr="0024699B">
        <w:rPr>
          <w:rFonts w:ascii="Verdana" w:hAnsi="Verdana"/>
          <w:color w:val="000000" w:themeColor="text1"/>
          <w:sz w:val="20"/>
          <w:szCs w:val="20"/>
          <w:lang w:val="en-US" w:eastAsia="en-GB"/>
        </w:rPr>
        <w:t xml:space="preserve">s </w:t>
      </w:r>
      <w:r w:rsidR="00A6111B" w:rsidRPr="0024699B">
        <w:rPr>
          <w:rFonts w:ascii="Verdana" w:hAnsi="Verdana"/>
          <w:color w:val="000000" w:themeColor="text1"/>
          <w:sz w:val="20"/>
          <w:szCs w:val="20"/>
          <w:lang w:val="en-US" w:eastAsia="en-GB"/>
        </w:rPr>
        <w:t>Hasina RAKOTONDRAZAFY,</w:t>
      </w:r>
      <w:r w:rsidR="00E6612F" w:rsidRPr="0024699B">
        <w:rPr>
          <w:rFonts w:ascii="Verdana" w:hAnsi="Verdana"/>
          <w:color w:val="000000" w:themeColor="text1"/>
          <w:sz w:val="20"/>
          <w:szCs w:val="20"/>
          <w:lang w:val="en-US" w:eastAsia="en-GB"/>
        </w:rPr>
        <w:t xml:space="preserve"> </w:t>
      </w:r>
      <w:r w:rsidR="00A6111B" w:rsidRPr="0024699B">
        <w:rPr>
          <w:rFonts w:ascii="Verdana" w:hAnsi="Verdana"/>
          <w:color w:val="000000" w:themeColor="text1"/>
          <w:sz w:val="20"/>
          <w:szCs w:val="20"/>
          <w:lang w:val="en-US" w:eastAsia="en-GB"/>
        </w:rPr>
        <w:t xml:space="preserve">RCO Focal point, </w:t>
      </w:r>
      <w:hyperlink r:id="rId12" w:history="1">
        <w:r w:rsidR="00A6111B" w:rsidRPr="0024699B">
          <w:rPr>
            <w:rFonts w:ascii="Verdana" w:hAnsi="Verdana"/>
            <w:bCs/>
            <w:color w:val="000000" w:themeColor="text1"/>
            <w:sz w:val="20"/>
            <w:szCs w:val="20"/>
            <w:lang w:val="en-US" w:eastAsia="en-GB"/>
          </w:rPr>
          <w:t>hasina.rakotondrazafy@un.org</w:t>
        </w:r>
      </w:hyperlink>
      <w:r w:rsidR="00A6111B" w:rsidRPr="0024699B">
        <w:rPr>
          <w:rFonts w:ascii="Verdana" w:hAnsi="Verdana"/>
          <w:color w:val="000000" w:themeColor="text1"/>
          <w:sz w:val="20"/>
          <w:szCs w:val="20"/>
          <w:lang w:val="en-US" w:eastAsia="en-GB"/>
        </w:rPr>
        <w:t xml:space="preserve"> </w:t>
      </w:r>
    </w:p>
    <w:p w14:paraId="1F2E27BA" w14:textId="48B6D86C" w:rsidR="00B31B84" w:rsidRPr="0024699B" w:rsidRDefault="00B31B84" w:rsidP="00FE0177">
      <w:pPr>
        <w:jc w:val="both"/>
        <w:rPr>
          <w:rFonts w:ascii="Verdana" w:hAnsi="Verdana"/>
          <w:i/>
          <w:iCs/>
          <w:color w:val="C45911" w:themeColor="accent2" w:themeShade="BF"/>
          <w:sz w:val="20"/>
          <w:szCs w:val="20"/>
          <w:lang w:val="en-US" w:eastAsia="en-GB"/>
        </w:rPr>
      </w:pPr>
    </w:p>
    <w:p w14:paraId="29997683" w14:textId="3845FE40" w:rsidR="00B31B84" w:rsidRPr="0024699B" w:rsidRDefault="00B31B84" w:rsidP="00FE0177">
      <w:pPr>
        <w:jc w:val="both"/>
        <w:rPr>
          <w:rFonts w:ascii="Verdana" w:hAnsi="Verdana"/>
          <w:i/>
          <w:iCs/>
          <w:color w:val="C45911" w:themeColor="accent2" w:themeShade="BF"/>
          <w:sz w:val="20"/>
          <w:szCs w:val="20"/>
          <w:lang w:val="en-US" w:eastAsia="en-GB"/>
        </w:rPr>
      </w:pPr>
      <w:r w:rsidRPr="0024699B">
        <w:rPr>
          <w:rFonts w:ascii="Verdana" w:hAnsi="Verdana"/>
          <w:b/>
          <w:bCs/>
          <w:color w:val="000000" w:themeColor="text1"/>
          <w:sz w:val="20"/>
          <w:szCs w:val="20"/>
          <w:lang w:val="en-US" w:eastAsia="en-GB"/>
        </w:rPr>
        <w:t>8. Lead agency Joint Programme focal point</w:t>
      </w:r>
      <w:r w:rsidR="00C068BC" w:rsidRPr="0024699B">
        <w:rPr>
          <w:rFonts w:ascii="Verdana" w:hAnsi="Verdana"/>
          <w:color w:val="000000" w:themeColor="text1"/>
          <w:sz w:val="20"/>
          <w:szCs w:val="20"/>
          <w:lang w:val="en-US" w:eastAsia="en-GB"/>
        </w:rPr>
        <w:t>: Ms Natasha v</w:t>
      </w:r>
      <w:r w:rsidR="00A6111B" w:rsidRPr="0024699B">
        <w:rPr>
          <w:rFonts w:ascii="Verdana" w:hAnsi="Verdana"/>
          <w:color w:val="000000" w:themeColor="text1"/>
          <w:sz w:val="20"/>
          <w:szCs w:val="20"/>
          <w:lang w:val="en-US" w:eastAsia="en-GB"/>
        </w:rPr>
        <w:t xml:space="preserve">an Rijn, </w:t>
      </w:r>
      <w:r w:rsidR="00C068BC" w:rsidRPr="0024699B">
        <w:rPr>
          <w:rFonts w:ascii="Verdana" w:hAnsi="Verdana"/>
          <w:color w:val="000000" w:themeColor="text1"/>
          <w:sz w:val="20"/>
          <w:szCs w:val="20"/>
          <w:lang w:val="en-US" w:eastAsia="en-GB"/>
        </w:rPr>
        <w:t>Resident</w:t>
      </w:r>
      <w:r w:rsidR="00E273D6" w:rsidRPr="0024699B">
        <w:rPr>
          <w:rFonts w:ascii="Verdana" w:hAnsi="Verdana"/>
          <w:color w:val="000000" w:themeColor="text1"/>
          <w:sz w:val="20"/>
          <w:szCs w:val="20"/>
          <w:lang w:val="en-US" w:eastAsia="en-GB"/>
        </w:rPr>
        <w:t xml:space="preserve"> Representative</w:t>
      </w:r>
      <w:r w:rsidR="00A6111B" w:rsidRPr="0024699B">
        <w:rPr>
          <w:rFonts w:ascii="Verdana" w:hAnsi="Verdana"/>
          <w:color w:val="000000" w:themeColor="text1"/>
          <w:sz w:val="20"/>
          <w:szCs w:val="20"/>
          <w:lang w:val="en-US" w:eastAsia="en-GB"/>
        </w:rPr>
        <w:t>,</w:t>
      </w:r>
      <w:r w:rsidR="00C42586" w:rsidRPr="0024699B">
        <w:rPr>
          <w:rFonts w:ascii="Verdana" w:hAnsi="Verdana"/>
          <w:color w:val="000000" w:themeColor="text1"/>
          <w:sz w:val="20"/>
          <w:szCs w:val="20"/>
          <w:lang w:val="en-US" w:eastAsia="en-GB"/>
        </w:rPr>
        <w:t xml:space="preserve"> </w:t>
      </w:r>
      <w:r w:rsidR="00D4089E" w:rsidRPr="0024699B">
        <w:rPr>
          <w:rFonts w:ascii="Verdana" w:hAnsi="Verdana"/>
          <w:color w:val="000000" w:themeColor="text1"/>
          <w:sz w:val="20"/>
          <w:szCs w:val="20"/>
          <w:lang w:val="en-US" w:eastAsia="en-GB"/>
        </w:rPr>
        <w:t>natasha.van-rijn@undp.org</w:t>
      </w:r>
    </w:p>
    <w:p w14:paraId="74F0AC33" w14:textId="77777777" w:rsidR="00272BF8" w:rsidRPr="0024699B" w:rsidRDefault="00272BF8" w:rsidP="00FE0177">
      <w:pPr>
        <w:jc w:val="both"/>
        <w:rPr>
          <w:rFonts w:ascii="Verdana" w:hAnsi="Verdana"/>
          <w:color w:val="000000" w:themeColor="text1"/>
          <w:sz w:val="20"/>
          <w:szCs w:val="20"/>
          <w:u w:val="single"/>
          <w:lang w:val="en-US" w:eastAsia="en-GB"/>
        </w:rPr>
      </w:pPr>
    </w:p>
    <w:p w14:paraId="2CAB5E7E" w14:textId="2431734B" w:rsidR="0048006F" w:rsidRPr="0024699B" w:rsidRDefault="00755F9E" w:rsidP="00FE0177">
      <w:pPr>
        <w:jc w:val="both"/>
        <w:rPr>
          <w:rFonts w:ascii="Verdana" w:hAnsi="Verdana"/>
          <w:i/>
          <w:iCs/>
          <w:color w:val="C45911" w:themeColor="accent2" w:themeShade="BF"/>
          <w:sz w:val="20"/>
          <w:szCs w:val="20"/>
          <w:highlight w:val="yellow"/>
          <w:lang w:val="en-US" w:eastAsia="en-GB"/>
        </w:rPr>
      </w:pPr>
      <w:r w:rsidRPr="0024699B">
        <w:rPr>
          <w:rFonts w:ascii="Verdana" w:hAnsi="Verdana"/>
          <w:b/>
          <w:bCs/>
          <w:color w:val="000000" w:themeColor="text1"/>
          <w:sz w:val="20"/>
          <w:szCs w:val="20"/>
          <w:lang w:val="en-US" w:eastAsia="en-GB"/>
        </w:rPr>
        <w:t>9</w:t>
      </w:r>
      <w:r w:rsidR="00272BF8" w:rsidRPr="0024699B">
        <w:rPr>
          <w:rFonts w:ascii="Verdana" w:hAnsi="Verdana"/>
          <w:b/>
          <w:bCs/>
          <w:color w:val="000000" w:themeColor="text1"/>
          <w:sz w:val="20"/>
          <w:szCs w:val="20"/>
          <w:lang w:val="en-US" w:eastAsia="en-GB"/>
        </w:rPr>
        <w:t>. Government Joint Programme focal point</w:t>
      </w:r>
      <w:r w:rsidR="00201E57" w:rsidRPr="0024699B">
        <w:rPr>
          <w:rFonts w:ascii="Verdana" w:hAnsi="Verdana"/>
          <w:b/>
          <w:bCs/>
          <w:color w:val="000000" w:themeColor="text1"/>
          <w:sz w:val="20"/>
          <w:szCs w:val="20"/>
          <w:lang w:val="en-US" w:eastAsia="en-GB"/>
        </w:rPr>
        <w:t xml:space="preserve">: </w:t>
      </w:r>
      <w:r w:rsidR="0048006F" w:rsidRPr="0024699B">
        <w:rPr>
          <w:rFonts w:ascii="Verdana" w:hAnsi="Verdana"/>
          <w:iCs/>
          <w:sz w:val="20"/>
          <w:szCs w:val="20"/>
          <w:lang w:val="en-US" w:eastAsia="en-GB"/>
        </w:rPr>
        <w:t>M</w:t>
      </w:r>
      <w:r w:rsidR="00C068BC" w:rsidRPr="0024699B">
        <w:rPr>
          <w:rFonts w:ascii="Verdana" w:hAnsi="Verdana"/>
          <w:iCs/>
          <w:sz w:val="20"/>
          <w:szCs w:val="20"/>
          <w:lang w:val="en-US" w:eastAsia="en-GB"/>
        </w:rPr>
        <w:t>r</w:t>
      </w:r>
      <w:r w:rsidR="0048006F" w:rsidRPr="0024699B">
        <w:rPr>
          <w:rFonts w:ascii="Verdana" w:hAnsi="Verdana"/>
          <w:iCs/>
          <w:sz w:val="20"/>
          <w:szCs w:val="20"/>
          <w:lang w:val="en-US" w:eastAsia="en-GB"/>
        </w:rPr>
        <w:t>s.  Rindra Hasimbelo</w:t>
      </w:r>
      <w:r w:rsidR="00272BF8" w:rsidRPr="0024699B">
        <w:rPr>
          <w:rFonts w:ascii="Verdana" w:hAnsi="Verdana"/>
          <w:color w:val="000000" w:themeColor="text1"/>
          <w:sz w:val="20"/>
          <w:szCs w:val="20"/>
          <w:lang w:val="en-US" w:eastAsia="en-GB"/>
        </w:rPr>
        <w:t xml:space="preserve"> </w:t>
      </w:r>
      <w:r w:rsidR="001D2AF6" w:rsidRPr="0024699B">
        <w:rPr>
          <w:rFonts w:ascii="Verdana" w:hAnsi="Verdana"/>
          <w:iCs/>
          <w:sz w:val="20"/>
          <w:szCs w:val="20"/>
          <w:lang w:val="en-US" w:eastAsia="en-GB"/>
        </w:rPr>
        <w:t>RABARINIRINARISON</w:t>
      </w:r>
      <w:r w:rsidR="0048006F" w:rsidRPr="0024699B">
        <w:rPr>
          <w:rFonts w:ascii="Verdana" w:hAnsi="Verdana"/>
          <w:iCs/>
          <w:sz w:val="20"/>
          <w:szCs w:val="20"/>
          <w:lang w:val="en-US" w:eastAsia="en-GB"/>
        </w:rPr>
        <w:t xml:space="preserve">, </w:t>
      </w:r>
      <w:r w:rsidR="00893F7D" w:rsidRPr="0024699B">
        <w:rPr>
          <w:rFonts w:ascii="Verdana" w:hAnsi="Verdana"/>
          <w:iCs/>
          <w:sz w:val="20"/>
          <w:szCs w:val="20"/>
          <w:lang w:val="en-US" w:eastAsia="en-GB"/>
        </w:rPr>
        <w:t>Minister</w:t>
      </w:r>
      <w:r w:rsidR="0048006F" w:rsidRPr="0024699B">
        <w:rPr>
          <w:rFonts w:ascii="Verdana" w:hAnsi="Verdana"/>
          <w:iCs/>
          <w:sz w:val="20"/>
          <w:szCs w:val="20"/>
          <w:lang w:val="en-US" w:eastAsia="en-GB"/>
        </w:rPr>
        <w:t xml:space="preserve"> of Economy and Finance</w:t>
      </w:r>
      <w:r w:rsidR="001D2AF6" w:rsidRPr="0024699B">
        <w:rPr>
          <w:rFonts w:ascii="Verdana" w:hAnsi="Verdana"/>
          <w:iCs/>
          <w:sz w:val="20"/>
          <w:szCs w:val="20"/>
          <w:lang w:val="en-US" w:eastAsia="en-GB"/>
        </w:rPr>
        <w:t>,</w:t>
      </w:r>
      <w:r w:rsidR="0048006F" w:rsidRPr="0024699B">
        <w:rPr>
          <w:rFonts w:ascii="Verdana" w:hAnsi="Verdana"/>
          <w:iCs/>
          <w:sz w:val="20"/>
          <w:szCs w:val="20"/>
          <w:lang w:val="en-US" w:eastAsia="en-GB"/>
        </w:rPr>
        <w:t xml:space="preserve"> </w:t>
      </w:r>
      <w:hyperlink r:id="rId13" w:tgtFrame="_blank" w:history="1">
        <w:r w:rsidR="0048006F" w:rsidRPr="0024699B">
          <w:rPr>
            <w:rStyle w:val="Collegamentoipertestuale"/>
            <w:rFonts w:ascii="Verdana" w:hAnsi="Verdana"/>
            <w:iCs/>
            <w:color w:val="auto"/>
            <w:sz w:val="20"/>
            <w:szCs w:val="20"/>
            <w:u w:val="none"/>
            <w:lang w:val="en-US" w:eastAsia="en-GB"/>
          </w:rPr>
          <w:t>rindra.sgmef@gmail.com</w:t>
        </w:r>
      </w:hyperlink>
    </w:p>
    <w:p w14:paraId="540DB900" w14:textId="7ADA8849" w:rsidR="00272BF8" w:rsidRPr="0024699B" w:rsidRDefault="00272BF8" w:rsidP="00FE0177">
      <w:pPr>
        <w:jc w:val="both"/>
        <w:rPr>
          <w:rFonts w:ascii="Verdana" w:hAnsi="Verdana"/>
          <w:color w:val="000000" w:themeColor="text1"/>
          <w:sz w:val="20"/>
          <w:szCs w:val="20"/>
          <w:u w:val="single"/>
          <w:lang w:val="en-US" w:eastAsia="en-GB"/>
        </w:rPr>
      </w:pPr>
    </w:p>
    <w:p w14:paraId="18E9A4A1" w14:textId="77777777" w:rsidR="00FC74F9" w:rsidRPr="0024699B" w:rsidRDefault="00755F9E" w:rsidP="00FE0177">
      <w:pPr>
        <w:jc w:val="both"/>
        <w:rPr>
          <w:rFonts w:ascii="Verdana" w:eastAsia="Verdana" w:hAnsi="Verdana" w:cs="Verdana"/>
          <w:iCs/>
          <w:color w:val="000000" w:themeColor="text1"/>
          <w:sz w:val="20"/>
          <w:szCs w:val="20"/>
          <w:u w:val="single"/>
          <w:lang w:val="en-US"/>
        </w:rPr>
      </w:pPr>
      <w:r w:rsidRPr="0024699B">
        <w:rPr>
          <w:rFonts w:ascii="Verdana" w:hAnsi="Verdana"/>
          <w:b/>
          <w:bCs/>
          <w:color w:val="000000" w:themeColor="text1"/>
          <w:sz w:val="20"/>
          <w:szCs w:val="20"/>
          <w:lang w:val="en-US" w:eastAsia="en-GB"/>
        </w:rPr>
        <w:t>10</w:t>
      </w:r>
      <w:r w:rsidR="005A49DF" w:rsidRPr="0024699B">
        <w:rPr>
          <w:rFonts w:ascii="Verdana" w:hAnsi="Verdana"/>
          <w:b/>
          <w:bCs/>
          <w:color w:val="000000" w:themeColor="text1"/>
          <w:sz w:val="20"/>
          <w:szCs w:val="20"/>
          <w:lang w:val="en-US" w:eastAsia="en-GB"/>
        </w:rPr>
        <w:t>. Type of financial intervention</w:t>
      </w:r>
      <w:r w:rsidR="00FC74F9" w:rsidRPr="0024699B">
        <w:rPr>
          <w:rFonts w:ascii="Verdana" w:hAnsi="Verdana"/>
          <w:color w:val="000000" w:themeColor="text1"/>
          <w:sz w:val="20"/>
          <w:szCs w:val="20"/>
          <w:lang w:val="en-US" w:eastAsia="en-GB"/>
        </w:rPr>
        <w:t xml:space="preserve">: </w:t>
      </w:r>
      <w:r w:rsidR="00FC74F9" w:rsidRPr="0024699B">
        <w:rPr>
          <w:rFonts w:ascii="Verdana" w:eastAsia="Verdana" w:hAnsi="Verdana" w:cs="Verdana"/>
          <w:iCs/>
          <w:color w:val="000000" w:themeColor="text1"/>
          <w:sz w:val="20"/>
          <w:szCs w:val="20"/>
          <w:lang w:val="en-US"/>
        </w:rPr>
        <w:t>mix of grants, loan guarantees, concessional loans</w:t>
      </w:r>
    </w:p>
    <w:p w14:paraId="4DF1FCBC" w14:textId="77777777" w:rsidR="005A49DF" w:rsidRPr="0024699B" w:rsidRDefault="005A49DF" w:rsidP="00FE0177">
      <w:pPr>
        <w:rPr>
          <w:rFonts w:ascii="Verdana" w:hAnsi="Verdana"/>
          <w:b/>
          <w:bCs/>
          <w:color w:val="000000" w:themeColor="text1"/>
          <w:sz w:val="20"/>
          <w:szCs w:val="20"/>
          <w:lang w:val="en-US" w:eastAsia="en-GB"/>
        </w:rPr>
      </w:pPr>
    </w:p>
    <w:p w14:paraId="56B34CA7" w14:textId="37909396" w:rsidR="00FC74F9" w:rsidRPr="0024699B" w:rsidRDefault="00755F9E" w:rsidP="00FE0177">
      <w:pPr>
        <w:rPr>
          <w:rFonts w:ascii="Verdana" w:hAnsi="Verdana"/>
          <w:i/>
          <w:color w:val="C45911" w:themeColor="accent2" w:themeShade="BF"/>
          <w:sz w:val="20"/>
          <w:szCs w:val="20"/>
          <w:lang w:val="en-US" w:eastAsia="en-GB"/>
        </w:rPr>
      </w:pPr>
      <w:r w:rsidRPr="0024699B">
        <w:rPr>
          <w:rFonts w:ascii="Verdana" w:hAnsi="Verdana"/>
          <w:b/>
          <w:bCs/>
          <w:color w:val="000000" w:themeColor="text1"/>
          <w:sz w:val="20"/>
          <w:szCs w:val="20"/>
          <w:lang w:val="en-US" w:eastAsia="en-GB"/>
        </w:rPr>
        <w:t>11</w:t>
      </w:r>
      <w:r w:rsidR="00272BF8" w:rsidRPr="0024699B">
        <w:rPr>
          <w:rFonts w:ascii="Verdana" w:hAnsi="Verdana"/>
          <w:b/>
          <w:bCs/>
          <w:color w:val="000000" w:themeColor="text1"/>
          <w:sz w:val="20"/>
          <w:szCs w:val="20"/>
          <w:lang w:val="en-US" w:eastAsia="en-GB"/>
        </w:rPr>
        <w:t>. Short description</w:t>
      </w:r>
      <w:r w:rsidR="00272BF8" w:rsidRPr="0024699B">
        <w:rPr>
          <w:rFonts w:ascii="Verdana" w:hAnsi="Verdana"/>
          <w:color w:val="000000" w:themeColor="text1"/>
          <w:sz w:val="20"/>
          <w:szCs w:val="20"/>
          <w:lang w:val="en-US" w:eastAsia="en-GB"/>
        </w:rPr>
        <w:t>:</w:t>
      </w:r>
      <w:r w:rsidR="00272BF8" w:rsidRPr="0024699B">
        <w:rPr>
          <w:rFonts w:ascii="Verdana" w:hAnsi="Verdana"/>
          <w:i/>
          <w:color w:val="000000" w:themeColor="text1"/>
          <w:sz w:val="20"/>
          <w:szCs w:val="20"/>
          <w:lang w:val="en-US" w:eastAsia="en-GB"/>
        </w:rPr>
        <w:t xml:space="preserve"> </w:t>
      </w:r>
    </w:p>
    <w:p w14:paraId="7C3BB897" w14:textId="3ADF489C" w:rsidR="00FC74F9" w:rsidRPr="0024699B" w:rsidRDefault="00FC74F9" w:rsidP="00FE0177">
      <w:pPr>
        <w:jc w:val="both"/>
        <w:rPr>
          <w:rFonts w:ascii="Verdana" w:eastAsia="Verdana" w:hAnsi="Verdana" w:cs="Verdana"/>
          <w:iCs/>
          <w:color w:val="000000" w:themeColor="text1"/>
          <w:sz w:val="20"/>
          <w:szCs w:val="20"/>
          <w:lang w:val="en-US"/>
        </w:rPr>
      </w:pPr>
      <w:r w:rsidRPr="0024699B">
        <w:rPr>
          <w:rFonts w:ascii="Verdana" w:eastAsia="Verdana" w:hAnsi="Verdana" w:cs="Verdana"/>
          <w:iCs/>
          <w:color w:val="000000" w:themeColor="text1"/>
          <w:sz w:val="20"/>
          <w:szCs w:val="20"/>
          <w:lang w:val="en-US"/>
        </w:rPr>
        <w:t>The main objective of this joint proposal is to support the Government of Madagascar in creat</w:t>
      </w:r>
      <w:r w:rsidR="00201E57" w:rsidRPr="0024699B">
        <w:rPr>
          <w:rFonts w:ascii="Verdana" w:eastAsia="Verdana" w:hAnsi="Verdana" w:cs="Verdana"/>
          <w:iCs/>
          <w:color w:val="000000" w:themeColor="text1"/>
          <w:sz w:val="20"/>
          <w:szCs w:val="20"/>
          <w:lang w:val="en-US"/>
        </w:rPr>
        <w:t>ing a financial ecosystem</w:t>
      </w:r>
      <w:r w:rsidRPr="0024699B">
        <w:rPr>
          <w:rFonts w:ascii="Verdana" w:eastAsia="Verdana" w:hAnsi="Verdana" w:cs="Verdana"/>
          <w:iCs/>
          <w:color w:val="000000" w:themeColor="text1"/>
          <w:sz w:val="20"/>
          <w:szCs w:val="20"/>
          <w:lang w:val="en-US"/>
        </w:rPr>
        <w:t xml:space="preserve"> that supports the development of sustainable energy projects by providing technical assistance and investment capital.</w:t>
      </w:r>
    </w:p>
    <w:p w14:paraId="3A2CCE34" w14:textId="4D1CBB4F" w:rsidR="00201E57" w:rsidRPr="0024699B" w:rsidRDefault="00FC74F9" w:rsidP="00FE0177">
      <w:pPr>
        <w:jc w:val="both"/>
        <w:rPr>
          <w:rFonts w:ascii="Verdana" w:eastAsia="Verdana" w:hAnsi="Verdana" w:cs="Verdana"/>
          <w:iCs/>
          <w:color w:val="000000" w:themeColor="text1"/>
          <w:sz w:val="20"/>
          <w:szCs w:val="20"/>
          <w:lang w:val="en-US"/>
        </w:rPr>
      </w:pPr>
      <w:r w:rsidRPr="0024699B">
        <w:rPr>
          <w:rFonts w:ascii="Verdana" w:eastAsia="Verdana" w:hAnsi="Verdana" w:cs="Verdana"/>
          <w:iCs/>
          <w:color w:val="000000" w:themeColor="text1"/>
          <w:sz w:val="20"/>
          <w:szCs w:val="20"/>
          <w:lang w:val="en-US"/>
        </w:rPr>
        <w:t xml:space="preserve">This will be done by </w:t>
      </w:r>
      <w:r w:rsidR="00A6111B" w:rsidRPr="0024699B">
        <w:rPr>
          <w:rFonts w:ascii="Verdana" w:eastAsia="Verdana" w:hAnsi="Verdana" w:cs="Verdana"/>
          <w:iCs/>
          <w:color w:val="000000" w:themeColor="text1"/>
          <w:sz w:val="20"/>
          <w:szCs w:val="20"/>
          <w:lang w:val="en-US"/>
        </w:rPr>
        <w:t xml:space="preserve">i) </w:t>
      </w:r>
      <w:r w:rsidRPr="0024699B">
        <w:rPr>
          <w:rFonts w:ascii="Verdana" w:eastAsia="Verdana" w:hAnsi="Verdana" w:cs="Verdana"/>
          <w:iCs/>
          <w:color w:val="000000" w:themeColor="text1"/>
          <w:sz w:val="20"/>
          <w:szCs w:val="20"/>
          <w:lang w:val="en-US"/>
        </w:rPr>
        <w:t>creating a Sustainable Energy Incubator</w:t>
      </w:r>
      <w:r w:rsidR="003E3E3C" w:rsidRPr="0024699B">
        <w:rPr>
          <w:rFonts w:ascii="Verdana" w:eastAsia="Verdana" w:hAnsi="Verdana" w:cs="Verdana"/>
          <w:iCs/>
          <w:color w:val="000000" w:themeColor="text1"/>
          <w:sz w:val="20"/>
          <w:szCs w:val="20"/>
          <w:lang w:val="en-US"/>
        </w:rPr>
        <w:t xml:space="preserve"> (SEI)</w:t>
      </w:r>
      <w:r w:rsidRPr="0024699B">
        <w:rPr>
          <w:rFonts w:ascii="Verdana" w:eastAsia="Verdana" w:hAnsi="Verdana" w:cs="Verdana"/>
          <w:iCs/>
          <w:color w:val="000000" w:themeColor="text1"/>
          <w:sz w:val="20"/>
          <w:szCs w:val="20"/>
          <w:lang w:val="en-US"/>
        </w:rPr>
        <w:t xml:space="preserve">, </w:t>
      </w:r>
      <w:r w:rsidR="002F121F" w:rsidRPr="0024699B">
        <w:rPr>
          <w:rFonts w:ascii="Verdana" w:eastAsia="Verdana" w:hAnsi="Verdana" w:cs="Verdana"/>
          <w:iCs/>
          <w:color w:val="000000" w:themeColor="text1"/>
          <w:sz w:val="20"/>
          <w:szCs w:val="20"/>
          <w:lang w:val="en-US"/>
        </w:rPr>
        <w:t xml:space="preserve">which will be an innovative tool to accelerate the development of start-ups with early stage renewable energy projects that will focus resources, technologies, capacities, innovations in a unique manner to boost the development of innovative technology to produce clean energy in Madagascar and promote local entreupreneuship </w:t>
      </w:r>
      <w:r w:rsidR="00A6111B" w:rsidRPr="0024699B">
        <w:rPr>
          <w:rFonts w:ascii="Verdana" w:eastAsia="Verdana" w:hAnsi="Verdana" w:cs="Verdana"/>
          <w:iCs/>
          <w:color w:val="000000" w:themeColor="text1"/>
          <w:sz w:val="20"/>
          <w:szCs w:val="20"/>
          <w:lang w:val="en-US"/>
        </w:rPr>
        <w:t>ii)</w:t>
      </w:r>
      <w:r w:rsidRPr="0024699B">
        <w:rPr>
          <w:rFonts w:ascii="Verdana" w:eastAsia="Verdana" w:hAnsi="Verdana" w:cs="Verdana"/>
          <w:iCs/>
          <w:color w:val="000000" w:themeColor="text1"/>
          <w:sz w:val="20"/>
          <w:szCs w:val="20"/>
          <w:lang w:val="en-US"/>
        </w:rPr>
        <w:t xml:space="preserve"> a Derisking Facility, which will provide </w:t>
      </w:r>
      <w:r w:rsidR="00201E57" w:rsidRPr="0024699B">
        <w:rPr>
          <w:rFonts w:ascii="Verdana" w:eastAsia="Verdana" w:hAnsi="Verdana" w:cs="Verdana"/>
          <w:iCs/>
          <w:color w:val="000000" w:themeColor="text1"/>
          <w:sz w:val="20"/>
          <w:szCs w:val="20"/>
          <w:lang w:val="en-US"/>
        </w:rPr>
        <w:t xml:space="preserve">diversified </w:t>
      </w:r>
      <w:r w:rsidRPr="0024699B">
        <w:rPr>
          <w:rFonts w:ascii="Verdana" w:eastAsia="Verdana" w:hAnsi="Verdana" w:cs="Verdana"/>
          <w:iCs/>
          <w:color w:val="000000" w:themeColor="text1"/>
          <w:sz w:val="20"/>
          <w:szCs w:val="20"/>
          <w:lang w:val="en-US"/>
        </w:rPr>
        <w:t xml:space="preserve">investment capital (grants, loan guarantees and loans) to </w:t>
      </w:r>
      <w:r w:rsidR="00201E57" w:rsidRPr="0024699B">
        <w:rPr>
          <w:rFonts w:ascii="Verdana" w:eastAsia="Verdana" w:hAnsi="Verdana" w:cs="Verdana"/>
          <w:iCs/>
          <w:color w:val="000000" w:themeColor="text1"/>
          <w:sz w:val="20"/>
          <w:szCs w:val="20"/>
          <w:lang w:val="en-US"/>
        </w:rPr>
        <w:t xml:space="preserve">private led small/medium size </w:t>
      </w:r>
      <w:r w:rsidRPr="0024699B">
        <w:rPr>
          <w:rFonts w:ascii="Verdana" w:eastAsia="Verdana" w:hAnsi="Verdana" w:cs="Verdana"/>
          <w:iCs/>
          <w:color w:val="000000" w:themeColor="text1"/>
          <w:sz w:val="20"/>
          <w:szCs w:val="20"/>
          <w:lang w:val="en-US"/>
        </w:rPr>
        <w:t xml:space="preserve">projects </w:t>
      </w:r>
      <w:r w:rsidR="008E2220" w:rsidRPr="0024699B">
        <w:rPr>
          <w:rFonts w:ascii="Verdana" w:eastAsia="Verdana" w:hAnsi="Verdana" w:cs="Verdana"/>
          <w:iCs/>
          <w:color w:val="000000" w:themeColor="text1"/>
          <w:sz w:val="20"/>
          <w:szCs w:val="20"/>
          <w:lang w:val="en-US"/>
        </w:rPr>
        <w:t xml:space="preserve">which are </w:t>
      </w:r>
      <w:r w:rsidR="00A6111B" w:rsidRPr="0024699B">
        <w:rPr>
          <w:rFonts w:ascii="Verdana" w:eastAsia="Verdana" w:hAnsi="Verdana" w:cs="Verdana"/>
          <w:iCs/>
          <w:color w:val="000000" w:themeColor="text1"/>
          <w:sz w:val="20"/>
          <w:szCs w:val="20"/>
          <w:lang w:val="en-US"/>
        </w:rPr>
        <w:t>ready to finance but for which</w:t>
      </w:r>
      <w:r w:rsidR="00201E57" w:rsidRPr="0024699B">
        <w:rPr>
          <w:rFonts w:ascii="Verdana" w:eastAsia="Verdana" w:hAnsi="Verdana" w:cs="Verdana"/>
          <w:iCs/>
          <w:color w:val="000000" w:themeColor="text1"/>
          <w:sz w:val="20"/>
          <w:szCs w:val="20"/>
          <w:lang w:val="en-US"/>
        </w:rPr>
        <w:t xml:space="preserve"> co-financement is still missing,</w:t>
      </w:r>
      <w:r w:rsidR="00A6111B" w:rsidRPr="0024699B">
        <w:rPr>
          <w:rFonts w:ascii="Verdana" w:eastAsia="Verdana" w:hAnsi="Verdana" w:cs="Verdana"/>
          <w:iCs/>
          <w:color w:val="000000" w:themeColor="text1"/>
          <w:sz w:val="20"/>
          <w:szCs w:val="20"/>
          <w:lang w:val="en-US"/>
        </w:rPr>
        <w:t xml:space="preserve"> </w:t>
      </w:r>
      <w:r w:rsidR="00201E57" w:rsidRPr="0024699B">
        <w:rPr>
          <w:rFonts w:ascii="Verdana" w:eastAsia="Verdana" w:hAnsi="Verdana" w:cs="Verdana"/>
          <w:iCs/>
          <w:color w:val="000000" w:themeColor="text1"/>
          <w:sz w:val="20"/>
          <w:szCs w:val="20"/>
          <w:lang w:val="en-US"/>
        </w:rPr>
        <w:t xml:space="preserve">iii) </w:t>
      </w:r>
      <w:r w:rsidRPr="0024699B">
        <w:rPr>
          <w:rFonts w:ascii="Verdana" w:eastAsia="Verdana" w:hAnsi="Verdana" w:cs="Verdana"/>
          <w:iCs/>
          <w:color w:val="000000" w:themeColor="text1"/>
          <w:sz w:val="20"/>
          <w:szCs w:val="20"/>
          <w:lang w:val="en-US"/>
        </w:rPr>
        <w:t>a Sovereign Fund, which will invest in strategic, large-scale infrastructural projects.</w:t>
      </w:r>
      <w:r w:rsidR="002A1E32" w:rsidRPr="0024699B">
        <w:rPr>
          <w:rFonts w:ascii="Verdana" w:eastAsia="Verdana" w:hAnsi="Verdana" w:cs="Verdana"/>
          <w:iCs/>
          <w:color w:val="000000" w:themeColor="text1"/>
          <w:sz w:val="20"/>
          <w:szCs w:val="20"/>
          <w:lang w:val="en-US"/>
        </w:rPr>
        <w:t xml:space="preserve"> Technical assistance is scheduled within the three pillars. </w:t>
      </w:r>
    </w:p>
    <w:p w14:paraId="4F58F847" w14:textId="383246CB" w:rsidR="00FC74F9" w:rsidRPr="0024699B" w:rsidRDefault="00FC74F9" w:rsidP="00FE0177">
      <w:pPr>
        <w:jc w:val="both"/>
        <w:rPr>
          <w:rFonts w:ascii="Verdana" w:eastAsia="Verdana" w:hAnsi="Verdana" w:cs="Verdana"/>
          <w:iCs/>
          <w:color w:val="000000" w:themeColor="text1"/>
          <w:sz w:val="20"/>
          <w:szCs w:val="20"/>
          <w:lang w:val="en-US"/>
        </w:rPr>
      </w:pPr>
      <w:r w:rsidRPr="0024699B">
        <w:rPr>
          <w:rFonts w:ascii="Verdana" w:eastAsia="Verdana" w:hAnsi="Verdana" w:cs="Verdana"/>
          <w:iCs/>
          <w:color w:val="000000" w:themeColor="text1"/>
          <w:sz w:val="20"/>
          <w:szCs w:val="20"/>
          <w:lang w:val="en-US"/>
        </w:rPr>
        <w:t>The ultimate objecti</w:t>
      </w:r>
      <w:r w:rsidR="00201E57" w:rsidRPr="0024699B">
        <w:rPr>
          <w:rFonts w:ascii="Verdana" w:eastAsia="Verdana" w:hAnsi="Verdana" w:cs="Verdana"/>
          <w:iCs/>
          <w:color w:val="000000" w:themeColor="text1"/>
          <w:sz w:val="20"/>
          <w:szCs w:val="20"/>
          <w:lang w:val="en-US"/>
        </w:rPr>
        <w:t xml:space="preserve">ve of the programme is twofold: </w:t>
      </w:r>
      <w:r w:rsidRPr="0024699B">
        <w:rPr>
          <w:rFonts w:ascii="Verdana" w:eastAsia="Verdana" w:hAnsi="Verdana" w:cs="Verdana"/>
          <w:iCs/>
          <w:color w:val="000000" w:themeColor="text1"/>
          <w:sz w:val="20"/>
          <w:szCs w:val="20"/>
          <w:lang w:val="en-US"/>
        </w:rPr>
        <w:t xml:space="preserve">i) </w:t>
      </w:r>
      <w:r w:rsidRPr="0024699B">
        <w:rPr>
          <w:rFonts w:ascii="Verdana" w:eastAsia="Verdana" w:hAnsi="Verdana" w:cs="Verdana"/>
          <w:color w:val="000000" w:themeColor="text1"/>
          <w:sz w:val="20"/>
          <w:szCs w:val="20"/>
          <w:lang w:val="en-US"/>
        </w:rPr>
        <w:t xml:space="preserve">to provide Madagascar with an integrated financial system responding to the needs of the public and private sectors and guaranteeing the availability of stable financial resources for the financing of its development and the achievement of the SDGs. ii) the country's </w:t>
      </w:r>
      <w:r w:rsidR="00A6111B" w:rsidRPr="0024699B">
        <w:rPr>
          <w:rFonts w:ascii="Verdana" w:eastAsia="Verdana" w:hAnsi="Verdana" w:cs="Verdana"/>
          <w:color w:val="000000" w:themeColor="text1"/>
          <w:sz w:val="20"/>
          <w:szCs w:val="20"/>
          <w:lang w:val="en-US"/>
        </w:rPr>
        <w:t>sustainable</w:t>
      </w:r>
      <w:r w:rsidRPr="0024699B">
        <w:rPr>
          <w:rFonts w:ascii="Verdana" w:eastAsia="Verdana" w:hAnsi="Verdana" w:cs="Verdana"/>
          <w:color w:val="000000" w:themeColor="text1"/>
          <w:sz w:val="20"/>
          <w:szCs w:val="20"/>
          <w:lang w:val="en-US"/>
        </w:rPr>
        <w:t xml:space="preserve"> energy capacity is increased through structuring investment programs and projects, accompanied by well-performing and effective financial instruments. </w:t>
      </w:r>
    </w:p>
    <w:p w14:paraId="7F12B825" w14:textId="77777777" w:rsidR="00272BF8" w:rsidRPr="0024699B" w:rsidRDefault="00272BF8" w:rsidP="00FE0177">
      <w:pPr>
        <w:rPr>
          <w:rFonts w:ascii="Verdana" w:hAnsi="Verdana"/>
          <w:color w:val="000000" w:themeColor="text1"/>
          <w:sz w:val="20"/>
          <w:szCs w:val="20"/>
          <w:lang w:val="en-US" w:eastAsia="en-GB"/>
        </w:rPr>
      </w:pPr>
    </w:p>
    <w:p w14:paraId="0C2F563C" w14:textId="4490D3BB" w:rsidR="00272BF8" w:rsidRPr="0024699B" w:rsidRDefault="00272BF8" w:rsidP="00FE0177">
      <w:pPr>
        <w:jc w:val="both"/>
        <w:rPr>
          <w:rFonts w:ascii="Verdana" w:eastAsia="Verdana" w:hAnsi="Verdana" w:cs="Verdana"/>
          <w:i/>
          <w:color w:val="C55911"/>
          <w:sz w:val="20"/>
          <w:szCs w:val="20"/>
          <w:lang w:val="en-US"/>
        </w:rPr>
      </w:pPr>
      <w:r w:rsidRPr="0024699B">
        <w:rPr>
          <w:rFonts w:ascii="Verdana" w:hAnsi="Verdana"/>
          <w:b/>
          <w:bCs/>
          <w:color w:val="000000" w:themeColor="text1"/>
          <w:sz w:val="20"/>
          <w:szCs w:val="20"/>
          <w:lang w:val="en-US" w:eastAsia="en-GB"/>
        </w:rPr>
        <w:t>1</w:t>
      </w:r>
      <w:r w:rsidR="00755F9E" w:rsidRPr="0024699B">
        <w:rPr>
          <w:rFonts w:ascii="Verdana" w:hAnsi="Verdana"/>
          <w:b/>
          <w:bCs/>
          <w:color w:val="000000" w:themeColor="text1"/>
          <w:sz w:val="20"/>
          <w:szCs w:val="20"/>
          <w:lang w:val="en-US" w:eastAsia="en-GB"/>
        </w:rPr>
        <w:t>2</w:t>
      </w:r>
      <w:r w:rsidR="00FC74F9" w:rsidRPr="0024699B">
        <w:rPr>
          <w:rFonts w:ascii="Verdana" w:hAnsi="Verdana"/>
          <w:b/>
          <w:bCs/>
          <w:color w:val="000000" w:themeColor="text1"/>
          <w:sz w:val="20"/>
          <w:szCs w:val="20"/>
          <w:lang w:val="en-US" w:eastAsia="en-GB"/>
        </w:rPr>
        <w:t>. Keywords:</w:t>
      </w:r>
      <w:r w:rsidR="00FC74F9" w:rsidRPr="0024699B">
        <w:rPr>
          <w:rFonts w:ascii="Verdana" w:eastAsia="Verdana" w:hAnsi="Verdana" w:cs="Verdana"/>
          <w:iCs/>
          <w:color w:val="000000" w:themeColor="text1"/>
          <w:sz w:val="20"/>
          <w:szCs w:val="20"/>
          <w:lang w:val="en-US"/>
        </w:rPr>
        <w:t xml:space="preserve"> Madagascar, Sustainable Energy, Investment, Derisking, Infrastructure, Financial mechanism, Sovereign Development Fund</w:t>
      </w:r>
      <w:r w:rsidR="0008094F" w:rsidRPr="0024699B">
        <w:rPr>
          <w:rFonts w:ascii="Verdana" w:eastAsia="Verdana" w:hAnsi="Verdana" w:cs="Verdana"/>
          <w:iCs/>
          <w:color w:val="000000" w:themeColor="text1"/>
          <w:sz w:val="20"/>
          <w:szCs w:val="20"/>
          <w:lang w:val="en-US"/>
        </w:rPr>
        <w:t xml:space="preserve">, Incubator. </w:t>
      </w:r>
    </w:p>
    <w:p w14:paraId="0F0BF9C4" w14:textId="77777777" w:rsidR="00272BF8" w:rsidRPr="0024699B" w:rsidRDefault="00272BF8" w:rsidP="00FE0177">
      <w:pPr>
        <w:rPr>
          <w:rFonts w:ascii="Verdana" w:hAnsi="Verdana"/>
          <w:b/>
          <w:bCs/>
          <w:color w:val="000000" w:themeColor="text1"/>
          <w:sz w:val="20"/>
          <w:szCs w:val="20"/>
          <w:lang w:val="en-US" w:eastAsia="en-GB"/>
        </w:rPr>
      </w:pPr>
    </w:p>
    <w:p w14:paraId="4482F95F" w14:textId="77777777" w:rsidR="00201E57" w:rsidRPr="0024699B" w:rsidRDefault="00201E57" w:rsidP="00FE0177">
      <w:pPr>
        <w:rPr>
          <w:rFonts w:ascii="Verdana" w:hAnsi="Verdana"/>
          <w:b/>
          <w:bCs/>
          <w:color w:val="000000" w:themeColor="text1"/>
          <w:sz w:val="20"/>
          <w:szCs w:val="20"/>
          <w:lang w:val="en-US" w:eastAsia="en-GB"/>
        </w:rPr>
      </w:pPr>
    </w:p>
    <w:p w14:paraId="509B4DE7" w14:textId="4EA79EEA" w:rsidR="00201E57" w:rsidRPr="0024699B" w:rsidRDefault="00201E57" w:rsidP="00FE0177">
      <w:pPr>
        <w:rPr>
          <w:rFonts w:ascii="Verdana" w:hAnsi="Verdana"/>
          <w:b/>
          <w:bCs/>
          <w:color w:val="000000" w:themeColor="text1"/>
          <w:sz w:val="20"/>
          <w:szCs w:val="20"/>
          <w:lang w:val="en-US" w:eastAsia="en-GB"/>
        </w:rPr>
      </w:pPr>
    </w:p>
    <w:p w14:paraId="0F885306" w14:textId="77777777" w:rsidR="00F02393" w:rsidRPr="0024699B" w:rsidRDefault="00F02393" w:rsidP="00FE0177">
      <w:pPr>
        <w:rPr>
          <w:rFonts w:ascii="Verdana" w:hAnsi="Verdana"/>
          <w:b/>
          <w:bCs/>
          <w:color w:val="000000" w:themeColor="text1"/>
          <w:sz w:val="20"/>
          <w:szCs w:val="20"/>
          <w:lang w:val="en-US" w:eastAsia="en-GB"/>
        </w:rPr>
      </w:pPr>
    </w:p>
    <w:p w14:paraId="59798FFF" w14:textId="582B618F" w:rsidR="00272BF8" w:rsidRPr="00BC38BF" w:rsidRDefault="00272BF8" w:rsidP="00FE0177">
      <w:pPr>
        <w:contextualSpacing/>
        <w:rPr>
          <w:rFonts w:ascii="Verdana" w:hAnsi="Verdana"/>
          <w:b/>
          <w:bCs/>
          <w:color w:val="000000" w:themeColor="text1"/>
          <w:sz w:val="20"/>
          <w:szCs w:val="20"/>
          <w:lang w:eastAsia="en-GB"/>
        </w:rPr>
      </w:pPr>
      <w:r w:rsidRPr="00267405">
        <w:rPr>
          <w:rFonts w:ascii="Verdana" w:hAnsi="Verdana"/>
          <w:b/>
          <w:bCs/>
          <w:color w:val="000000" w:themeColor="text1"/>
          <w:sz w:val="20"/>
          <w:szCs w:val="20"/>
          <w:lang w:eastAsia="en-GB"/>
        </w:rPr>
        <w:lastRenderedPageBreak/>
        <w:t>1</w:t>
      </w:r>
      <w:r w:rsidR="00755F9E" w:rsidRPr="00267405">
        <w:rPr>
          <w:rFonts w:ascii="Verdana" w:hAnsi="Verdana"/>
          <w:b/>
          <w:bCs/>
          <w:color w:val="000000" w:themeColor="text1"/>
          <w:sz w:val="20"/>
          <w:szCs w:val="20"/>
          <w:lang w:eastAsia="en-GB"/>
        </w:rPr>
        <w:t>3</w:t>
      </w:r>
      <w:r w:rsidR="001D2AF6" w:rsidRPr="00267405">
        <w:rPr>
          <w:rFonts w:ascii="Verdana" w:hAnsi="Verdana"/>
          <w:b/>
          <w:bCs/>
          <w:color w:val="000000" w:themeColor="text1"/>
          <w:sz w:val="20"/>
          <w:szCs w:val="20"/>
          <w:lang w:eastAsia="en-GB"/>
        </w:rPr>
        <w:t>. Overview of budget:</w:t>
      </w:r>
    </w:p>
    <w:p w14:paraId="27960188" w14:textId="77777777" w:rsidR="00272BF8" w:rsidRPr="00BC38BF" w:rsidRDefault="00272BF8" w:rsidP="00FE0177">
      <w:pPr>
        <w:contextualSpacing/>
        <w:rPr>
          <w:rFonts w:ascii="Verdana" w:hAnsi="Verdana"/>
          <w:color w:val="000000" w:themeColor="text1"/>
          <w:sz w:val="18"/>
          <w:szCs w:val="18"/>
          <w:lang w:eastAsia="en-GB"/>
        </w:rPr>
      </w:pPr>
    </w:p>
    <w:tbl>
      <w:tblPr>
        <w:tblStyle w:val="Grigliatabella"/>
        <w:tblW w:w="7645" w:type="dxa"/>
        <w:tblLook w:val="04A0" w:firstRow="1" w:lastRow="0" w:firstColumn="1" w:lastColumn="0" w:noHBand="0" w:noVBand="1"/>
      </w:tblPr>
      <w:tblGrid>
        <w:gridCol w:w="5524"/>
        <w:gridCol w:w="2121"/>
      </w:tblGrid>
      <w:tr w:rsidR="00272BF8" w:rsidRPr="00BC38BF" w14:paraId="0EA077B7" w14:textId="77777777" w:rsidTr="00FC74F9">
        <w:tc>
          <w:tcPr>
            <w:tcW w:w="5524" w:type="dxa"/>
          </w:tcPr>
          <w:p w14:paraId="40C5745B" w14:textId="77777777" w:rsidR="00272BF8" w:rsidRPr="00BC38BF" w:rsidRDefault="00272BF8" w:rsidP="00FE0177">
            <w:pPr>
              <w:contextualSpacing/>
              <w:rPr>
                <w:rFonts w:ascii="Verdana" w:hAnsi="Verdana"/>
                <w:b/>
                <w:bCs/>
                <w:color w:val="000000" w:themeColor="text1"/>
                <w:sz w:val="20"/>
                <w:szCs w:val="20"/>
                <w:lang w:eastAsia="en-GB"/>
              </w:rPr>
            </w:pPr>
            <w:r w:rsidRPr="00BC38BF">
              <w:rPr>
                <w:rFonts w:ascii="Verdana" w:hAnsi="Verdana"/>
                <w:b/>
                <w:bCs/>
                <w:color w:val="000000" w:themeColor="text1"/>
                <w:sz w:val="20"/>
                <w:szCs w:val="20"/>
                <w:lang w:eastAsia="en-GB"/>
              </w:rPr>
              <w:t xml:space="preserve">Joint SDG Fund contribution </w:t>
            </w:r>
          </w:p>
        </w:tc>
        <w:tc>
          <w:tcPr>
            <w:tcW w:w="2121" w:type="dxa"/>
            <w:vAlign w:val="center"/>
          </w:tcPr>
          <w:p w14:paraId="720D9881" w14:textId="23D29CBE" w:rsidR="00272BF8" w:rsidRPr="00BC38BF" w:rsidRDefault="00272BF8" w:rsidP="00FE0177">
            <w:pPr>
              <w:contextualSpacing/>
              <w:jc w:val="right"/>
              <w:rPr>
                <w:rFonts w:ascii="Verdana" w:hAnsi="Verdana"/>
                <w:color w:val="000000" w:themeColor="text1"/>
                <w:sz w:val="18"/>
                <w:szCs w:val="20"/>
                <w:lang w:eastAsia="en-GB"/>
              </w:rPr>
            </w:pPr>
            <w:r w:rsidRPr="00BC38BF">
              <w:rPr>
                <w:rFonts w:ascii="Verdana" w:hAnsi="Verdana"/>
                <w:b/>
                <w:color w:val="000000" w:themeColor="text1"/>
                <w:sz w:val="18"/>
                <w:szCs w:val="20"/>
                <w:lang w:eastAsia="en-GB"/>
              </w:rPr>
              <w:t xml:space="preserve">USD </w:t>
            </w:r>
            <w:r w:rsidR="0048006F" w:rsidRPr="00BC38BF">
              <w:rPr>
                <w:rFonts w:ascii="Verdana" w:hAnsi="Verdana"/>
                <w:b/>
                <w:color w:val="000000" w:themeColor="text1"/>
                <w:sz w:val="18"/>
                <w:szCs w:val="20"/>
                <w:lang w:eastAsia="en-GB"/>
              </w:rPr>
              <w:t>7,498,560</w:t>
            </w:r>
            <w:r w:rsidRPr="00BC38BF">
              <w:rPr>
                <w:rFonts w:ascii="Verdana" w:hAnsi="Verdana"/>
                <w:b/>
                <w:color w:val="000000" w:themeColor="text1"/>
                <w:sz w:val="18"/>
                <w:szCs w:val="20"/>
                <w:lang w:eastAsia="en-GB"/>
              </w:rPr>
              <w:t>.00</w:t>
            </w:r>
          </w:p>
        </w:tc>
      </w:tr>
      <w:tr w:rsidR="00272BF8" w:rsidRPr="00BC38BF" w14:paraId="4F1FCEED" w14:textId="77777777" w:rsidTr="00FC74F9">
        <w:tc>
          <w:tcPr>
            <w:tcW w:w="5524" w:type="dxa"/>
          </w:tcPr>
          <w:p w14:paraId="3D1D5BDB" w14:textId="2AD72B27" w:rsidR="00272BF8" w:rsidRPr="00BC38BF" w:rsidRDefault="00272BF8" w:rsidP="00FE0177">
            <w:pPr>
              <w:contextualSpacing/>
              <w:rPr>
                <w:rFonts w:ascii="Verdana" w:hAnsi="Verdana"/>
                <w:color w:val="000000" w:themeColor="text1"/>
                <w:sz w:val="20"/>
                <w:szCs w:val="20"/>
                <w:lang w:eastAsia="en-GB"/>
              </w:rPr>
            </w:pPr>
            <w:r w:rsidRPr="00BC38BF">
              <w:rPr>
                <w:rFonts w:ascii="Verdana" w:hAnsi="Verdana"/>
                <w:color w:val="000000" w:themeColor="text1"/>
                <w:sz w:val="20"/>
                <w:szCs w:val="20"/>
                <w:lang w:eastAsia="en-GB"/>
              </w:rPr>
              <w:t xml:space="preserve">Co-funding </w:t>
            </w:r>
            <w:r w:rsidR="00FF1A72" w:rsidRPr="00BC38BF">
              <w:rPr>
                <w:rFonts w:ascii="Verdana" w:hAnsi="Verdana"/>
                <w:color w:val="000000" w:themeColor="text1"/>
                <w:sz w:val="20"/>
                <w:szCs w:val="20"/>
                <w:lang w:eastAsia="en-GB"/>
              </w:rPr>
              <w:t xml:space="preserve">committed </w:t>
            </w:r>
            <w:r w:rsidR="003E3E3C" w:rsidRPr="00BC38BF">
              <w:rPr>
                <w:rFonts w:ascii="Verdana" w:hAnsi="Verdana"/>
                <w:color w:val="000000" w:themeColor="text1"/>
                <w:sz w:val="20"/>
                <w:szCs w:val="20"/>
                <w:lang w:eastAsia="en-GB"/>
              </w:rPr>
              <w:t>UNDP</w:t>
            </w:r>
          </w:p>
        </w:tc>
        <w:tc>
          <w:tcPr>
            <w:tcW w:w="2121" w:type="dxa"/>
            <w:vAlign w:val="center"/>
          </w:tcPr>
          <w:p w14:paraId="2A59B920" w14:textId="53D1EEE7" w:rsidR="00272BF8" w:rsidRPr="00BC38BF" w:rsidRDefault="003E3E3C" w:rsidP="00FE0177">
            <w:pPr>
              <w:contextualSpacing/>
              <w:jc w:val="right"/>
              <w:rPr>
                <w:rFonts w:ascii="Verdana" w:hAnsi="Verdana"/>
                <w:color w:val="000000" w:themeColor="text1"/>
                <w:sz w:val="18"/>
                <w:szCs w:val="20"/>
                <w:lang w:eastAsia="en-GB"/>
              </w:rPr>
            </w:pPr>
            <w:r w:rsidRPr="00BC38BF">
              <w:rPr>
                <w:rFonts w:ascii="Verdana" w:hAnsi="Verdana"/>
                <w:color w:val="000000" w:themeColor="text1"/>
                <w:sz w:val="18"/>
                <w:szCs w:val="20"/>
                <w:lang w:eastAsia="en-GB"/>
              </w:rPr>
              <w:t xml:space="preserve">USD </w:t>
            </w:r>
            <w:r w:rsidR="0048006F" w:rsidRPr="00BC38BF">
              <w:rPr>
                <w:rFonts w:ascii="Verdana" w:hAnsi="Verdana"/>
                <w:color w:val="000000" w:themeColor="text1"/>
                <w:sz w:val="18"/>
                <w:szCs w:val="20"/>
                <w:lang w:eastAsia="en-GB"/>
              </w:rPr>
              <w:t>1,000,000.00</w:t>
            </w:r>
          </w:p>
        </w:tc>
      </w:tr>
      <w:tr w:rsidR="00FF1A72" w:rsidRPr="00BC38BF" w14:paraId="7E6F8496" w14:textId="77777777" w:rsidTr="00FC74F9">
        <w:tc>
          <w:tcPr>
            <w:tcW w:w="5524" w:type="dxa"/>
          </w:tcPr>
          <w:p w14:paraId="454073AE" w14:textId="4FF7D0AC" w:rsidR="00FF1A72" w:rsidRPr="00BC38BF" w:rsidRDefault="003E3E3C" w:rsidP="00FE0177">
            <w:pPr>
              <w:contextualSpacing/>
              <w:rPr>
                <w:rFonts w:ascii="Verdana" w:hAnsi="Verdana"/>
                <w:color w:val="000000" w:themeColor="text1"/>
                <w:sz w:val="20"/>
                <w:szCs w:val="20"/>
                <w:lang w:eastAsia="en-GB"/>
              </w:rPr>
            </w:pPr>
            <w:r w:rsidRPr="00BC38BF">
              <w:rPr>
                <w:rFonts w:ascii="Verdana" w:hAnsi="Verdana"/>
                <w:color w:val="000000" w:themeColor="text1"/>
                <w:sz w:val="20"/>
                <w:szCs w:val="20"/>
                <w:lang w:eastAsia="en-GB"/>
              </w:rPr>
              <w:t>Co-funding commited UNCDF</w:t>
            </w:r>
          </w:p>
        </w:tc>
        <w:tc>
          <w:tcPr>
            <w:tcW w:w="2121" w:type="dxa"/>
            <w:vAlign w:val="center"/>
          </w:tcPr>
          <w:p w14:paraId="54A2A3B7" w14:textId="389E209E" w:rsidR="00FF1A72" w:rsidRPr="00BC38BF" w:rsidRDefault="003E3E3C" w:rsidP="00FE0177">
            <w:pPr>
              <w:contextualSpacing/>
              <w:jc w:val="right"/>
              <w:rPr>
                <w:rFonts w:ascii="Verdana" w:hAnsi="Verdana"/>
                <w:color w:val="000000" w:themeColor="text1"/>
                <w:sz w:val="18"/>
                <w:szCs w:val="20"/>
                <w:lang w:eastAsia="en-GB"/>
              </w:rPr>
            </w:pPr>
            <w:r w:rsidRPr="00BC38BF">
              <w:rPr>
                <w:rFonts w:ascii="Verdana" w:hAnsi="Verdana"/>
                <w:color w:val="000000" w:themeColor="text1"/>
                <w:sz w:val="18"/>
                <w:szCs w:val="20"/>
                <w:lang w:eastAsia="en-GB"/>
              </w:rPr>
              <w:t>USD 100,000.00</w:t>
            </w:r>
          </w:p>
        </w:tc>
      </w:tr>
      <w:tr w:rsidR="003E3E3C" w:rsidRPr="00BC38BF" w14:paraId="23CCFF4D" w14:textId="77777777" w:rsidTr="00FC74F9">
        <w:tc>
          <w:tcPr>
            <w:tcW w:w="5524" w:type="dxa"/>
          </w:tcPr>
          <w:p w14:paraId="50A717B0" w14:textId="1157D2AC" w:rsidR="003E3E3C" w:rsidRPr="00BC38BF" w:rsidRDefault="003E3E3C" w:rsidP="00FE0177">
            <w:pPr>
              <w:contextualSpacing/>
              <w:rPr>
                <w:rFonts w:ascii="Verdana" w:hAnsi="Verdana"/>
                <w:color w:val="000000" w:themeColor="text1"/>
                <w:sz w:val="20"/>
                <w:szCs w:val="20"/>
                <w:lang w:eastAsia="en-GB"/>
              </w:rPr>
            </w:pPr>
            <w:r w:rsidRPr="00BC38BF">
              <w:rPr>
                <w:rFonts w:ascii="Verdana" w:hAnsi="Verdana"/>
                <w:color w:val="000000" w:themeColor="text1"/>
                <w:sz w:val="20"/>
                <w:szCs w:val="20"/>
                <w:lang w:eastAsia="en-GB"/>
              </w:rPr>
              <w:t>Co-funding committed UNIDO</w:t>
            </w:r>
          </w:p>
        </w:tc>
        <w:tc>
          <w:tcPr>
            <w:tcW w:w="2121" w:type="dxa"/>
            <w:vAlign w:val="center"/>
          </w:tcPr>
          <w:p w14:paraId="354499CC" w14:textId="7139C682" w:rsidR="003E3E3C" w:rsidRPr="00BC38BF" w:rsidRDefault="003E3E3C" w:rsidP="00FE0177">
            <w:pPr>
              <w:contextualSpacing/>
              <w:jc w:val="right"/>
              <w:rPr>
                <w:rFonts w:ascii="Verdana" w:hAnsi="Verdana"/>
                <w:color w:val="000000" w:themeColor="text1"/>
                <w:sz w:val="18"/>
                <w:szCs w:val="20"/>
                <w:lang w:eastAsia="en-GB"/>
              </w:rPr>
            </w:pPr>
            <w:r w:rsidRPr="00BC38BF">
              <w:rPr>
                <w:rFonts w:ascii="Verdana" w:hAnsi="Verdana"/>
                <w:color w:val="000000" w:themeColor="text1"/>
                <w:sz w:val="18"/>
                <w:szCs w:val="20"/>
                <w:lang w:eastAsia="en-GB"/>
              </w:rPr>
              <w:t>USD 150,000.00</w:t>
            </w:r>
          </w:p>
        </w:tc>
      </w:tr>
      <w:tr w:rsidR="003E3E3C" w:rsidRPr="00BC38BF" w14:paraId="6CA638B2" w14:textId="77777777" w:rsidTr="00FC74F9">
        <w:tc>
          <w:tcPr>
            <w:tcW w:w="5524" w:type="dxa"/>
          </w:tcPr>
          <w:p w14:paraId="12522CD2" w14:textId="77777777" w:rsidR="003E3E3C" w:rsidRPr="00BC38BF" w:rsidRDefault="003E3E3C" w:rsidP="00FE0177">
            <w:pPr>
              <w:contextualSpacing/>
              <w:rPr>
                <w:rFonts w:ascii="Verdana" w:hAnsi="Verdana"/>
                <w:b/>
                <w:color w:val="000000" w:themeColor="text1"/>
                <w:sz w:val="20"/>
                <w:szCs w:val="20"/>
                <w:lang w:eastAsia="en-GB"/>
              </w:rPr>
            </w:pPr>
            <w:r w:rsidRPr="00BC38BF">
              <w:rPr>
                <w:rFonts w:ascii="Verdana" w:hAnsi="Verdana"/>
                <w:b/>
                <w:color w:val="000000" w:themeColor="text1"/>
                <w:sz w:val="20"/>
                <w:szCs w:val="20"/>
                <w:lang w:eastAsia="en-GB"/>
              </w:rPr>
              <w:t xml:space="preserve">TOTAL </w:t>
            </w:r>
          </w:p>
        </w:tc>
        <w:tc>
          <w:tcPr>
            <w:tcW w:w="2121" w:type="dxa"/>
            <w:vAlign w:val="center"/>
          </w:tcPr>
          <w:p w14:paraId="758E3C24" w14:textId="279122FB" w:rsidR="003E3E3C" w:rsidRPr="00BC38BF" w:rsidRDefault="0048006F" w:rsidP="00FE0177">
            <w:pPr>
              <w:contextualSpacing/>
              <w:jc w:val="right"/>
              <w:rPr>
                <w:rFonts w:ascii="Verdana" w:hAnsi="Verdana"/>
                <w:color w:val="000000" w:themeColor="text1"/>
                <w:sz w:val="18"/>
                <w:szCs w:val="20"/>
                <w:lang w:eastAsia="en-GB"/>
              </w:rPr>
            </w:pPr>
            <w:r w:rsidRPr="00BC38BF">
              <w:rPr>
                <w:rFonts w:ascii="Verdana" w:hAnsi="Verdana"/>
                <w:b/>
                <w:color w:val="000000" w:themeColor="text1"/>
                <w:sz w:val="18"/>
                <w:szCs w:val="20"/>
                <w:lang w:eastAsia="en-GB"/>
              </w:rPr>
              <w:t>USD 8,748,560</w:t>
            </w:r>
            <w:r w:rsidR="003E3E3C" w:rsidRPr="00BC38BF">
              <w:rPr>
                <w:rFonts w:ascii="Verdana" w:hAnsi="Verdana"/>
                <w:b/>
                <w:color w:val="000000" w:themeColor="text1"/>
                <w:sz w:val="18"/>
                <w:szCs w:val="20"/>
                <w:lang w:eastAsia="en-GB"/>
              </w:rPr>
              <w:t>.00</w:t>
            </w:r>
          </w:p>
        </w:tc>
      </w:tr>
      <w:tr w:rsidR="003E3E3C" w:rsidRPr="00BC38BF" w14:paraId="27475260" w14:textId="77777777" w:rsidTr="00FC74F9">
        <w:tc>
          <w:tcPr>
            <w:tcW w:w="5524" w:type="dxa"/>
          </w:tcPr>
          <w:p w14:paraId="2F6EA02E" w14:textId="77777777" w:rsidR="003E3E3C" w:rsidRPr="00BC38BF" w:rsidRDefault="003E3E3C" w:rsidP="00FE0177">
            <w:pPr>
              <w:contextualSpacing/>
              <w:rPr>
                <w:rFonts w:ascii="Verdana" w:hAnsi="Verdana"/>
                <w:b/>
                <w:color w:val="000000" w:themeColor="text1"/>
                <w:sz w:val="20"/>
                <w:szCs w:val="20"/>
                <w:lang w:eastAsia="en-GB"/>
              </w:rPr>
            </w:pPr>
          </w:p>
        </w:tc>
        <w:tc>
          <w:tcPr>
            <w:tcW w:w="2121" w:type="dxa"/>
            <w:vAlign w:val="center"/>
          </w:tcPr>
          <w:p w14:paraId="4203CFCA" w14:textId="77777777" w:rsidR="003E3E3C" w:rsidRPr="00BC38BF" w:rsidRDefault="003E3E3C" w:rsidP="00FE0177">
            <w:pPr>
              <w:contextualSpacing/>
              <w:jc w:val="right"/>
              <w:rPr>
                <w:rFonts w:ascii="Verdana" w:hAnsi="Verdana"/>
                <w:b/>
                <w:color w:val="000000" w:themeColor="text1"/>
                <w:sz w:val="18"/>
                <w:szCs w:val="20"/>
                <w:lang w:eastAsia="en-GB"/>
              </w:rPr>
            </w:pPr>
          </w:p>
        </w:tc>
      </w:tr>
      <w:tr w:rsidR="003E3E3C" w:rsidRPr="00BC38BF" w14:paraId="339BB16D" w14:textId="77777777" w:rsidTr="00FC74F9">
        <w:tc>
          <w:tcPr>
            <w:tcW w:w="5524" w:type="dxa"/>
          </w:tcPr>
          <w:p w14:paraId="0B0732B7" w14:textId="78C343CD" w:rsidR="003E3E3C" w:rsidRPr="0024699B" w:rsidRDefault="00903527" w:rsidP="00FE0177">
            <w:pPr>
              <w:contextualSpacing/>
              <w:rPr>
                <w:rFonts w:ascii="Verdana" w:hAnsi="Verdana"/>
                <w:b/>
                <w:color w:val="000000" w:themeColor="text1"/>
                <w:sz w:val="20"/>
                <w:szCs w:val="20"/>
                <w:lang w:val="en-US" w:eastAsia="en-GB"/>
              </w:rPr>
            </w:pPr>
            <w:r w:rsidRPr="0024699B">
              <w:rPr>
                <w:rFonts w:ascii="Verdana" w:hAnsi="Verdana"/>
                <w:bCs/>
                <w:color w:val="000000" w:themeColor="text1"/>
                <w:sz w:val="20"/>
                <w:szCs w:val="20"/>
                <w:lang w:val="en-US" w:eastAsia="en-GB"/>
              </w:rPr>
              <w:t>Co-financing</w:t>
            </w:r>
            <w:r w:rsidR="003E3E3C" w:rsidRPr="0024699B">
              <w:rPr>
                <w:rFonts w:ascii="Verdana" w:hAnsi="Verdana"/>
                <w:b/>
                <w:color w:val="000000" w:themeColor="text1"/>
                <w:sz w:val="20"/>
                <w:szCs w:val="20"/>
                <w:lang w:val="en-US" w:eastAsia="en-GB"/>
              </w:rPr>
              <w:t xml:space="preserve"> </w:t>
            </w:r>
            <w:r w:rsidR="000C42EC" w:rsidRPr="0024699B">
              <w:rPr>
                <w:rFonts w:ascii="Verdana" w:hAnsi="Verdana"/>
                <w:i/>
                <w:iCs/>
                <w:color w:val="auto"/>
                <w:sz w:val="16"/>
                <w:szCs w:val="16"/>
                <w:lang w:val="en-US" w:eastAsia="en-GB"/>
              </w:rPr>
              <w:t xml:space="preserve">(see </w:t>
            </w:r>
            <w:r w:rsidR="0044549A" w:rsidRPr="0024699B">
              <w:rPr>
                <w:rFonts w:ascii="Verdana" w:hAnsi="Verdana"/>
                <w:i/>
                <w:iCs/>
                <w:color w:val="auto"/>
                <w:sz w:val="16"/>
                <w:szCs w:val="16"/>
                <w:lang w:val="en-US" w:eastAsia="en-GB"/>
              </w:rPr>
              <w:t>2</w:t>
            </w:r>
            <w:r w:rsidR="000C42EC" w:rsidRPr="0024699B">
              <w:rPr>
                <w:rFonts w:ascii="Verdana" w:hAnsi="Verdana"/>
                <w:i/>
                <w:iCs/>
                <w:color w:val="auto"/>
                <w:sz w:val="16"/>
                <w:szCs w:val="16"/>
                <w:lang w:val="en-US" w:eastAsia="en-GB"/>
              </w:rPr>
              <w:t>.</w:t>
            </w:r>
            <w:r w:rsidR="0044549A" w:rsidRPr="0024699B">
              <w:rPr>
                <w:rFonts w:ascii="Verdana" w:hAnsi="Verdana"/>
                <w:i/>
                <w:iCs/>
                <w:color w:val="auto"/>
                <w:sz w:val="16"/>
                <w:szCs w:val="16"/>
                <w:lang w:val="en-US" w:eastAsia="en-GB"/>
              </w:rPr>
              <w:t>3</w:t>
            </w:r>
            <w:r w:rsidR="000C42EC" w:rsidRPr="0024699B">
              <w:rPr>
                <w:rFonts w:ascii="Verdana" w:hAnsi="Verdana"/>
                <w:i/>
                <w:iCs/>
                <w:color w:val="auto"/>
                <w:sz w:val="16"/>
                <w:szCs w:val="16"/>
                <w:lang w:val="en-US" w:eastAsia="en-GB"/>
              </w:rPr>
              <w:t xml:space="preserve"> for detail</w:t>
            </w:r>
            <w:r w:rsidR="003E3E3C" w:rsidRPr="0024699B">
              <w:rPr>
                <w:rFonts w:ascii="Verdana" w:hAnsi="Verdana"/>
                <w:i/>
                <w:iCs/>
                <w:color w:val="auto"/>
                <w:sz w:val="16"/>
                <w:szCs w:val="16"/>
                <w:lang w:val="en-US" w:eastAsia="en-GB"/>
              </w:rPr>
              <w:t>)</w:t>
            </w:r>
          </w:p>
        </w:tc>
        <w:tc>
          <w:tcPr>
            <w:tcW w:w="2121" w:type="dxa"/>
            <w:vAlign w:val="center"/>
          </w:tcPr>
          <w:p w14:paraId="2E3147C9" w14:textId="3D2A371E" w:rsidR="003E3E3C" w:rsidRPr="00BC38BF" w:rsidRDefault="000C42EC" w:rsidP="00FE0177">
            <w:pPr>
              <w:contextualSpacing/>
              <w:jc w:val="right"/>
              <w:rPr>
                <w:rFonts w:ascii="Verdana" w:hAnsi="Verdana"/>
                <w:bCs/>
                <w:color w:val="000000" w:themeColor="text1"/>
                <w:sz w:val="18"/>
                <w:szCs w:val="20"/>
                <w:lang w:eastAsia="en-GB"/>
              </w:rPr>
            </w:pPr>
            <w:r w:rsidRPr="00BC38BF">
              <w:rPr>
                <w:rFonts w:ascii="Verdana" w:hAnsi="Verdana"/>
                <w:bCs/>
                <w:color w:val="000000" w:themeColor="text1"/>
                <w:sz w:val="18"/>
                <w:szCs w:val="20"/>
                <w:lang w:eastAsia="en-GB"/>
              </w:rPr>
              <w:t xml:space="preserve">USD </w:t>
            </w:r>
            <w:r w:rsidR="00395801">
              <w:rPr>
                <w:rFonts w:ascii="Verdana" w:hAnsi="Verdana"/>
                <w:bCs/>
                <w:color w:val="000000" w:themeColor="text1"/>
                <w:sz w:val="18"/>
                <w:szCs w:val="20"/>
                <w:lang w:eastAsia="en-GB"/>
              </w:rPr>
              <w:t>8</w:t>
            </w:r>
            <w:r w:rsidR="0044549A">
              <w:rPr>
                <w:rFonts w:ascii="Verdana" w:hAnsi="Verdana"/>
                <w:bCs/>
                <w:color w:val="000000" w:themeColor="text1"/>
                <w:sz w:val="18"/>
                <w:szCs w:val="20"/>
                <w:lang w:eastAsia="en-GB"/>
              </w:rPr>
              <w:t>0</w:t>
            </w:r>
            <w:r w:rsidRPr="00BC38BF">
              <w:rPr>
                <w:rFonts w:ascii="Verdana" w:hAnsi="Verdana"/>
                <w:bCs/>
                <w:color w:val="000000" w:themeColor="text1"/>
                <w:sz w:val="18"/>
                <w:szCs w:val="20"/>
                <w:lang w:eastAsia="en-GB"/>
              </w:rPr>
              <w:t>,000</w:t>
            </w:r>
            <w:r w:rsidR="003E3E3C" w:rsidRPr="00BC38BF">
              <w:rPr>
                <w:rFonts w:ascii="Verdana" w:hAnsi="Verdana"/>
                <w:bCs/>
                <w:color w:val="000000" w:themeColor="text1"/>
                <w:sz w:val="18"/>
                <w:szCs w:val="20"/>
                <w:lang w:eastAsia="en-GB"/>
              </w:rPr>
              <w:t>.</w:t>
            </w:r>
            <w:r w:rsidRPr="00BC38BF">
              <w:rPr>
                <w:rFonts w:ascii="Verdana" w:hAnsi="Verdana"/>
                <w:bCs/>
                <w:color w:val="000000" w:themeColor="text1"/>
                <w:sz w:val="18"/>
                <w:szCs w:val="20"/>
                <w:lang w:eastAsia="en-GB"/>
              </w:rPr>
              <w:t>000.</w:t>
            </w:r>
            <w:r w:rsidR="003E3E3C" w:rsidRPr="00BC38BF">
              <w:rPr>
                <w:rFonts w:ascii="Verdana" w:hAnsi="Verdana"/>
                <w:bCs/>
                <w:color w:val="000000" w:themeColor="text1"/>
                <w:sz w:val="18"/>
                <w:szCs w:val="20"/>
                <w:lang w:eastAsia="en-GB"/>
              </w:rPr>
              <w:t>00</w:t>
            </w:r>
          </w:p>
        </w:tc>
      </w:tr>
      <w:tr w:rsidR="003E3E3C" w:rsidRPr="00BC38BF" w14:paraId="119661C9" w14:textId="77777777" w:rsidTr="00FC74F9">
        <w:tc>
          <w:tcPr>
            <w:tcW w:w="5524" w:type="dxa"/>
          </w:tcPr>
          <w:p w14:paraId="3DE47E83" w14:textId="78E6531E" w:rsidR="003E3E3C" w:rsidRPr="0024699B" w:rsidRDefault="003E3E3C" w:rsidP="00FE0177">
            <w:pPr>
              <w:contextualSpacing/>
              <w:rPr>
                <w:rFonts w:ascii="Verdana" w:hAnsi="Verdana"/>
                <w:bCs/>
                <w:color w:val="000000" w:themeColor="text1"/>
                <w:sz w:val="20"/>
                <w:szCs w:val="20"/>
                <w:lang w:val="en-US" w:eastAsia="en-GB"/>
              </w:rPr>
            </w:pPr>
            <w:r w:rsidRPr="0024699B">
              <w:rPr>
                <w:rFonts w:ascii="Verdana" w:hAnsi="Verdana"/>
                <w:bCs/>
                <w:color w:val="000000" w:themeColor="text1"/>
                <w:sz w:val="20"/>
                <w:szCs w:val="20"/>
                <w:lang w:val="en-US" w:eastAsia="en-GB"/>
              </w:rPr>
              <w:t>Co-financing ratio (1: Total</w:t>
            </w:r>
            <w:r w:rsidR="00267405" w:rsidRPr="0024699B">
              <w:rPr>
                <w:rFonts w:ascii="Verdana" w:hAnsi="Verdana"/>
                <w:bCs/>
                <w:color w:val="000000" w:themeColor="text1"/>
                <w:sz w:val="20"/>
                <w:szCs w:val="20"/>
                <w:lang w:val="en-US" w:eastAsia="en-GB"/>
              </w:rPr>
              <w:t xml:space="preserve"> Cofinancing</w:t>
            </w:r>
            <w:r w:rsidRPr="0024699B">
              <w:rPr>
                <w:rFonts w:ascii="Verdana" w:hAnsi="Verdana"/>
                <w:bCs/>
                <w:color w:val="000000" w:themeColor="text1"/>
                <w:sz w:val="20"/>
                <w:szCs w:val="20"/>
                <w:lang w:val="en-US" w:eastAsia="en-GB"/>
              </w:rPr>
              <w:t>/SDG Fund Contribution)</w:t>
            </w:r>
          </w:p>
        </w:tc>
        <w:tc>
          <w:tcPr>
            <w:tcW w:w="2121" w:type="dxa"/>
            <w:vAlign w:val="center"/>
          </w:tcPr>
          <w:p w14:paraId="01D63405" w14:textId="4F0BCEA6" w:rsidR="003E3E3C" w:rsidRPr="00267405" w:rsidRDefault="003E3E3C" w:rsidP="00FE0177">
            <w:pPr>
              <w:contextualSpacing/>
              <w:jc w:val="right"/>
              <w:rPr>
                <w:rFonts w:ascii="Verdana" w:hAnsi="Verdana"/>
                <w:bCs/>
                <w:color w:val="000000" w:themeColor="text1"/>
                <w:sz w:val="18"/>
                <w:szCs w:val="20"/>
                <w:lang w:eastAsia="en-GB"/>
              </w:rPr>
            </w:pPr>
            <w:r w:rsidRPr="00267405">
              <w:rPr>
                <w:rFonts w:ascii="Verdana" w:hAnsi="Verdana"/>
                <w:bCs/>
                <w:color w:val="000000" w:themeColor="text1"/>
                <w:sz w:val="18"/>
                <w:szCs w:val="20"/>
                <w:lang w:eastAsia="en-GB"/>
              </w:rPr>
              <w:t xml:space="preserve">1 : </w:t>
            </w:r>
            <w:r w:rsidR="00267405" w:rsidRPr="00267405">
              <w:rPr>
                <w:rFonts w:ascii="Verdana" w:hAnsi="Verdana"/>
                <w:bCs/>
                <w:color w:val="000000" w:themeColor="text1"/>
                <w:sz w:val="18"/>
                <w:szCs w:val="20"/>
                <w:lang w:eastAsia="en-GB"/>
              </w:rPr>
              <w:t>10</w:t>
            </w:r>
            <w:r w:rsidR="000C42EC" w:rsidRPr="00267405">
              <w:rPr>
                <w:rFonts w:ascii="Verdana" w:hAnsi="Verdana"/>
                <w:bCs/>
                <w:color w:val="000000" w:themeColor="text1"/>
                <w:sz w:val="18"/>
                <w:szCs w:val="20"/>
                <w:lang w:eastAsia="en-GB"/>
              </w:rPr>
              <w:t>.</w:t>
            </w:r>
            <w:r w:rsidR="00267405" w:rsidRPr="00267405">
              <w:rPr>
                <w:rFonts w:ascii="Verdana" w:hAnsi="Verdana"/>
                <w:bCs/>
                <w:color w:val="000000" w:themeColor="text1"/>
                <w:sz w:val="18"/>
                <w:szCs w:val="20"/>
                <w:lang w:eastAsia="en-GB"/>
              </w:rPr>
              <w:t>6</w:t>
            </w:r>
          </w:p>
        </w:tc>
      </w:tr>
    </w:tbl>
    <w:p w14:paraId="164800AC" w14:textId="77777777" w:rsidR="00656768" w:rsidRPr="00BC38BF" w:rsidRDefault="00656768" w:rsidP="00FE0177">
      <w:pPr>
        <w:contextualSpacing/>
        <w:rPr>
          <w:rFonts w:ascii="Verdana" w:hAnsi="Verdana"/>
          <w:b/>
          <w:bCs/>
          <w:color w:val="000000" w:themeColor="text1"/>
          <w:sz w:val="20"/>
          <w:szCs w:val="20"/>
          <w:lang w:eastAsia="en-GB"/>
        </w:rPr>
      </w:pPr>
    </w:p>
    <w:p w14:paraId="28AC1966" w14:textId="0FDCA12F" w:rsidR="00272BF8" w:rsidRPr="002739AE" w:rsidRDefault="00272BF8" w:rsidP="00FE0177">
      <w:pPr>
        <w:contextualSpacing/>
        <w:rPr>
          <w:rFonts w:ascii="Verdana" w:hAnsi="Verdana"/>
          <w:b/>
          <w:bCs/>
          <w:color w:val="000000" w:themeColor="text1"/>
          <w:sz w:val="20"/>
          <w:szCs w:val="20"/>
          <w:lang w:eastAsia="en-GB"/>
        </w:rPr>
      </w:pPr>
      <w:r w:rsidRPr="00BC38BF">
        <w:rPr>
          <w:rFonts w:ascii="Verdana" w:hAnsi="Verdana"/>
          <w:b/>
          <w:bCs/>
          <w:color w:val="000000" w:themeColor="text1"/>
          <w:sz w:val="20"/>
          <w:szCs w:val="20"/>
          <w:lang w:eastAsia="en-GB"/>
        </w:rPr>
        <w:t>1</w:t>
      </w:r>
      <w:r w:rsidR="00755F9E" w:rsidRPr="00BC38BF">
        <w:rPr>
          <w:rFonts w:ascii="Verdana" w:hAnsi="Verdana"/>
          <w:b/>
          <w:bCs/>
          <w:color w:val="000000" w:themeColor="text1"/>
          <w:sz w:val="20"/>
          <w:szCs w:val="20"/>
          <w:lang w:eastAsia="en-GB"/>
        </w:rPr>
        <w:t>4</w:t>
      </w:r>
      <w:r w:rsidRPr="002739AE">
        <w:rPr>
          <w:rFonts w:ascii="Verdana" w:hAnsi="Verdana"/>
          <w:b/>
          <w:bCs/>
          <w:color w:val="000000" w:themeColor="text1"/>
          <w:sz w:val="20"/>
          <w:szCs w:val="20"/>
          <w:lang w:eastAsia="en-GB"/>
        </w:rPr>
        <w:t xml:space="preserve">. Timeframe: </w:t>
      </w:r>
    </w:p>
    <w:tbl>
      <w:tblPr>
        <w:tblStyle w:val="Grigliatabella"/>
        <w:tblW w:w="5935" w:type="dxa"/>
        <w:tblLook w:val="04A0" w:firstRow="1" w:lastRow="0" w:firstColumn="1" w:lastColumn="0" w:noHBand="0" w:noVBand="1"/>
      </w:tblPr>
      <w:tblGrid>
        <w:gridCol w:w="1885"/>
        <w:gridCol w:w="1710"/>
        <w:gridCol w:w="2340"/>
      </w:tblGrid>
      <w:tr w:rsidR="00272BF8" w:rsidRPr="002739AE" w14:paraId="7AF6E49E" w14:textId="77777777" w:rsidTr="006F5D97">
        <w:tc>
          <w:tcPr>
            <w:tcW w:w="1885" w:type="dxa"/>
          </w:tcPr>
          <w:p w14:paraId="6D5729BB" w14:textId="77777777" w:rsidR="00272BF8" w:rsidRPr="002739AE" w:rsidRDefault="00272BF8" w:rsidP="00FE0177">
            <w:pPr>
              <w:contextualSpacing/>
              <w:rPr>
                <w:rFonts w:ascii="Verdana" w:hAnsi="Verdana"/>
                <w:b/>
                <w:bCs/>
                <w:color w:val="000000" w:themeColor="text1"/>
                <w:sz w:val="20"/>
                <w:szCs w:val="20"/>
                <w:lang w:eastAsia="en-GB"/>
              </w:rPr>
            </w:pPr>
            <w:r w:rsidRPr="002739AE">
              <w:rPr>
                <w:rFonts w:ascii="Verdana" w:hAnsi="Verdana"/>
                <w:b/>
                <w:bCs/>
                <w:color w:val="000000" w:themeColor="text1"/>
                <w:sz w:val="20"/>
                <w:szCs w:val="20"/>
                <w:lang w:eastAsia="en-GB"/>
              </w:rPr>
              <w:t>Start date</w:t>
            </w:r>
          </w:p>
        </w:tc>
        <w:tc>
          <w:tcPr>
            <w:tcW w:w="1710" w:type="dxa"/>
          </w:tcPr>
          <w:p w14:paraId="43E8D64E" w14:textId="77777777" w:rsidR="00272BF8" w:rsidRPr="002739AE" w:rsidRDefault="00272BF8" w:rsidP="00FE0177">
            <w:pPr>
              <w:contextualSpacing/>
              <w:rPr>
                <w:rFonts w:ascii="Verdana" w:hAnsi="Verdana"/>
                <w:b/>
                <w:bCs/>
                <w:color w:val="000000" w:themeColor="text1"/>
                <w:sz w:val="20"/>
                <w:szCs w:val="20"/>
                <w:lang w:eastAsia="en-GB"/>
              </w:rPr>
            </w:pPr>
            <w:r w:rsidRPr="002739AE">
              <w:rPr>
                <w:rFonts w:ascii="Verdana" w:hAnsi="Verdana"/>
                <w:b/>
                <w:bCs/>
                <w:color w:val="000000" w:themeColor="text1"/>
                <w:sz w:val="20"/>
                <w:szCs w:val="20"/>
                <w:lang w:eastAsia="en-GB"/>
              </w:rPr>
              <w:t>End date</w:t>
            </w:r>
          </w:p>
        </w:tc>
        <w:tc>
          <w:tcPr>
            <w:tcW w:w="2340" w:type="dxa"/>
          </w:tcPr>
          <w:p w14:paraId="5672536A" w14:textId="77777777" w:rsidR="00272BF8" w:rsidRPr="002739AE" w:rsidRDefault="00272BF8" w:rsidP="00FE0177">
            <w:pPr>
              <w:contextualSpacing/>
              <w:rPr>
                <w:rFonts w:ascii="Verdana" w:hAnsi="Verdana"/>
                <w:b/>
                <w:bCs/>
                <w:color w:val="000000" w:themeColor="text1"/>
                <w:sz w:val="20"/>
                <w:szCs w:val="20"/>
                <w:lang w:eastAsia="en-GB"/>
              </w:rPr>
            </w:pPr>
            <w:r w:rsidRPr="002739AE">
              <w:rPr>
                <w:rFonts w:ascii="Verdana" w:hAnsi="Verdana"/>
                <w:b/>
                <w:bCs/>
                <w:color w:val="000000" w:themeColor="text1"/>
                <w:sz w:val="20"/>
                <w:szCs w:val="20"/>
                <w:lang w:eastAsia="en-GB"/>
              </w:rPr>
              <w:t xml:space="preserve">Duration </w:t>
            </w:r>
            <w:r w:rsidRPr="002739AE">
              <w:rPr>
                <w:rFonts w:ascii="Verdana" w:hAnsi="Verdana"/>
                <w:color w:val="000000" w:themeColor="text1"/>
                <w:sz w:val="18"/>
                <w:szCs w:val="18"/>
                <w:lang w:eastAsia="en-GB"/>
              </w:rPr>
              <w:t>(in months)</w:t>
            </w:r>
          </w:p>
        </w:tc>
      </w:tr>
      <w:tr w:rsidR="00272BF8" w:rsidRPr="002739AE" w14:paraId="27F45065" w14:textId="77777777" w:rsidTr="006F5D97">
        <w:tc>
          <w:tcPr>
            <w:tcW w:w="1885" w:type="dxa"/>
          </w:tcPr>
          <w:p w14:paraId="6CAD7CCE" w14:textId="4A59678C" w:rsidR="00272BF8" w:rsidRPr="00732BB2" w:rsidRDefault="001C076E" w:rsidP="00FE0177">
            <w:pPr>
              <w:contextualSpacing/>
              <w:rPr>
                <w:rFonts w:ascii="Verdana" w:hAnsi="Verdana"/>
                <w:color w:val="000000" w:themeColor="text1"/>
                <w:sz w:val="20"/>
                <w:szCs w:val="20"/>
                <w:highlight w:val="yellow"/>
                <w:lang w:eastAsia="en-GB"/>
              </w:rPr>
            </w:pPr>
            <w:r w:rsidRPr="00732BB2">
              <w:rPr>
                <w:rFonts w:ascii="Verdana" w:hAnsi="Verdana"/>
                <w:color w:val="000000" w:themeColor="text1"/>
                <w:sz w:val="20"/>
                <w:szCs w:val="20"/>
                <w:highlight w:val="yellow"/>
                <w:lang w:eastAsia="en-GB"/>
              </w:rPr>
              <w:t>April</w:t>
            </w:r>
            <w:r w:rsidR="00974969" w:rsidRPr="00732BB2">
              <w:rPr>
                <w:rFonts w:ascii="Verdana" w:hAnsi="Verdana"/>
                <w:color w:val="000000" w:themeColor="text1"/>
                <w:sz w:val="20"/>
                <w:szCs w:val="20"/>
                <w:highlight w:val="yellow"/>
                <w:lang w:eastAsia="en-GB"/>
              </w:rPr>
              <w:t xml:space="preserve"> </w:t>
            </w:r>
            <w:r w:rsidR="00FC74F9" w:rsidRPr="00732BB2">
              <w:rPr>
                <w:rFonts w:ascii="Verdana" w:hAnsi="Verdana"/>
                <w:color w:val="000000" w:themeColor="text1"/>
                <w:sz w:val="20"/>
                <w:szCs w:val="20"/>
                <w:highlight w:val="yellow"/>
                <w:lang w:eastAsia="en-GB"/>
              </w:rPr>
              <w:t>202</w:t>
            </w:r>
            <w:r w:rsidR="00F86AC0" w:rsidRPr="00732BB2">
              <w:rPr>
                <w:rFonts w:ascii="Verdana" w:hAnsi="Verdana"/>
                <w:color w:val="000000" w:themeColor="text1"/>
                <w:sz w:val="20"/>
                <w:szCs w:val="20"/>
                <w:highlight w:val="yellow"/>
                <w:lang w:eastAsia="en-GB"/>
              </w:rPr>
              <w:t>2</w:t>
            </w:r>
          </w:p>
        </w:tc>
        <w:tc>
          <w:tcPr>
            <w:tcW w:w="1710" w:type="dxa"/>
          </w:tcPr>
          <w:p w14:paraId="5699CAF8" w14:textId="63736468" w:rsidR="00272BF8" w:rsidRPr="00732BB2" w:rsidRDefault="001C076E" w:rsidP="00FE0177">
            <w:pPr>
              <w:contextualSpacing/>
              <w:rPr>
                <w:rFonts w:ascii="Verdana" w:hAnsi="Verdana"/>
                <w:color w:val="000000" w:themeColor="text1"/>
                <w:sz w:val="20"/>
                <w:szCs w:val="20"/>
                <w:highlight w:val="yellow"/>
                <w:lang w:eastAsia="en-GB"/>
              </w:rPr>
            </w:pPr>
            <w:r w:rsidRPr="00732BB2">
              <w:rPr>
                <w:rFonts w:ascii="Verdana" w:hAnsi="Verdana"/>
                <w:color w:val="000000" w:themeColor="text1"/>
                <w:sz w:val="20"/>
                <w:szCs w:val="20"/>
                <w:highlight w:val="yellow"/>
                <w:lang w:eastAsia="en-GB"/>
              </w:rPr>
              <w:t>Marc</w:t>
            </w:r>
            <w:r w:rsidR="00732BB2" w:rsidRPr="00732BB2">
              <w:rPr>
                <w:rFonts w:ascii="Verdana" w:hAnsi="Verdana"/>
                <w:color w:val="000000" w:themeColor="text1"/>
                <w:sz w:val="20"/>
                <w:szCs w:val="20"/>
                <w:highlight w:val="yellow"/>
                <w:lang w:eastAsia="en-GB"/>
              </w:rPr>
              <w:t xml:space="preserve">h </w:t>
            </w:r>
            <w:r w:rsidR="00FC74F9" w:rsidRPr="00732BB2">
              <w:rPr>
                <w:rFonts w:ascii="Verdana" w:hAnsi="Verdana"/>
                <w:color w:val="000000" w:themeColor="text1"/>
                <w:sz w:val="20"/>
                <w:szCs w:val="20"/>
                <w:highlight w:val="yellow"/>
                <w:lang w:eastAsia="en-GB"/>
              </w:rPr>
              <w:t>202</w:t>
            </w:r>
            <w:r w:rsidR="003167DE" w:rsidRPr="00732BB2">
              <w:rPr>
                <w:rFonts w:ascii="Verdana" w:hAnsi="Verdana"/>
                <w:color w:val="000000" w:themeColor="text1"/>
                <w:sz w:val="20"/>
                <w:szCs w:val="20"/>
                <w:highlight w:val="yellow"/>
                <w:lang w:eastAsia="en-GB"/>
              </w:rPr>
              <w:t>6</w:t>
            </w:r>
          </w:p>
        </w:tc>
        <w:tc>
          <w:tcPr>
            <w:tcW w:w="2340" w:type="dxa"/>
          </w:tcPr>
          <w:p w14:paraId="650C67BB" w14:textId="1F018116" w:rsidR="00272BF8" w:rsidRPr="002739AE" w:rsidRDefault="00FC74F9" w:rsidP="00FE0177">
            <w:pPr>
              <w:contextualSpacing/>
              <w:rPr>
                <w:rFonts w:ascii="Verdana" w:hAnsi="Verdana"/>
                <w:color w:val="000000" w:themeColor="text1"/>
                <w:sz w:val="20"/>
                <w:szCs w:val="20"/>
                <w:lang w:eastAsia="en-GB"/>
              </w:rPr>
            </w:pPr>
            <w:r w:rsidRPr="002739AE">
              <w:rPr>
                <w:rFonts w:ascii="Verdana" w:hAnsi="Verdana"/>
                <w:color w:val="000000" w:themeColor="text1"/>
                <w:sz w:val="20"/>
                <w:szCs w:val="20"/>
                <w:lang w:eastAsia="en-GB"/>
              </w:rPr>
              <w:t xml:space="preserve">48 months </w:t>
            </w:r>
          </w:p>
        </w:tc>
      </w:tr>
    </w:tbl>
    <w:p w14:paraId="741AE19B" w14:textId="77777777" w:rsidR="00BA74CF" w:rsidRPr="002739AE" w:rsidRDefault="00BA74CF" w:rsidP="00FE0177">
      <w:pPr>
        <w:rPr>
          <w:rFonts w:ascii="Verdana" w:hAnsi="Verdana"/>
          <w:b/>
          <w:bCs/>
          <w:color w:val="000000" w:themeColor="text1"/>
          <w:sz w:val="20"/>
          <w:szCs w:val="20"/>
          <w:lang w:eastAsia="en-GB"/>
        </w:rPr>
      </w:pPr>
    </w:p>
    <w:p w14:paraId="17C1EAEF" w14:textId="0D421BE0" w:rsidR="00FC74F9" w:rsidRPr="0024699B" w:rsidRDefault="00272BF8" w:rsidP="00FE0177">
      <w:pPr>
        <w:rPr>
          <w:rFonts w:ascii="Verdana" w:hAnsi="Verdana"/>
          <w:color w:val="000000" w:themeColor="text1"/>
          <w:sz w:val="20"/>
          <w:szCs w:val="20"/>
          <w:lang w:val="en-US" w:eastAsia="en-GB"/>
        </w:rPr>
      </w:pPr>
      <w:r w:rsidRPr="0024699B">
        <w:rPr>
          <w:rFonts w:ascii="Verdana" w:hAnsi="Verdana"/>
          <w:b/>
          <w:bCs/>
          <w:color w:val="000000" w:themeColor="text1"/>
          <w:sz w:val="20"/>
          <w:szCs w:val="20"/>
          <w:lang w:val="en-US" w:eastAsia="en-GB"/>
        </w:rPr>
        <w:t>1</w:t>
      </w:r>
      <w:r w:rsidR="00755F9E" w:rsidRPr="0024699B">
        <w:rPr>
          <w:rFonts w:ascii="Verdana" w:hAnsi="Verdana"/>
          <w:b/>
          <w:bCs/>
          <w:color w:val="000000" w:themeColor="text1"/>
          <w:sz w:val="20"/>
          <w:szCs w:val="20"/>
          <w:lang w:val="en-US" w:eastAsia="en-GB"/>
        </w:rPr>
        <w:t>5</w:t>
      </w:r>
      <w:r w:rsidRPr="0024699B">
        <w:rPr>
          <w:rFonts w:ascii="Verdana" w:hAnsi="Verdana"/>
          <w:b/>
          <w:bCs/>
          <w:color w:val="000000" w:themeColor="text1"/>
          <w:sz w:val="20"/>
          <w:szCs w:val="20"/>
          <w:lang w:val="en-US" w:eastAsia="en-GB"/>
        </w:rPr>
        <w:t xml:space="preserve">. </w:t>
      </w:r>
      <w:r w:rsidR="002A154E" w:rsidRPr="0024699B">
        <w:rPr>
          <w:rFonts w:ascii="Verdana" w:hAnsi="Verdana"/>
          <w:b/>
          <w:bCs/>
          <w:color w:val="000000" w:themeColor="text1"/>
          <w:sz w:val="20"/>
          <w:szCs w:val="20"/>
          <w:lang w:val="en-US"/>
        </w:rPr>
        <w:t>Gender Equality Marker</w:t>
      </w:r>
      <w:r w:rsidR="002A154E" w:rsidRPr="0024699B">
        <w:rPr>
          <w:rFonts w:ascii="Verdana" w:hAnsi="Verdana"/>
          <w:color w:val="000000" w:themeColor="text1"/>
          <w:sz w:val="20"/>
          <w:szCs w:val="20"/>
          <w:lang w:val="en-US"/>
        </w:rPr>
        <w:t>:</w:t>
      </w:r>
      <w:r w:rsidR="00FC74F9" w:rsidRPr="0024699B">
        <w:rPr>
          <w:rFonts w:ascii="Verdana" w:hAnsi="Verdana"/>
          <w:i/>
          <w:color w:val="C45911" w:themeColor="accent2" w:themeShade="BF"/>
          <w:sz w:val="16"/>
          <w:szCs w:val="16"/>
          <w:lang w:val="en-US" w:eastAsia="en-GB"/>
        </w:rPr>
        <w:br/>
      </w:r>
      <w:r w:rsidR="00FC74F9" w:rsidRPr="0024699B">
        <w:rPr>
          <w:rFonts w:ascii="Verdana" w:eastAsia="Verdana" w:hAnsi="Verdana" w:cs="Verdana"/>
          <w:color w:val="000000"/>
          <w:sz w:val="20"/>
          <w:szCs w:val="20"/>
          <w:lang w:val="en-US"/>
        </w:rPr>
        <w:t>The JP meets the minimum standards.</w:t>
      </w:r>
      <w:r w:rsidR="00FC74F9" w:rsidRPr="0024699B">
        <w:rPr>
          <w:rFonts w:ascii="Verdana" w:hAnsi="Verdana"/>
          <w:i/>
          <w:color w:val="C45911" w:themeColor="accent2" w:themeShade="BF"/>
          <w:sz w:val="16"/>
          <w:szCs w:val="16"/>
          <w:lang w:val="en-US" w:eastAsia="en-GB"/>
        </w:rPr>
        <w:t xml:space="preserve"> </w:t>
      </w:r>
    </w:p>
    <w:p w14:paraId="480C0244" w14:textId="77777777" w:rsidR="00BA74CF" w:rsidRPr="0024699B" w:rsidRDefault="00BA74CF" w:rsidP="00FE0177">
      <w:pPr>
        <w:rPr>
          <w:rFonts w:ascii="Verdana" w:hAnsi="Verdana"/>
          <w:b/>
          <w:color w:val="000000" w:themeColor="text1"/>
          <w:sz w:val="20"/>
          <w:szCs w:val="20"/>
          <w:u w:val="single"/>
          <w:lang w:val="en-US" w:eastAsia="en-GB"/>
        </w:rPr>
      </w:pPr>
    </w:p>
    <w:p w14:paraId="0FF8304C" w14:textId="17131807" w:rsidR="00272BF8" w:rsidRPr="0024699B" w:rsidRDefault="00272BF8" w:rsidP="00FE0177">
      <w:pPr>
        <w:rPr>
          <w:rFonts w:ascii="Verdana" w:eastAsia="Calibri" w:hAnsi="Verdana"/>
          <w:b/>
          <w:bCs/>
          <w:color w:val="000000" w:themeColor="text1"/>
          <w:sz w:val="20"/>
          <w:szCs w:val="20"/>
          <w:lang w:val="en-US"/>
        </w:rPr>
      </w:pPr>
      <w:r w:rsidRPr="0024699B">
        <w:rPr>
          <w:rFonts w:ascii="Verdana" w:hAnsi="Verdana"/>
          <w:b/>
          <w:bCs/>
          <w:color w:val="000000" w:themeColor="text1"/>
          <w:sz w:val="20"/>
          <w:szCs w:val="20"/>
          <w:lang w:val="en-US" w:eastAsia="en-GB"/>
        </w:rPr>
        <w:t>1</w:t>
      </w:r>
      <w:r w:rsidR="00A60E65" w:rsidRPr="0024699B">
        <w:rPr>
          <w:rFonts w:ascii="Verdana" w:hAnsi="Verdana"/>
          <w:b/>
          <w:bCs/>
          <w:color w:val="000000" w:themeColor="text1"/>
          <w:sz w:val="20"/>
          <w:szCs w:val="20"/>
          <w:lang w:val="en-US" w:eastAsia="en-GB"/>
        </w:rPr>
        <w:t>6</w:t>
      </w:r>
      <w:r w:rsidRPr="0024699B">
        <w:rPr>
          <w:rFonts w:ascii="Verdana" w:hAnsi="Verdana"/>
          <w:b/>
          <w:bCs/>
          <w:color w:val="000000" w:themeColor="text1"/>
          <w:sz w:val="20"/>
          <w:szCs w:val="20"/>
          <w:lang w:val="en-US" w:eastAsia="en-GB"/>
        </w:rPr>
        <w:t xml:space="preserve">. Participating UN Organizations (PUNO) and Partners: </w:t>
      </w:r>
    </w:p>
    <w:p w14:paraId="052D0EAD" w14:textId="77777777" w:rsidR="003A3F91" w:rsidRPr="0024699B" w:rsidRDefault="003A3F91" w:rsidP="00FE0177">
      <w:pPr>
        <w:contextualSpacing/>
        <w:rPr>
          <w:rFonts w:ascii="Verdana" w:eastAsia="Calibri" w:hAnsi="Verdana"/>
          <w:color w:val="000000" w:themeColor="text1"/>
          <w:sz w:val="20"/>
          <w:szCs w:val="20"/>
          <w:lang w:val="en-US"/>
        </w:rPr>
      </w:pPr>
    </w:p>
    <w:p w14:paraId="49D22DC9" w14:textId="528D8BCD" w:rsidR="00272BF8" w:rsidRPr="002739AE" w:rsidRDefault="00755F9E" w:rsidP="00FE0177">
      <w:pPr>
        <w:ind w:left="720"/>
        <w:contextualSpacing/>
        <w:rPr>
          <w:rFonts w:ascii="Verdana" w:hAnsi="Verdana"/>
          <w:b/>
          <w:bCs/>
          <w:i/>
          <w:iCs/>
          <w:color w:val="000000" w:themeColor="text1"/>
          <w:sz w:val="20"/>
          <w:szCs w:val="20"/>
          <w:lang w:eastAsia="en-GB"/>
        </w:rPr>
      </w:pPr>
      <w:r w:rsidRPr="002739AE">
        <w:rPr>
          <w:rFonts w:ascii="Verdana" w:eastAsia="Calibri" w:hAnsi="Verdana"/>
          <w:b/>
          <w:bCs/>
          <w:i/>
          <w:iCs/>
          <w:color w:val="000000" w:themeColor="text1"/>
          <w:sz w:val="20"/>
          <w:szCs w:val="20"/>
        </w:rPr>
        <w:t>1</w:t>
      </w:r>
      <w:r w:rsidR="00A60E65" w:rsidRPr="002739AE">
        <w:rPr>
          <w:rFonts w:ascii="Verdana" w:eastAsia="Calibri" w:hAnsi="Verdana"/>
          <w:b/>
          <w:bCs/>
          <w:i/>
          <w:iCs/>
          <w:color w:val="000000" w:themeColor="text1"/>
          <w:sz w:val="20"/>
          <w:szCs w:val="20"/>
        </w:rPr>
        <w:t>6</w:t>
      </w:r>
      <w:r w:rsidR="00272BF8" w:rsidRPr="002739AE">
        <w:rPr>
          <w:rFonts w:ascii="Verdana" w:eastAsia="Calibri" w:hAnsi="Verdana"/>
          <w:b/>
          <w:bCs/>
          <w:i/>
          <w:iCs/>
          <w:color w:val="000000" w:themeColor="text1"/>
          <w:sz w:val="20"/>
          <w:szCs w:val="20"/>
        </w:rPr>
        <w:t>.1 PUNO</w:t>
      </w:r>
    </w:p>
    <w:p w14:paraId="48E311DB" w14:textId="77777777" w:rsidR="00E273D6" w:rsidRPr="002739AE" w:rsidRDefault="00272BF8" w:rsidP="00FE0177">
      <w:pPr>
        <w:numPr>
          <w:ilvl w:val="0"/>
          <w:numId w:val="2"/>
        </w:numPr>
        <w:spacing w:after="200"/>
        <w:ind w:left="1800"/>
        <w:contextualSpacing/>
        <w:jc w:val="both"/>
        <w:rPr>
          <w:rFonts w:ascii="Verdana" w:hAnsi="Verdana"/>
          <w:i/>
          <w:iCs/>
          <w:color w:val="000000" w:themeColor="text1"/>
          <w:sz w:val="20"/>
          <w:szCs w:val="20"/>
        </w:rPr>
      </w:pPr>
      <w:r w:rsidRPr="002739AE">
        <w:rPr>
          <w:rFonts w:ascii="Verdana" w:hAnsi="Verdana"/>
          <w:color w:val="000000" w:themeColor="text1"/>
          <w:sz w:val="20"/>
          <w:szCs w:val="20"/>
        </w:rPr>
        <w:t>Convening agency:</w:t>
      </w:r>
    </w:p>
    <w:p w14:paraId="5D2EFD58" w14:textId="7DF1BDF9" w:rsidR="00C42586" w:rsidRPr="0024699B" w:rsidRDefault="00F70E40" w:rsidP="00FE0177">
      <w:pPr>
        <w:spacing w:after="200"/>
        <w:ind w:left="1800"/>
        <w:contextualSpacing/>
        <w:jc w:val="both"/>
        <w:rPr>
          <w:rFonts w:ascii="Verdana" w:hAnsi="Verdana"/>
          <w:color w:val="000000" w:themeColor="text1"/>
          <w:sz w:val="20"/>
          <w:szCs w:val="20"/>
          <w:lang w:val="en-US"/>
        </w:rPr>
      </w:pPr>
      <w:r w:rsidRPr="0024699B">
        <w:rPr>
          <w:rFonts w:ascii="Verdana" w:hAnsi="Verdana"/>
          <w:b/>
          <w:color w:val="000000" w:themeColor="text1"/>
          <w:sz w:val="20"/>
          <w:szCs w:val="20"/>
          <w:lang w:val="en-US"/>
        </w:rPr>
        <w:t>UNDP</w:t>
      </w:r>
      <w:r w:rsidR="00E273D6" w:rsidRPr="0024699B">
        <w:rPr>
          <w:rFonts w:ascii="Verdana" w:hAnsi="Verdana"/>
          <w:b/>
          <w:color w:val="000000" w:themeColor="text1"/>
          <w:sz w:val="20"/>
          <w:szCs w:val="20"/>
          <w:lang w:val="en-US"/>
        </w:rPr>
        <w:t>:</w:t>
      </w:r>
      <w:r w:rsidR="00EB0E58" w:rsidRPr="0024699B">
        <w:rPr>
          <w:rFonts w:ascii="Verdana" w:hAnsi="Verdana"/>
          <w:color w:val="000000" w:themeColor="text1"/>
          <w:sz w:val="20"/>
          <w:szCs w:val="20"/>
          <w:lang w:val="en-US"/>
        </w:rPr>
        <w:t xml:space="preserve"> Ms Natasha van Rijn, Resident Representative, </w:t>
      </w:r>
    </w:p>
    <w:p w14:paraId="1B89D0B8" w14:textId="6EBA0A2F" w:rsidR="00EB0E58" w:rsidRPr="002739AE" w:rsidRDefault="00177E7D" w:rsidP="00FE0177">
      <w:pPr>
        <w:spacing w:after="200"/>
        <w:ind w:left="1800"/>
        <w:contextualSpacing/>
        <w:jc w:val="both"/>
        <w:rPr>
          <w:rFonts w:ascii="Verdana" w:hAnsi="Verdana"/>
          <w:i/>
          <w:iCs/>
          <w:color w:val="000000" w:themeColor="text1"/>
          <w:sz w:val="20"/>
          <w:szCs w:val="20"/>
        </w:rPr>
      </w:pPr>
      <w:r w:rsidRPr="002739AE">
        <w:rPr>
          <w:rFonts w:ascii="Verdana" w:hAnsi="Verdana"/>
          <w:color w:val="000000" w:themeColor="text1"/>
          <w:sz w:val="20"/>
          <w:szCs w:val="20"/>
        </w:rPr>
        <w:t>natasha.van</w:t>
      </w:r>
      <w:r w:rsidR="00C42586" w:rsidRPr="002739AE">
        <w:rPr>
          <w:rFonts w:ascii="Verdana" w:hAnsi="Verdana"/>
          <w:color w:val="000000" w:themeColor="text1"/>
          <w:sz w:val="20"/>
          <w:szCs w:val="20"/>
        </w:rPr>
        <w:t>-</w:t>
      </w:r>
      <w:r w:rsidRPr="002739AE">
        <w:rPr>
          <w:rFonts w:ascii="Verdana" w:hAnsi="Verdana"/>
          <w:color w:val="000000" w:themeColor="text1"/>
          <w:sz w:val="20"/>
          <w:szCs w:val="20"/>
        </w:rPr>
        <w:t xml:space="preserve">rijn@undp.org </w:t>
      </w:r>
    </w:p>
    <w:p w14:paraId="1F334F03" w14:textId="2240F0B5" w:rsidR="00272BF8" w:rsidRPr="002739AE" w:rsidRDefault="00272BF8" w:rsidP="00FE0177">
      <w:pPr>
        <w:spacing w:after="200"/>
        <w:ind w:left="1800"/>
        <w:contextualSpacing/>
        <w:jc w:val="both"/>
        <w:rPr>
          <w:rFonts w:ascii="Verdana" w:hAnsi="Verdana"/>
          <w:color w:val="000000" w:themeColor="text1"/>
          <w:sz w:val="20"/>
          <w:szCs w:val="20"/>
        </w:rPr>
      </w:pPr>
    </w:p>
    <w:p w14:paraId="14E85B7F" w14:textId="5361EA2B" w:rsidR="00EB0E58" w:rsidRPr="002739AE" w:rsidRDefault="00272BF8" w:rsidP="00FE0177">
      <w:pPr>
        <w:numPr>
          <w:ilvl w:val="0"/>
          <w:numId w:val="2"/>
        </w:numPr>
        <w:spacing w:after="200"/>
        <w:ind w:left="1800"/>
        <w:contextualSpacing/>
        <w:jc w:val="both"/>
        <w:rPr>
          <w:rFonts w:ascii="Verdana" w:hAnsi="Verdana"/>
          <w:color w:val="000000" w:themeColor="text1"/>
          <w:sz w:val="20"/>
          <w:szCs w:val="20"/>
        </w:rPr>
      </w:pPr>
      <w:r w:rsidRPr="002739AE">
        <w:rPr>
          <w:rFonts w:ascii="Verdana" w:hAnsi="Verdana"/>
          <w:color w:val="000000" w:themeColor="text1"/>
          <w:sz w:val="20"/>
          <w:szCs w:val="20"/>
        </w:rPr>
        <w:t>Other PUNO:</w:t>
      </w:r>
      <w:r w:rsidR="00EB0E58" w:rsidRPr="002739AE">
        <w:rPr>
          <w:rFonts w:ascii="Verdana" w:hAnsi="Verdana"/>
          <w:color w:val="000000" w:themeColor="text1"/>
          <w:sz w:val="20"/>
          <w:szCs w:val="20"/>
        </w:rPr>
        <w:t xml:space="preserve"> </w:t>
      </w:r>
    </w:p>
    <w:p w14:paraId="7B7A10ED" w14:textId="6A58263E" w:rsidR="00EB0E58" w:rsidRPr="0024699B" w:rsidRDefault="00EB0E58" w:rsidP="00FE0177">
      <w:pPr>
        <w:numPr>
          <w:ilvl w:val="2"/>
          <w:numId w:val="2"/>
        </w:numPr>
        <w:spacing w:after="200"/>
        <w:contextualSpacing/>
        <w:jc w:val="both"/>
        <w:rPr>
          <w:rFonts w:ascii="Verdana" w:hAnsi="Verdana"/>
          <w:color w:val="000000" w:themeColor="text1"/>
          <w:sz w:val="20"/>
          <w:szCs w:val="20"/>
          <w:lang w:val="en-US"/>
        </w:rPr>
      </w:pPr>
      <w:r w:rsidRPr="0024699B">
        <w:rPr>
          <w:rFonts w:ascii="Verdana" w:hAnsi="Verdana"/>
          <w:b/>
          <w:color w:val="000000" w:themeColor="text1"/>
          <w:sz w:val="20"/>
          <w:szCs w:val="20"/>
          <w:lang w:val="en-US"/>
        </w:rPr>
        <w:t>UNIDO:</w:t>
      </w:r>
      <w:r w:rsidRPr="0024699B">
        <w:rPr>
          <w:rFonts w:ascii="Verdana" w:hAnsi="Verdana"/>
          <w:color w:val="000000" w:themeColor="text1"/>
          <w:sz w:val="20"/>
          <w:szCs w:val="20"/>
          <w:lang w:val="en-US"/>
        </w:rPr>
        <w:t xml:space="preserve"> Mrs Volatiana Rakotondrazafy, </w:t>
      </w:r>
      <w:r w:rsidR="00177E7D" w:rsidRPr="0024699B">
        <w:rPr>
          <w:rFonts w:ascii="Verdana" w:hAnsi="Verdana"/>
          <w:color w:val="000000" w:themeColor="text1"/>
          <w:sz w:val="20"/>
          <w:szCs w:val="20"/>
          <w:lang w:val="en-US"/>
        </w:rPr>
        <w:t>Country Representative</w:t>
      </w:r>
      <w:r w:rsidRPr="0024699B">
        <w:rPr>
          <w:rFonts w:ascii="Verdana" w:hAnsi="Verdana"/>
          <w:color w:val="000000" w:themeColor="text1"/>
          <w:sz w:val="20"/>
          <w:szCs w:val="20"/>
          <w:lang w:val="en-US"/>
        </w:rPr>
        <w:t xml:space="preserve"> </w:t>
      </w:r>
      <w:hyperlink r:id="rId14" w:history="1">
        <w:r w:rsidRPr="0024699B">
          <w:rPr>
            <w:rStyle w:val="Collegamentoipertestuale"/>
            <w:rFonts w:ascii="Verdana" w:hAnsi="Verdana"/>
            <w:color w:val="auto"/>
            <w:sz w:val="20"/>
            <w:szCs w:val="20"/>
            <w:u w:val="none"/>
            <w:lang w:val="en-US"/>
          </w:rPr>
          <w:t>V.Rakotondrazafy@unido.org</w:t>
        </w:r>
      </w:hyperlink>
      <w:r w:rsidRPr="0024699B">
        <w:rPr>
          <w:rFonts w:ascii="Verdana" w:hAnsi="Verdana"/>
          <w:sz w:val="20"/>
          <w:szCs w:val="20"/>
          <w:lang w:val="en-US"/>
        </w:rPr>
        <w:t xml:space="preserve"> </w:t>
      </w:r>
    </w:p>
    <w:p w14:paraId="676B2821" w14:textId="4410E97E" w:rsidR="00EB0E58" w:rsidRPr="0024699B" w:rsidRDefault="00EB0E58" w:rsidP="00FE0177">
      <w:pPr>
        <w:numPr>
          <w:ilvl w:val="2"/>
          <w:numId w:val="2"/>
        </w:numPr>
        <w:spacing w:after="200"/>
        <w:contextualSpacing/>
        <w:jc w:val="both"/>
        <w:rPr>
          <w:rFonts w:ascii="Verdana" w:hAnsi="Verdana"/>
          <w:color w:val="000000" w:themeColor="text1"/>
          <w:sz w:val="20"/>
          <w:szCs w:val="20"/>
          <w:lang w:val="en-US"/>
        </w:rPr>
      </w:pPr>
      <w:r w:rsidRPr="0024699B">
        <w:rPr>
          <w:rFonts w:ascii="Verdana" w:hAnsi="Verdana"/>
          <w:b/>
          <w:color w:val="000000" w:themeColor="text1"/>
          <w:sz w:val="20"/>
          <w:szCs w:val="20"/>
          <w:lang w:val="en-US"/>
        </w:rPr>
        <w:t>UNCDF:</w:t>
      </w:r>
      <w:r w:rsidRPr="0024699B">
        <w:rPr>
          <w:rFonts w:ascii="Verdana" w:hAnsi="Verdana"/>
          <w:color w:val="000000" w:themeColor="text1"/>
          <w:sz w:val="20"/>
          <w:szCs w:val="20"/>
          <w:lang w:val="en-US"/>
        </w:rPr>
        <w:t xml:space="preserve"> Ms </w:t>
      </w:r>
      <w:r w:rsidR="00C96DCA" w:rsidRPr="0024699B">
        <w:rPr>
          <w:rFonts w:ascii="Verdana" w:hAnsi="Verdana"/>
          <w:color w:val="000000" w:themeColor="text1"/>
          <w:sz w:val="20"/>
          <w:szCs w:val="20"/>
          <w:lang w:val="en-US"/>
        </w:rPr>
        <w:t>Preeti Sinha</w:t>
      </w:r>
      <w:r w:rsidRPr="0024699B">
        <w:rPr>
          <w:rFonts w:ascii="Verdana" w:hAnsi="Verdana"/>
          <w:color w:val="000000" w:themeColor="text1"/>
          <w:sz w:val="20"/>
          <w:szCs w:val="20"/>
          <w:lang w:val="en-US"/>
        </w:rPr>
        <w:t xml:space="preserve">, Executive Secretary, </w:t>
      </w:r>
      <w:r w:rsidR="00C96DCA" w:rsidRPr="0024699B">
        <w:rPr>
          <w:rFonts w:ascii="Verdana" w:hAnsi="Verdana"/>
          <w:color w:val="000000" w:themeColor="text1"/>
          <w:sz w:val="20"/>
          <w:szCs w:val="20"/>
          <w:lang w:val="en-US"/>
        </w:rPr>
        <w:t>preeti.sinha@uncdf.org</w:t>
      </w:r>
    </w:p>
    <w:p w14:paraId="393F86C4" w14:textId="77777777" w:rsidR="00272BF8" w:rsidRPr="0024699B" w:rsidRDefault="00272BF8" w:rsidP="00FE0177">
      <w:pPr>
        <w:ind w:left="1800"/>
        <w:contextualSpacing/>
        <w:rPr>
          <w:rFonts w:ascii="Verdana" w:hAnsi="Verdana"/>
          <w:color w:val="000000" w:themeColor="text1"/>
          <w:sz w:val="20"/>
          <w:szCs w:val="20"/>
          <w:lang w:val="en-US"/>
        </w:rPr>
      </w:pPr>
    </w:p>
    <w:p w14:paraId="5521CD31" w14:textId="1B390759" w:rsidR="00272BF8" w:rsidRPr="002739AE" w:rsidRDefault="00755F9E" w:rsidP="00FE0177">
      <w:pPr>
        <w:ind w:left="720"/>
        <w:contextualSpacing/>
        <w:rPr>
          <w:rFonts w:ascii="Verdana" w:eastAsia="Calibri" w:hAnsi="Verdana"/>
          <w:b/>
          <w:bCs/>
          <w:i/>
          <w:iCs/>
          <w:color w:val="000000" w:themeColor="text1"/>
          <w:sz w:val="20"/>
          <w:szCs w:val="20"/>
        </w:rPr>
      </w:pPr>
      <w:r w:rsidRPr="002739AE">
        <w:rPr>
          <w:rFonts w:ascii="Verdana" w:eastAsia="Calibri" w:hAnsi="Verdana"/>
          <w:b/>
          <w:bCs/>
          <w:i/>
          <w:iCs/>
          <w:color w:val="000000" w:themeColor="text1"/>
          <w:sz w:val="20"/>
          <w:szCs w:val="20"/>
        </w:rPr>
        <w:t>1</w:t>
      </w:r>
      <w:r w:rsidR="00A60E65" w:rsidRPr="002739AE">
        <w:rPr>
          <w:rFonts w:ascii="Verdana" w:eastAsia="Calibri" w:hAnsi="Verdana"/>
          <w:b/>
          <w:bCs/>
          <w:i/>
          <w:iCs/>
          <w:color w:val="000000" w:themeColor="text1"/>
          <w:sz w:val="20"/>
          <w:szCs w:val="20"/>
        </w:rPr>
        <w:t>6</w:t>
      </w:r>
      <w:r w:rsidR="00272BF8" w:rsidRPr="002739AE">
        <w:rPr>
          <w:rFonts w:ascii="Verdana" w:eastAsia="Calibri" w:hAnsi="Verdana"/>
          <w:b/>
          <w:bCs/>
          <w:i/>
          <w:iCs/>
          <w:color w:val="000000" w:themeColor="text1"/>
          <w:sz w:val="20"/>
          <w:szCs w:val="20"/>
        </w:rPr>
        <w:t xml:space="preserve">.2 Partners </w:t>
      </w:r>
    </w:p>
    <w:p w14:paraId="0CC9AF4A" w14:textId="77777777" w:rsidR="00272BF8" w:rsidRPr="002739AE" w:rsidRDefault="00272BF8" w:rsidP="00FE0177">
      <w:pPr>
        <w:numPr>
          <w:ilvl w:val="0"/>
          <w:numId w:val="2"/>
        </w:numPr>
        <w:spacing w:after="200"/>
        <w:ind w:left="1800"/>
        <w:contextualSpacing/>
        <w:jc w:val="both"/>
        <w:rPr>
          <w:rFonts w:ascii="Verdana" w:hAnsi="Verdana"/>
          <w:color w:val="000000" w:themeColor="text1"/>
          <w:sz w:val="20"/>
          <w:szCs w:val="20"/>
        </w:rPr>
      </w:pPr>
      <w:r w:rsidRPr="002739AE">
        <w:rPr>
          <w:rFonts w:ascii="Verdana" w:hAnsi="Verdana"/>
          <w:color w:val="000000" w:themeColor="text1"/>
          <w:sz w:val="20"/>
          <w:szCs w:val="20"/>
        </w:rPr>
        <w:t>National authorities:</w:t>
      </w:r>
    </w:p>
    <w:p w14:paraId="6525B673" w14:textId="77777777" w:rsidR="00C42586" w:rsidRPr="002739AE" w:rsidRDefault="00C42586" w:rsidP="00FE0177">
      <w:pPr>
        <w:spacing w:after="200"/>
        <w:ind w:left="1800"/>
        <w:contextualSpacing/>
        <w:rPr>
          <w:rFonts w:ascii="Verdana" w:hAnsi="Verdana"/>
          <w:color w:val="000000" w:themeColor="text1"/>
          <w:sz w:val="20"/>
          <w:szCs w:val="20"/>
        </w:rPr>
      </w:pPr>
    </w:p>
    <w:p w14:paraId="286DE955" w14:textId="77777777" w:rsidR="00C42586" w:rsidRPr="0024699B" w:rsidRDefault="00C42586" w:rsidP="00FE0177">
      <w:pPr>
        <w:spacing w:after="200"/>
        <w:ind w:left="1800"/>
        <w:contextualSpacing/>
        <w:rPr>
          <w:rFonts w:ascii="Verdana" w:hAnsi="Verdana"/>
          <w:color w:val="000000" w:themeColor="text1"/>
          <w:sz w:val="20"/>
          <w:szCs w:val="20"/>
          <w:lang w:val="en-US"/>
        </w:rPr>
      </w:pPr>
      <w:r w:rsidRPr="0024699B">
        <w:rPr>
          <w:rFonts w:ascii="Verdana" w:hAnsi="Verdana"/>
          <w:color w:val="000000" w:themeColor="text1"/>
          <w:sz w:val="20"/>
          <w:szCs w:val="20"/>
          <w:lang w:val="en-US"/>
        </w:rPr>
        <w:t>Presidency Office of the Republic of Madagascar</w:t>
      </w:r>
    </w:p>
    <w:p w14:paraId="1B9D3CD8" w14:textId="77777777" w:rsidR="00C42586" w:rsidRPr="0024699B" w:rsidRDefault="00C42586" w:rsidP="00FE0177">
      <w:pPr>
        <w:spacing w:after="200"/>
        <w:ind w:left="1800"/>
        <w:contextualSpacing/>
        <w:rPr>
          <w:rFonts w:ascii="Verdana" w:hAnsi="Verdana"/>
          <w:color w:val="000000" w:themeColor="text1"/>
          <w:sz w:val="20"/>
          <w:szCs w:val="20"/>
          <w:lang w:val="en-US"/>
        </w:rPr>
      </w:pPr>
      <w:r w:rsidRPr="0024699B">
        <w:rPr>
          <w:rFonts w:ascii="Verdana" w:hAnsi="Verdana"/>
          <w:color w:val="000000" w:themeColor="text1"/>
          <w:sz w:val="20"/>
          <w:szCs w:val="20"/>
          <w:lang w:val="en-US"/>
        </w:rPr>
        <w:t>Ramonjavelo Valery,</w:t>
      </w:r>
    </w:p>
    <w:p w14:paraId="7A33F193" w14:textId="77777777" w:rsidR="00C42586" w:rsidRPr="0024699B" w:rsidRDefault="00C42586" w:rsidP="00FE0177">
      <w:pPr>
        <w:spacing w:after="200"/>
        <w:ind w:left="1800"/>
        <w:contextualSpacing/>
        <w:rPr>
          <w:rFonts w:ascii="Verdana" w:hAnsi="Verdana"/>
          <w:color w:val="000000" w:themeColor="text1"/>
          <w:sz w:val="20"/>
          <w:szCs w:val="20"/>
          <w:lang w:val="en-US"/>
        </w:rPr>
      </w:pPr>
      <w:r w:rsidRPr="0024699B">
        <w:rPr>
          <w:rFonts w:ascii="Verdana" w:hAnsi="Verdana"/>
          <w:color w:val="000000" w:themeColor="text1"/>
          <w:sz w:val="20"/>
          <w:szCs w:val="20"/>
          <w:lang w:val="en-US"/>
        </w:rPr>
        <w:t>Secretary General of the Presidency Office</w:t>
      </w:r>
    </w:p>
    <w:p w14:paraId="35C77CB4" w14:textId="77777777" w:rsidR="00C42586" w:rsidRPr="00062484" w:rsidRDefault="00C42586" w:rsidP="00FE0177">
      <w:pPr>
        <w:spacing w:after="200"/>
        <w:ind w:left="1800"/>
        <w:contextualSpacing/>
        <w:rPr>
          <w:rFonts w:ascii="Verdana" w:hAnsi="Verdana"/>
          <w:sz w:val="20"/>
          <w:szCs w:val="20"/>
          <w:lang w:val="en-US"/>
        </w:rPr>
      </w:pPr>
      <w:r w:rsidRPr="00062484">
        <w:rPr>
          <w:rFonts w:ascii="Verdana" w:hAnsi="Verdana"/>
          <w:color w:val="000000" w:themeColor="text1"/>
          <w:sz w:val="20"/>
          <w:szCs w:val="20"/>
          <w:lang w:val="en-US"/>
        </w:rPr>
        <w:t xml:space="preserve">Email: </w:t>
      </w:r>
      <w:hyperlink r:id="rId15" w:history="1">
        <w:r w:rsidRPr="00062484">
          <w:rPr>
            <w:rStyle w:val="Collegamentoipertestuale"/>
            <w:rFonts w:ascii="Verdana" w:hAnsi="Verdana"/>
            <w:color w:val="auto"/>
            <w:sz w:val="20"/>
            <w:szCs w:val="20"/>
            <w:u w:val="none"/>
            <w:lang w:val="en-US"/>
          </w:rPr>
          <w:t>valery.ramonjavelo@gmail.com</w:t>
        </w:r>
      </w:hyperlink>
      <w:r w:rsidRPr="00062484">
        <w:rPr>
          <w:rFonts w:ascii="Verdana" w:hAnsi="Verdana"/>
          <w:sz w:val="20"/>
          <w:szCs w:val="20"/>
          <w:lang w:val="en-US"/>
        </w:rPr>
        <w:t xml:space="preserve"> </w:t>
      </w:r>
    </w:p>
    <w:p w14:paraId="4107D93C" w14:textId="77777777" w:rsidR="00C42586" w:rsidRPr="00062484" w:rsidRDefault="00C42586" w:rsidP="00FE0177">
      <w:pPr>
        <w:spacing w:after="200"/>
        <w:ind w:left="1800"/>
        <w:contextualSpacing/>
        <w:rPr>
          <w:rFonts w:ascii="Verdana" w:hAnsi="Verdana"/>
          <w:color w:val="000000" w:themeColor="text1"/>
          <w:sz w:val="20"/>
          <w:szCs w:val="20"/>
          <w:lang w:val="en-US"/>
        </w:rPr>
      </w:pPr>
    </w:p>
    <w:p w14:paraId="4C9E331E" w14:textId="7EE7758A" w:rsidR="006D0843" w:rsidRPr="0024699B" w:rsidRDefault="006D0843" w:rsidP="00FE0177">
      <w:pPr>
        <w:spacing w:after="200"/>
        <w:ind w:left="1800"/>
        <w:contextualSpacing/>
        <w:rPr>
          <w:rFonts w:ascii="Verdana" w:hAnsi="Verdana"/>
          <w:sz w:val="20"/>
          <w:szCs w:val="20"/>
          <w:lang w:val="en-US"/>
        </w:rPr>
      </w:pPr>
      <w:r w:rsidRPr="0024699B">
        <w:rPr>
          <w:rFonts w:ascii="Verdana" w:hAnsi="Verdana"/>
          <w:color w:val="000000" w:themeColor="text1"/>
          <w:sz w:val="20"/>
          <w:szCs w:val="20"/>
          <w:lang w:val="en-US"/>
        </w:rPr>
        <w:t xml:space="preserve">Ministry of Economy and Finance, </w:t>
      </w:r>
      <w:r w:rsidR="00D4089E" w:rsidRPr="0024699B">
        <w:rPr>
          <w:rFonts w:ascii="Verdana" w:hAnsi="Verdana"/>
          <w:color w:val="000000" w:themeColor="text1"/>
          <w:sz w:val="20"/>
          <w:szCs w:val="20"/>
          <w:lang w:val="en-US"/>
        </w:rPr>
        <w:t>Minister</w:t>
      </w:r>
      <w:r w:rsidRPr="0024699B">
        <w:rPr>
          <w:rFonts w:ascii="Verdana" w:hAnsi="Verdana"/>
          <w:color w:val="000000" w:themeColor="text1"/>
          <w:sz w:val="20"/>
          <w:szCs w:val="20"/>
          <w:lang w:val="en-US"/>
        </w:rPr>
        <w:t xml:space="preserve">, Ms. RABARINIRINARISON Rindra Hasimbelo, </w:t>
      </w:r>
      <w:hyperlink r:id="rId16" w:tgtFrame="_blank" w:history="1">
        <w:r w:rsidRPr="0024699B">
          <w:rPr>
            <w:rStyle w:val="Collegamentoipertestuale"/>
            <w:rFonts w:ascii="Verdana" w:hAnsi="Verdana"/>
            <w:color w:val="auto"/>
            <w:sz w:val="20"/>
            <w:szCs w:val="20"/>
            <w:u w:val="none"/>
            <w:lang w:val="en-US"/>
          </w:rPr>
          <w:t>rindra.sgmef@gmail.com</w:t>
        </w:r>
      </w:hyperlink>
      <w:r w:rsidRPr="0024699B">
        <w:rPr>
          <w:rFonts w:ascii="Verdana" w:hAnsi="Verdana"/>
          <w:sz w:val="20"/>
          <w:szCs w:val="20"/>
          <w:lang w:val="en-US"/>
        </w:rPr>
        <w:t> </w:t>
      </w:r>
      <w:r w:rsidRPr="0024699B">
        <w:rPr>
          <w:rFonts w:ascii="Verdana" w:hAnsi="Verdana"/>
          <w:i/>
          <w:iCs/>
          <w:sz w:val="20"/>
          <w:szCs w:val="20"/>
          <w:lang w:val="en-US"/>
        </w:rPr>
        <w:t> </w:t>
      </w:r>
      <w:r w:rsidRPr="0024699B">
        <w:rPr>
          <w:rFonts w:ascii="Verdana" w:hAnsi="Verdana"/>
          <w:sz w:val="20"/>
          <w:szCs w:val="20"/>
          <w:lang w:val="en-US"/>
        </w:rPr>
        <w:t> </w:t>
      </w:r>
    </w:p>
    <w:p w14:paraId="4B5010BE" w14:textId="77777777" w:rsidR="00FC74F9" w:rsidRPr="0024699B" w:rsidRDefault="00FC74F9" w:rsidP="00FE0177">
      <w:pPr>
        <w:spacing w:after="200"/>
        <w:ind w:left="1800"/>
        <w:contextualSpacing/>
        <w:jc w:val="both"/>
        <w:rPr>
          <w:rFonts w:ascii="Verdana" w:hAnsi="Verdana"/>
          <w:sz w:val="20"/>
          <w:szCs w:val="20"/>
          <w:lang w:val="en-US"/>
        </w:rPr>
      </w:pPr>
    </w:p>
    <w:p w14:paraId="47573D7C" w14:textId="33DA9F9A" w:rsidR="00FC74F9" w:rsidRPr="0024699B" w:rsidRDefault="00FC74F9" w:rsidP="00FE0177">
      <w:pPr>
        <w:spacing w:after="200"/>
        <w:ind w:left="1800"/>
        <w:contextualSpacing/>
        <w:jc w:val="both"/>
        <w:rPr>
          <w:rFonts w:ascii="Verdana" w:hAnsi="Verdana"/>
          <w:sz w:val="20"/>
          <w:szCs w:val="20"/>
          <w:lang w:val="en-US"/>
        </w:rPr>
      </w:pPr>
      <w:r w:rsidRPr="0024699B">
        <w:rPr>
          <w:rFonts w:ascii="Verdana" w:hAnsi="Verdana"/>
          <w:sz w:val="20"/>
          <w:szCs w:val="20"/>
          <w:lang w:val="en-US"/>
        </w:rPr>
        <w:t>Mini</w:t>
      </w:r>
      <w:r w:rsidR="0008094F" w:rsidRPr="0024699B">
        <w:rPr>
          <w:rFonts w:ascii="Verdana" w:hAnsi="Verdana"/>
          <w:sz w:val="20"/>
          <w:szCs w:val="20"/>
          <w:lang w:val="en-US"/>
        </w:rPr>
        <w:t xml:space="preserve">stry of Energy and Hydrocarbons, </w:t>
      </w:r>
      <w:r w:rsidR="00381261" w:rsidRPr="0024699B">
        <w:rPr>
          <w:rFonts w:ascii="Verdana" w:hAnsi="Verdana"/>
          <w:sz w:val="20"/>
          <w:szCs w:val="20"/>
          <w:lang w:val="en-US"/>
        </w:rPr>
        <w:t xml:space="preserve">Minister, Mr Andry RAMAROSON, </w:t>
      </w:r>
      <w:hyperlink r:id="rId17" w:history="1">
        <w:r w:rsidR="00381261" w:rsidRPr="0024699B">
          <w:rPr>
            <w:rStyle w:val="Collegamentoipertestuale"/>
            <w:rFonts w:ascii="Verdana" w:hAnsi="Verdana"/>
            <w:sz w:val="20"/>
            <w:szCs w:val="20"/>
            <w:lang w:val="en-US"/>
          </w:rPr>
          <w:t>andry@ramaroson.com</w:t>
        </w:r>
      </w:hyperlink>
      <w:r w:rsidR="00381261" w:rsidRPr="0024699B">
        <w:rPr>
          <w:rFonts w:ascii="Verdana" w:hAnsi="Verdana"/>
          <w:sz w:val="20"/>
          <w:szCs w:val="20"/>
          <w:lang w:val="en-US"/>
        </w:rPr>
        <w:t xml:space="preserve"> </w:t>
      </w:r>
    </w:p>
    <w:p w14:paraId="604D8D59" w14:textId="77777777" w:rsidR="00FC74F9" w:rsidRPr="0024699B" w:rsidRDefault="00FC74F9" w:rsidP="00FE0177">
      <w:pPr>
        <w:spacing w:after="200"/>
        <w:ind w:left="1800"/>
        <w:contextualSpacing/>
        <w:jc w:val="both"/>
        <w:rPr>
          <w:rFonts w:ascii="Verdana" w:hAnsi="Verdana"/>
          <w:sz w:val="20"/>
          <w:szCs w:val="20"/>
          <w:lang w:val="en-US"/>
        </w:rPr>
      </w:pPr>
    </w:p>
    <w:p w14:paraId="3E5F835E" w14:textId="1D1A58BD" w:rsidR="00455488" w:rsidRPr="00BC38BF" w:rsidRDefault="00272BF8" w:rsidP="00FE0177">
      <w:pPr>
        <w:numPr>
          <w:ilvl w:val="0"/>
          <w:numId w:val="2"/>
        </w:numPr>
        <w:spacing w:after="200"/>
        <w:ind w:left="1800"/>
        <w:contextualSpacing/>
        <w:jc w:val="both"/>
        <w:rPr>
          <w:rFonts w:ascii="Verdana" w:hAnsi="Verdana"/>
          <w:sz w:val="20"/>
          <w:szCs w:val="20"/>
        </w:rPr>
      </w:pPr>
      <w:r w:rsidRPr="00BC38BF">
        <w:rPr>
          <w:rFonts w:ascii="Verdana" w:hAnsi="Verdana"/>
          <w:sz w:val="20"/>
          <w:szCs w:val="20"/>
        </w:rPr>
        <w:t xml:space="preserve">Civil society organizations: </w:t>
      </w:r>
    </w:p>
    <w:p w14:paraId="7899B16A" w14:textId="77777777" w:rsidR="003603E4" w:rsidRPr="0024699B" w:rsidRDefault="00455488" w:rsidP="00FE0177">
      <w:pPr>
        <w:spacing w:after="200"/>
        <w:ind w:left="1800"/>
        <w:contextualSpacing/>
        <w:jc w:val="both"/>
        <w:rPr>
          <w:rFonts w:ascii="Verdana" w:hAnsi="Verdana"/>
          <w:sz w:val="20"/>
          <w:szCs w:val="15"/>
          <w:lang w:val="en-US"/>
        </w:rPr>
      </w:pPr>
      <w:r w:rsidRPr="0024699B">
        <w:rPr>
          <w:rFonts w:ascii="Verdana" w:hAnsi="Verdana"/>
          <w:sz w:val="20"/>
          <w:szCs w:val="20"/>
          <w:lang w:val="en-US"/>
        </w:rPr>
        <w:t xml:space="preserve">The </w:t>
      </w:r>
      <w:r w:rsidRPr="0024699B">
        <w:rPr>
          <w:rFonts w:ascii="Verdana" w:hAnsi="Verdana"/>
          <w:sz w:val="20"/>
          <w:szCs w:val="15"/>
          <w:lang w:val="en-US"/>
        </w:rPr>
        <w:t>Group of Women Entrepreneurs of Madagascar (GFEM), is a group formed as an association created in 2016, which aims to promote female entrepreneurship in Madagascar</w:t>
      </w:r>
      <w:r w:rsidR="00B71FB5" w:rsidRPr="0024699B">
        <w:rPr>
          <w:rFonts w:ascii="Verdana" w:hAnsi="Verdana"/>
          <w:sz w:val="20"/>
          <w:szCs w:val="15"/>
          <w:lang w:val="en-US"/>
        </w:rPr>
        <w:t xml:space="preserve">. </w:t>
      </w:r>
    </w:p>
    <w:p w14:paraId="16CB1644" w14:textId="1CBC230F" w:rsidR="00455488" w:rsidRPr="0024699B" w:rsidRDefault="00B71FB5" w:rsidP="00FE0177">
      <w:pPr>
        <w:spacing w:after="200"/>
        <w:ind w:left="1800"/>
        <w:contextualSpacing/>
        <w:jc w:val="both"/>
        <w:rPr>
          <w:rFonts w:ascii="Verdana" w:hAnsi="Verdana"/>
          <w:sz w:val="20"/>
          <w:szCs w:val="20"/>
          <w:highlight w:val="yellow"/>
          <w:lang w:val="en-US"/>
        </w:rPr>
      </w:pPr>
      <w:r w:rsidRPr="0024699B">
        <w:rPr>
          <w:rFonts w:ascii="Verdana" w:hAnsi="Verdana"/>
          <w:sz w:val="20"/>
          <w:szCs w:val="15"/>
          <w:lang w:val="en-US"/>
        </w:rPr>
        <w:t>Mrs Julie RAJA</w:t>
      </w:r>
      <w:r w:rsidR="008F4FA0" w:rsidRPr="0024699B">
        <w:rPr>
          <w:rFonts w:ascii="Verdana" w:hAnsi="Verdana"/>
          <w:sz w:val="20"/>
          <w:szCs w:val="15"/>
          <w:lang w:val="en-US"/>
        </w:rPr>
        <w:t>O</w:t>
      </w:r>
      <w:r w:rsidRPr="0024699B">
        <w:rPr>
          <w:rFonts w:ascii="Verdana" w:hAnsi="Verdana"/>
          <w:sz w:val="20"/>
          <w:szCs w:val="15"/>
          <w:lang w:val="en-US"/>
        </w:rPr>
        <w:t xml:space="preserve">NARISON, Executive Secretary, </w:t>
      </w:r>
      <w:hyperlink r:id="rId18" w:history="1">
        <w:r w:rsidRPr="0024699B">
          <w:rPr>
            <w:rStyle w:val="Collegamentoipertestuale"/>
            <w:rFonts w:ascii="Verdana" w:eastAsia="Arial" w:hAnsi="Verdana"/>
            <w:color w:val="auto"/>
            <w:sz w:val="20"/>
            <w:u w:val="none"/>
            <w:lang w:val="en-US" w:eastAsia="fr-FR"/>
          </w:rPr>
          <w:t>gfem.se@gmail.com</w:t>
        </w:r>
      </w:hyperlink>
      <w:r w:rsidRPr="0024699B">
        <w:rPr>
          <w:sz w:val="20"/>
          <w:u w:val="single"/>
          <w:lang w:val="en-US" w:eastAsia="fr-FR"/>
        </w:rPr>
        <w:t xml:space="preserve"> </w:t>
      </w:r>
      <w:r w:rsidR="00455488" w:rsidRPr="0024699B">
        <w:rPr>
          <w:rFonts w:ascii="Verdana" w:hAnsi="Verdana"/>
          <w:sz w:val="16"/>
          <w:szCs w:val="15"/>
          <w:lang w:val="en-US"/>
        </w:rPr>
        <w:t xml:space="preserve"> </w:t>
      </w:r>
    </w:p>
    <w:p w14:paraId="56186336" w14:textId="77777777" w:rsidR="001429B8" w:rsidRPr="002739AE" w:rsidRDefault="00272BF8" w:rsidP="00FE0177">
      <w:pPr>
        <w:numPr>
          <w:ilvl w:val="0"/>
          <w:numId w:val="2"/>
        </w:numPr>
        <w:spacing w:after="200"/>
        <w:ind w:left="1800"/>
        <w:contextualSpacing/>
        <w:jc w:val="both"/>
        <w:rPr>
          <w:rFonts w:ascii="Verdana" w:hAnsi="Verdana"/>
          <w:sz w:val="20"/>
          <w:szCs w:val="20"/>
        </w:rPr>
      </w:pPr>
      <w:r w:rsidRPr="002739AE">
        <w:rPr>
          <w:rFonts w:ascii="Verdana" w:hAnsi="Verdana"/>
          <w:sz w:val="20"/>
          <w:szCs w:val="20"/>
        </w:rPr>
        <w:t>Private sector:</w:t>
      </w:r>
    </w:p>
    <w:p w14:paraId="6ABC54E3" w14:textId="1A481A56" w:rsidR="001429B8" w:rsidRPr="0024699B" w:rsidRDefault="001429B8" w:rsidP="00FE0177">
      <w:pPr>
        <w:numPr>
          <w:ilvl w:val="2"/>
          <w:numId w:val="2"/>
        </w:numPr>
        <w:spacing w:after="200"/>
        <w:contextualSpacing/>
        <w:jc w:val="both"/>
        <w:rPr>
          <w:rFonts w:ascii="Verdana" w:hAnsi="Verdana"/>
          <w:sz w:val="20"/>
          <w:szCs w:val="20"/>
          <w:lang w:val="en-US"/>
        </w:rPr>
      </w:pPr>
      <w:r w:rsidRPr="0024699B">
        <w:rPr>
          <w:rFonts w:ascii="Verdana" w:hAnsi="Verdana"/>
          <w:sz w:val="20"/>
          <w:szCs w:val="20"/>
          <w:lang w:val="en-US"/>
        </w:rPr>
        <w:lastRenderedPageBreak/>
        <w:t xml:space="preserve">IETP: Mrs Mialy Ranaivoson, Investment Director, m.ranaivoson@ietp.com; </w:t>
      </w:r>
    </w:p>
    <w:p w14:paraId="7C9040DB" w14:textId="7941C1FF" w:rsidR="00272BF8" w:rsidRPr="0024699B" w:rsidRDefault="00FC74F9" w:rsidP="00FE0177">
      <w:pPr>
        <w:numPr>
          <w:ilvl w:val="2"/>
          <w:numId w:val="2"/>
        </w:numPr>
        <w:spacing w:after="200"/>
        <w:contextualSpacing/>
        <w:jc w:val="both"/>
        <w:rPr>
          <w:rFonts w:ascii="Verdana" w:hAnsi="Verdana"/>
          <w:sz w:val="20"/>
          <w:szCs w:val="20"/>
          <w:lang w:val="en-US"/>
        </w:rPr>
      </w:pPr>
      <w:r w:rsidRPr="0024699B">
        <w:rPr>
          <w:rFonts w:ascii="Verdana" w:hAnsi="Verdana"/>
          <w:sz w:val="20"/>
          <w:szCs w:val="20"/>
          <w:lang w:val="en-US"/>
        </w:rPr>
        <w:t>Several Private companies involved in Sustainab</w:t>
      </w:r>
      <w:r w:rsidR="00B3785B" w:rsidRPr="0024699B">
        <w:rPr>
          <w:rFonts w:ascii="Verdana" w:hAnsi="Verdana"/>
          <w:sz w:val="20"/>
          <w:szCs w:val="20"/>
          <w:lang w:val="en-US"/>
        </w:rPr>
        <w:t xml:space="preserve">le Energy sector in Madagascar had been identified (ANKA Madagascar, HIER, MASAHYA, </w:t>
      </w:r>
      <w:r w:rsidR="00E273D6" w:rsidRPr="0024699B">
        <w:rPr>
          <w:rFonts w:ascii="Verdana" w:hAnsi="Verdana"/>
          <w:sz w:val="20"/>
          <w:szCs w:val="20"/>
          <w:lang w:val="en-US"/>
        </w:rPr>
        <w:t xml:space="preserve">Welight, HERi Madagascar, Baobab+, Jiro Ve, Jiro Gasy, </w:t>
      </w:r>
      <w:r w:rsidR="00B3785B" w:rsidRPr="0024699B">
        <w:rPr>
          <w:rFonts w:ascii="Verdana" w:hAnsi="Verdana"/>
          <w:sz w:val="20"/>
          <w:szCs w:val="20"/>
          <w:lang w:val="en-US"/>
        </w:rPr>
        <w:t>Obio HAMY</w:t>
      </w:r>
      <w:r w:rsidR="000837CF" w:rsidRPr="0024699B">
        <w:rPr>
          <w:rFonts w:ascii="Verdana" w:hAnsi="Verdana"/>
          <w:sz w:val="20"/>
          <w:szCs w:val="20"/>
          <w:lang w:val="en-US"/>
        </w:rPr>
        <w:t xml:space="preserve"> etc)</w:t>
      </w:r>
      <w:r w:rsidR="006C3729" w:rsidRPr="0024699B">
        <w:rPr>
          <w:rFonts w:ascii="Verdana" w:hAnsi="Verdana"/>
          <w:sz w:val="20"/>
          <w:szCs w:val="20"/>
          <w:lang w:val="en-US"/>
        </w:rPr>
        <w:t xml:space="preserve"> </w:t>
      </w:r>
    </w:p>
    <w:p w14:paraId="45151D60" w14:textId="1DB82887" w:rsidR="00272BF8" w:rsidRPr="002739AE" w:rsidRDefault="00272BF8" w:rsidP="00FE0177">
      <w:pPr>
        <w:numPr>
          <w:ilvl w:val="0"/>
          <w:numId w:val="2"/>
        </w:numPr>
        <w:spacing w:after="200"/>
        <w:ind w:left="1800"/>
        <w:contextualSpacing/>
        <w:jc w:val="both"/>
        <w:rPr>
          <w:rFonts w:ascii="Verdana" w:hAnsi="Verdana"/>
          <w:sz w:val="20"/>
          <w:szCs w:val="20"/>
        </w:rPr>
      </w:pPr>
      <w:r w:rsidRPr="002739AE">
        <w:rPr>
          <w:rFonts w:ascii="Verdana" w:hAnsi="Verdana"/>
          <w:sz w:val="20"/>
          <w:szCs w:val="20"/>
        </w:rPr>
        <w:t>International Financial Institutions</w:t>
      </w:r>
      <w:r w:rsidR="00FC74F9" w:rsidRPr="002739AE">
        <w:rPr>
          <w:rFonts w:ascii="Verdana" w:hAnsi="Verdana"/>
          <w:sz w:val="20"/>
          <w:szCs w:val="20"/>
        </w:rPr>
        <w:t xml:space="preserve">: </w:t>
      </w:r>
    </w:p>
    <w:p w14:paraId="12107DD6" w14:textId="3944AA5A" w:rsidR="00FC74F9" w:rsidRPr="0024699B" w:rsidRDefault="00FC74F9" w:rsidP="00FE0177">
      <w:pPr>
        <w:numPr>
          <w:ilvl w:val="2"/>
          <w:numId w:val="2"/>
        </w:numPr>
        <w:spacing w:after="200"/>
        <w:contextualSpacing/>
        <w:jc w:val="both"/>
        <w:rPr>
          <w:rFonts w:ascii="Verdana" w:hAnsi="Verdana"/>
          <w:sz w:val="20"/>
          <w:szCs w:val="20"/>
          <w:lang w:val="en-US"/>
        </w:rPr>
      </w:pPr>
      <w:r w:rsidRPr="0024699B">
        <w:rPr>
          <w:rFonts w:ascii="Verdana" w:hAnsi="Verdana"/>
          <w:sz w:val="20"/>
          <w:szCs w:val="20"/>
          <w:lang w:val="en-US"/>
        </w:rPr>
        <w:t>GIZ – PERER Project</w:t>
      </w:r>
      <w:r w:rsidR="00CE1774" w:rsidRPr="0024699B">
        <w:rPr>
          <w:rFonts w:ascii="Verdana" w:hAnsi="Verdana"/>
          <w:sz w:val="20"/>
          <w:szCs w:val="20"/>
          <w:lang w:val="en-US"/>
        </w:rPr>
        <w:t>, Mr Carlos</w:t>
      </w:r>
      <w:r w:rsidR="00710CBC" w:rsidRPr="0024699B">
        <w:rPr>
          <w:rFonts w:ascii="Verdana" w:hAnsi="Verdana"/>
          <w:sz w:val="20"/>
          <w:szCs w:val="20"/>
          <w:lang w:val="en-US"/>
        </w:rPr>
        <w:t xml:space="preserve"> </w:t>
      </w:r>
      <w:r w:rsidR="00CE1774" w:rsidRPr="0024699B">
        <w:rPr>
          <w:rFonts w:ascii="Verdana" w:hAnsi="Verdana"/>
          <w:sz w:val="20"/>
          <w:szCs w:val="20"/>
          <w:lang w:val="en-US"/>
        </w:rPr>
        <w:t>MIRO</w:t>
      </w:r>
      <w:r w:rsidR="00710CBC" w:rsidRPr="0024699B">
        <w:rPr>
          <w:rFonts w:ascii="Verdana" w:hAnsi="Verdana"/>
          <w:sz w:val="20"/>
          <w:szCs w:val="20"/>
          <w:lang w:val="en-US"/>
        </w:rPr>
        <w:t xml:space="preserve">, Director </w:t>
      </w:r>
      <w:r w:rsidR="00CE1774" w:rsidRPr="0024699B">
        <w:rPr>
          <w:rFonts w:ascii="Verdana" w:hAnsi="Verdana"/>
          <w:sz w:val="20"/>
          <w:szCs w:val="20"/>
          <w:lang w:val="en-US"/>
        </w:rPr>
        <w:t>of PERER project in Madagascar</w:t>
      </w:r>
      <w:r w:rsidR="00710CBC" w:rsidRPr="0024699B">
        <w:rPr>
          <w:rFonts w:ascii="Verdana" w:hAnsi="Verdana"/>
          <w:sz w:val="20"/>
          <w:szCs w:val="20"/>
          <w:lang w:val="en-US"/>
        </w:rPr>
        <w:t xml:space="preserve">, </w:t>
      </w:r>
      <w:r w:rsidR="001429B8" w:rsidRPr="0024699B">
        <w:rPr>
          <w:rFonts w:ascii="Verdana" w:hAnsi="Verdana"/>
          <w:sz w:val="20"/>
          <w:szCs w:val="20"/>
          <w:lang w:val="en-US"/>
        </w:rPr>
        <w:t>carlos.miro@giz.de;</w:t>
      </w:r>
      <w:hyperlink r:id="rId19" w:history="1"/>
      <w:r w:rsidR="00710CBC" w:rsidRPr="0024699B">
        <w:rPr>
          <w:rFonts w:ascii="Verdana" w:hAnsi="Verdana"/>
          <w:sz w:val="20"/>
          <w:szCs w:val="20"/>
          <w:lang w:val="en-US"/>
        </w:rPr>
        <w:t xml:space="preserve"> </w:t>
      </w:r>
    </w:p>
    <w:p w14:paraId="4561462F" w14:textId="14ED6EF9" w:rsidR="00F3294F" w:rsidRPr="0024699B" w:rsidRDefault="00F3294F" w:rsidP="00FE0177">
      <w:pPr>
        <w:numPr>
          <w:ilvl w:val="2"/>
          <w:numId w:val="2"/>
        </w:numPr>
        <w:spacing w:after="200"/>
        <w:contextualSpacing/>
        <w:jc w:val="both"/>
        <w:rPr>
          <w:rFonts w:ascii="Verdana" w:hAnsi="Verdana"/>
          <w:sz w:val="20"/>
          <w:szCs w:val="20"/>
          <w:lang w:val="en-US"/>
        </w:rPr>
      </w:pPr>
      <w:r w:rsidRPr="0024699B">
        <w:rPr>
          <w:rFonts w:ascii="Verdana" w:hAnsi="Verdana"/>
          <w:sz w:val="20"/>
          <w:szCs w:val="20"/>
          <w:lang w:val="en-US"/>
        </w:rPr>
        <w:t>World Bank – LEAD / OMDF Project managed by Bamboo Capital and Ministry in charge of Energy</w:t>
      </w:r>
      <w:r w:rsidR="00A76BE3" w:rsidRPr="0024699B">
        <w:rPr>
          <w:rFonts w:ascii="Verdana" w:hAnsi="Verdana"/>
          <w:sz w:val="20"/>
          <w:szCs w:val="20"/>
          <w:lang w:val="en-US"/>
        </w:rPr>
        <w:t>. Contact for the World Bank:</w:t>
      </w:r>
      <w:r w:rsidRPr="0024699B">
        <w:rPr>
          <w:rFonts w:ascii="Verdana" w:hAnsi="Verdana"/>
          <w:sz w:val="20"/>
          <w:szCs w:val="20"/>
          <w:lang w:val="en-US"/>
        </w:rPr>
        <w:t xml:space="preserve"> Mr Tsiry Andriantahina </w:t>
      </w:r>
      <w:hyperlink r:id="rId20" w:history="1">
        <w:r w:rsidRPr="0024699B">
          <w:rPr>
            <w:rStyle w:val="Collegamentoipertestuale"/>
            <w:rFonts w:ascii="Verdana" w:hAnsi="Verdana"/>
            <w:color w:val="auto"/>
            <w:sz w:val="20"/>
            <w:szCs w:val="20"/>
            <w:u w:val="none"/>
            <w:lang w:val="en-US"/>
          </w:rPr>
          <w:t>tandriantahina@worldbank.org</w:t>
        </w:r>
      </w:hyperlink>
      <w:r w:rsidRPr="0024699B">
        <w:rPr>
          <w:rFonts w:ascii="Verdana" w:hAnsi="Verdana"/>
          <w:sz w:val="20"/>
          <w:szCs w:val="20"/>
          <w:lang w:val="en-US"/>
        </w:rPr>
        <w:t xml:space="preserve">  </w:t>
      </w:r>
      <w:r w:rsidR="00A76BE3" w:rsidRPr="0024699B">
        <w:rPr>
          <w:rFonts w:ascii="Verdana" w:hAnsi="Verdana"/>
          <w:sz w:val="20"/>
          <w:szCs w:val="20"/>
          <w:lang w:val="en-US"/>
        </w:rPr>
        <w:t>/ Contact for Bamboo Capital: Mr Christian SCHATTENMANN, Head of Energy Access,  christian.s@bamboocp.com</w:t>
      </w:r>
    </w:p>
    <w:p w14:paraId="547E91C2" w14:textId="00AAE618" w:rsidR="00FA1C90" w:rsidRPr="0024699B" w:rsidRDefault="00FC74F9" w:rsidP="00FE0177">
      <w:pPr>
        <w:numPr>
          <w:ilvl w:val="2"/>
          <w:numId w:val="2"/>
        </w:numPr>
        <w:spacing w:after="200"/>
        <w:contextualSpacing/>
        <w:jc w:val="both"/>
        <w:rPr>
          <w:rFonts w:ascii="Verdana" w:hAnsi="Verdana"/>
          <w:sz w:val="20"/>
          <w:szCs w:val="20"/>
          <w:lang w:val="en-US"/>
        </w:rPr>
      </w:pPr>
      <w:r w:rsidRPr="0024699B">
        <w:rPr>
          <w:rFonts w:ascii="Verdana" w:hAnsi="Verdana"/>
          <w:sz w:val="20"/>
          <w:szCs w:val="20"/>
          <w:lang w:val="en-US"/>
        </w:rPr>
        <w:t>SUNREF Project</w:t>
      </w:r>
      <w:r w:rsidR="005A77A8" w:rsidRPr="0024699B">
        <w:rPr>
          <w:rFonts w:ascii="Verdana" w:hAnsi="Verdana"/>
          <w:sz w:val="20"/>
          <w:szCs w:val="20"/>
          <w:lang w:val="en-US"/>
        </w:rPr>
        <w:t xml:space="preserve"> (AFD/EU)</w:t>
      </w:r>
      <w:r w:rsidR="00E273D6" w:rsidRPr="0024699B">
        <w:rPr>
          <w:rFonts w:ascii="Verdana" w:hAnsi="Verdana"/>
          <w:sz w:val="20"/>
          <w:szCs w:val="20"/>
          <w:lang w:val="en-US"/>
        </w:rPr>
        <w:t xml:space="preserve">, </w:t>
      </w:r>
      <w:r w:rsidR="00FA1C90" w:rsidRPr="0024699B">
        <w:rPr>
          <w:rFonts w:ascii="Verdana" w:hAnsi="Verdana"/>
          <w:sz w:val="20"/>
          <w:szCs w:val="20"/>
          <w:lang w:val="en-US"/>
        </w:rPr>
        <w:t>Samir Belrhandoria, s.belrhandoria.ext@groupeginger.com, Madgasca BELRHANDORIA, Technical Assistance Coordinator</w:t>
      </w:r>
    </w:p>
    <w:p w14:paraId="1CFE367D" w14:textId="16AAAA07" w:rsidR="001429B8" w:rsidRPr="0024699B" w:rsidRDefault="00EB0E58" w:rsidP="00FE0177">
      <w:pPr>
        <w:numPr>
          <w:ilvl w:val="2"/>
          <w:numId w:val="2"/>
        </w:numPr>
        <w:spacing w:after="200"/>
        <w:contextualSpacing/>
        <w:jc w:val="both"/>
        <w:rPr>
          <w:rFonts w:ascii="Verdana" w:hAnsi="Verdana"/>
          <w:sz w:val="20"/>
          <w:szCs w:val="20"/>
          <w:lang w:val="en-US"/>
        </w:rPr>
      </w:pPr>
      <w:r w:rsidRPr="0024699B">
        <w:rPr>
          <w:rFonts w:ascii="Verdana" w:hAnsi="Verdana"/>
          <w:sz w:val="20"/>
          <w:szCs w:val="20"/>
          <w:lang w:val="en-US"/>
        </w:rPr>
        <w:t>PFAN: Mr</w:t>
      </w:r>
      <w:r w:rsidR="001429B8" w:rsidRPr="0024699B">
        <w:rPr>
          <w:rFonts w:ascii="Verdana" w:hAnsi="Verdana"/>
          <w:sz w:val="20"/>
          <w:szCs w:val="20"/>
          <w:lang w:val="en-US"/>
        </w:rPr>
        <w:t>s</w:t>
      </w:r>
      <w:r w:rsidRPr="0024699B">
        <w:rPr>
          <w:rFonts w:ascii="Verdana" w:hAnsi="Verdana"/>
          <w:sz w:val="20"/>
          <w:szCs w:val="20"/>
          <w:lang w:val="en-US"/>
        </w:rPr>
        <w:t xml:space="preserve"> </w:t>
      </w:r>
      <w:r w:rsidR="001429B8" w:rsidRPr="0024699B">
        <w:rPr>
          <w:rFonts w:ascii="Verdana" w:hAnsi="Verdana"/>
          <w:sz w:val="20"/>
          <w:szCs w:val="20"/>
          <w:lang w:val="en-US"/>
        </w:rPr>
        <w:t>Daniela Rakotomamonjy, Madagascar Country</w:t>
      </w:r>
      <w:r w:rsidRPr="0024699B">
        <w:rPr>
          <w:rFonts w:ascii="Verdana" w:hAnsi="Verdana"/>
          <w:sz w:val="20"/>
          <w:szCs w:val="20"/>
          <w:lang w:val="en-US"/>
        </w:rPr>
        <w:t xml:space="preserve"> Coordinator, </w:t>
      </w:r>
      <w:hyperlink r:id="rId21" w:history="1">
        <w:r w:rsidR="001429B8" w:rsidRPr="0024699B">
          <w:rPr>
            <w:rFonts w:ascii="Verdana" w:hAnsi="Verdana"/>
            <w:sz w:val="20"/>
            <w:szCs w:val="20"/>
            <w:lang w:val="en-US"/>
          </w:rPr>
          <w:t>daniela.rakotomamonjy@pfan.net</w:t>
        </w:r>
      </w:hyperlink>
      <w:r w:rsidR="001429B8" w:rsidRPr="0024699B">
        <w:rPr>
          <w:rFonts w:ascii="Verdana" w:hAnsi="Verdana"/>
          <w:sz w:val="20"/>
          <w:szCs w:val="20"/>
          <w:lang w:val="en-US"/>
        </w:rPr>
        <w:t xml:space="preserve">; Marko van Waveren Hogervorst, Partnership Manager UNIDO, </w:t>
      </w:r>
      <w:hyperlink r:id="rId22" w:history="1">
        <w:r w:rsidR="001429B8" w:rsidRPr="0024699B">
          <w:rPr>
            <w:rFonts w:ascii="Verdana" w:hAnsi="Verdana"/>
            <w:sz w:val="20"/>
            <w:szCs w:val="20"/>
            <w:lang w:val="en-US"/>
          </w:rPr>
          <w:t>m.vanwaverenhogervorst@unido.org</w:t>
        </w:r>
      </w:hyperlink>
      <w:r w:rsidR="001429B8" w:rsidRPr="0024699B">
        <w:rPr>
          <w:rFonts w:ascii="Verdana" w:hAnsi="Verdana"/>
          <w:sz w:val="20"/>
          <w:szCs w:val="20"/>
          <w:lang w:val="en-US"/>
        </w:rPr>
        <w:t xml:space="preserve">; Patrick Nussbaumer, PFAN Programme Manager UNIDO, p.nussbaumer@unido.org </w:t>
      </w:r>
    </w:p>
    <w:p w14:paraId="5EF0A44D" w14:textId="77777777" w:rsidR="003F2CB7" w:rsidRPr="0024699B" w:rsidRDefault="003F2CB7" w:rsidP="00FE0177">
      <w:pPr>
        <w:spacing w:after="200"/>
        <w:ind w:left="2520"/>
        <w:contextualSpacing/>
        <w:jc w:val="both"/>
        <w:rPr>
          <w:rFonts w:ascii="Verdana" w:hAnsi="Verdana"/>
          <w:sz w:val="20"/>
          <w:szCs w:val="20"/>
          <w:lang w:val="en-US"/>
        </w:rPr>
      </w:pPr>
    </w:p>
    <w:p w14:paraId="5614C39D" w14:textId="77777777" w:rsidR="00272BF8" w:rsidRPr="002739AE" w:rsidRDefault="00272BF8" w:rsidP="00FE0177">
      <w:pPr>
        <w:numPr>
          <w:ilvl w:val="0"/>
          <w:numId w:val="2"/>
        </w:numPr>
        <w:spacing w:after="200"/>
        <w:ind w:left="1800"/>
        <w:contextualSpacing/>
        <w:jc w:val="both"/>
        <w:rPr>
          <w:rFonts w:ascii="Verdana" w:hAnsi="Verdana"/>
          <w:sz w:val="20"/>
          <w:szCs w:val="20"/>
        </w:rPr>
      </w:pPr>
      <w:r w:rsidRPr="002739AE">
        <w:rPr>
          <w:rFonts w:ascii="Verdana" w:hAnsi="Verdana"/>
          <w:sz w:val="20"/>
          <w:szCs w:val="20"/>
        </w:rPr>
        <w:t>Other partners:</w:t>
      </w:r>
    </w:p>
    <w:p w14:paraId="44E79764" w14:textId="51D465C9" w:rsidR="00FC74F9" w:rsidRPr="0024699B" w:rsidRDefault="00FC74F9" w:rsidP="00FE0177">
      <w:pPr>
        <w:numPr>
          <w:ilvl w:val="2"/>
          <w:numId w:val="2"/>
        </w:numPr>
        <w:spacing w:after="200"/>
        <w:contextualSpacing/>
        <w:jc w:val="both"/>
        <w:rPr>
          <w:rFonts w:ascii="Verdana" w:hAnsi="Verdana"/>
          <w:sz w:val="20"/>
          <w:szCs w:val="20"/>
          <w:lang w:val="en-US"/>
        </w:rPr>
      </w:pPr>
      <w:r w:rsidRPr="0024699B">
        <w:rPr>
          <w:rFonts w:ascii="Verdana" w:hAnsi="Verdana"/>
          <w:sz w:val="20"/>
          <w:szCs w:val="20"/>
          <w:lang w:val="en-US"/>
        </w:rPr>
        <w:t>Economic Develop</w:t>
      </w:r>
      <w:r w:rsidR="00E6612F" w:rsidRPr="0024699B">
        <w:rPr>
          <w:rFonts w:ascii="Verdana" w:hAnsi="Verdana"/>
          <w:sz w:val="20"/>
          <w:szCs w:val="20"/>
          <w:lang w:val="en-US"/>
        </w:rPr>
        <w:t xml:space="preserve">ment Board of Madagascar (EDBM): </w:t>
      </w:r>
      <w:r w:rsidR="0008094F" w:rsidRPr="0024699B">
        <w:rPr>
          <w:rFonts w:ascii="Verdana" w:hAnsi="Verdana"/>
          <w:sz w:val="20"/>
          <w:szCs w:val="20"/>
          <w:lang w:val="en-US"/>
        </w:rPr>
        <w:t xml:space="preserve">General </w:t>
      </w:r>
      <w:r w:rsidR="00AA7D2B" w:rsidRPr="0024699B">
        <w:rPr>
          <w:rFonts w:ascii="Verdana" w:hAnsi="Verdana"/>
          <w:sz w:val="20"/>
          <w:szCs w:val="20"/>
          <w:lang w:val="en-US"/>
        </w:rPr>
        <w:t xml:space="preserve">Director </w:t>
      </w:r>
      <w:r w:rsidR="006E337C" w:rsidRPr="0024699B">
        <w:rPr>
          <w:rFonts w:ascii="Verdana" w:hAnsi="Verdana"/>
          <w:sz w:val="20"/>
          <w:szCs w:val="20"/>
          <w:lang w:val="en-US"/>
        </w:rPr>
        <w:t xml:space="preserve">a.i. </w:t>
      </w:r>
      <w:r w:rsidR="00AA7D2B" w:rsidRPr="0024699B">
        <w:rPr>
          <w:rFonts w:ascii="Verdana" w:hAnsi="Verdana"/>
          <w:sz w:val="20"/>
          <w:szCs w:val="20"/>
          <w:lang w:val="en-US"/>
        </w:rPr>
        <w:t xml:space="preserve">of EDBM, </w:t>
      </w:r>
      <w:r w:rsidR="006E337C" w:rsidRPr="0024699B">
        <w:rPr>
          <w:rFonts w:ascii="Verdana" w:hAnsi="Verdana"/>
          <w:sz w:val="20"/>
          <w:szCs w:val="20"/>
          <w:lang w:val="en-US"/>
        </w:rPr>
        <w:t>Ms. Lisiniaina RAZAFINDRAKOTO</w:t>
      </w:r>
      <w:r w:rsidR="0008094F" w:rsidRPr="0024699B">
        <w:rPr>
          <w:rFonts w:ascii="Verdana" w:hAnsi="Verdana"/>
          <w:sz w:val="20"/>
          <w:szCs w:val="20"/>
          <w:lang w:val="en-US"/>
        </w:rPr>
        <w:t xml:space="preserve">, </w:t>
      </w:r>
      <w:hyperlink r:id="rId23" w:history="1">
        <w:r w:rsidR="0008094F" w:rsidRPr="0024699B">
          <w:rPr>
            <w:rStyle w:val="Collegamentoipertestuale"/>
            <w:rFonts w:ascii="Verdana" w:hAnsi="Verdana"/>
            <w:color w:val="auto"/>
            <w:sz w:val="20"/>
            <w:szCs w:val="20"/>
            <w:u w:val="none"/>
            <w:lang w:val="en-US"/>
          </w:rPr>
          <w:t>dg.edbm@edbm.mg</w:t>
        </w:r>
      </w:hyperlink>
      <w:r w:rsidR="0008094F" w:rsidRPr="0024699B">
        <w:rPr>
          <w:rFonts w:ascii="Verdana" w:hAnsi="Verdana"/>
          <w:sz w:val="20"/>
          <w:szCs w:val="20"/>
          <w:lang w:val="en-US"/>
        </w:rPr>
        <w:t xml:space="preserve"> </w:t>
      </w:r>
    </w:p>
    <w:p w14:paraId="104A3790" w14:textId="36025C7D" w:rsidR="00E6612F" w:rsidRPr="0024699B" w:rsidRDefault="00E6612F" w:rsidP="00FE0177">
      <w:pPr>
        <w:numPr>
          <w:ilvl w:val="2"/>
          <w:numId w:val="2"/>
        </w:numPr>
        <w:spacing w:after="200"/>
        <w:contextualSpacing/>
        <w:jc w:val="both"/>
        <w:rPr>
          <w:rFonts w:ascii="Verdana" w:hAnsi="Verdana"/>
          <w:sz w:val="20"/>
          <w:szCs w:val="20"/>
          <w:lang w:val="en-US"/>
        </w:rPr>
      </w:pPr>
      <w:r w:rsidRPr="0024699B">
        <w:rPr>
          <w:rFonts w:ascii="Verdana" w:hAnsi="Verdana"/>
          <w:sz w:val="20"/>
          <w:szCs w:val="20"/>
          <w:lang w:val="en-US"/>
        </w:rPr>
        <w:t xml:space="preserve">Ministry of Industry, Trade and Handicraft (MICA): General Director of Industry, Mr Gaetan Ramindo, </w:t>
      </w:r>
      <w:hyperlink r:id="rId24" w:history="1">
        <w:r w:rsidRPr="0024699B">
          <w:rPr>
            <w:rStyle w:val="Collegamentoipertestuale"/>
            <w:rFonts w:ascii="Verdana" w:hAnsi="Verdana"/>
            <w:color w:val="auto"/>
            <w:sz w:val="20"/>
            <w:szCs w:val="20"/>
            <w:u w:val="none"/>
            <w:lang w:val="en-US"/>
          </w:rPr>
          <w:t>ramindo3@yahoo.fr</w:t>
        </w:r>
      </w:hyperlink>
      <w:r w:rsidRPr="0024699B">
        <w:rPr>
          <w:rFonts w:ascii="Verdana" w:hAnsi="Verdana"/>
          <w:sz w:val="20"/>
          <w:szCs w:val="20"/>
          <w:lang w:val="en-US"/>
        </w:rPr>
        <w:t xml:space="preserve"> </w:t>
      </w:r>
    </w:p>
    <w:p w14:paraId="42AB7941" w14:textId="51724D81" w:rsidR="00E6612F" w:rsidRPr="0024699B" w:rsidRDefault="00E6612F" w:rsidP="00FE0177">
      <w:pPr>
        <w:numPr>
          <w:ilvl w:val="2"/>
          <w:numId w:val="2"/>
        </w:numPr>
        <w:spacing w:after="200"/>
        <w:contextualSpacing/>
        <w:jc w:val="both"/>
        <w:rPr>
          <w:rFonts w:ascii="Verdana" w:hAnsi="Verdana"/>
          <w:sz w:val="20"/>
          <w:szCs w:val="20"/>
          <w:lang w:val="en-US"/>
        </w:rPr>
      </w:pPr>
      <w:r w:rsidRPr="0024699B">
        <w:rPr>
          <w:rFonts w:ascii="Verdana" w:hAnsi="Verdana"/>
          <w:sz w:val="20"/>
          <w:szCs w:val="20"/>
          <w:lang w:val="en-US"/>
        </w:rPr>
        <w:t xml:space="preserve">Ministry of Environment and Sustainable Development (MEDD): </w:t>
      </w:r>
      <w:r w:rsidR="006D0843" w:rsidRPr="0024699B">
        <w:rPr>
          <w:rFonts w:ascii="Verdana" w:hAnsi="Verdana"/>
          <w:sz w:val="20"/>
          <w:szCs w:val="20"/>
          <w:lang w:val="en-US"/>
        </w:rPr>
        <w:t xml:space="preserve">Mrs Vahinala Baomiavotse : </w:t>
      </w:r>
      <w:hyperlink r:id="rId25" w:history="1">
        <w:r w:rsidR="006D0843" w:rsidRPr="0024699B">
          <w:rPr>
            <w:rStyle w:val="Collegamentoipertestuale"/>
            <w:rFonts w:ascii="Verdana" w:hAnsi="Verdana"/>
            <w:color w:val="auto"/>
            <w:sz w:val="20"/>
            <w:szCs w:val="20"/>
            <w:u w:val="none"/>
            <w:lang w:val="en-US"/>
          </w:rPr>
          <w:t>Vahinala@gmail.com</w:t>
        </w:r>
      </w:hyperlink>
      <w:r w:rsidR="006D0843" w:rsidRPr="0024699B">
        <w:rPr>
          <w:rFonts w:ascii="Verdana" w:hAnsi="Verdana"/>
          <w:sz w:val="20"/>
          <w:szCs w:val="20"/>
          <w:lang w:val="en-US"/>
        </w:rPr>
        <w:t xml:space="preserve"> </w:t>
      </w:r>
    </w:p>
    <w:p w14:paraId="2920FBAF" w14:textId="58D29073" w:rsidR="00E6612F" w:rsidRPr="0024699B" w:rsidRDefault="00E6612F" w:rsidP="00FE0177">
      <w:pPr>
        <w:numPr>
          <w:ilvl w:val="2"/>
          <w:numId w:val="2"/>
        </w:numPr>
        <w:spacing w:after="200"/>
        <w:contextualSpacing/>
        <w:jc w:val="both"/>
        <w:rPr>
          <w:rFonts w:ascii="Verdana" w:hAnsi="Verdana"/>
          <w:sz w:val="20"/>
          <w:szCs w:val="20"/>
          <w:lang w:val="en-US"/>
        </w:rPr>
      </w:pPr>
      <w:r w:rsidRPr="0024699B">
        <w:rPr>
          <w:rFonts w:ascii="Verdana" w:hAnsi="Verdana"/>
          <w:sz w:val="20"/>
          <w:szCs w:val="20"/>
          <w:lang w:val="en-US"/>
        </w:rPr>
        <w:t xml:space="preserve">Rurale Electrification Agency (ADER):  Executive Secretary: Mr Mamisoa RAKOTOARIMANANA, </w:t>
      </w:r>
      <w:hyperlink r:id="rId26" w:history="1">
        <w:r w:rsidRPr="0024699B">
          <w:rPr>
            <w:rStyle w:val="Collegamentoipertestuale"/>
            <w:rFonts w:ascii="Verdana" w:hAnsi="Verdana"/>
            <w:color w:val="auto"/>
            <w:sz w:val="20"/>
            <w:szCs w:val="20"/>
            <w:u w:val="none"/>
            <w:lang w:val="en-US"/>
          </w:rPr>
          <w:t>se@ader.mg</w:t>
        </w:r>
      </w:hyperlink>
      <w:r w:rsidRPr="0024699B">
        <w:rPr>
          <w:rFonts w:ascii="Verdana" w:hAnsi="Verdana"/>
          <w:sz w:val="20"/>
          <w:szCs w:val="20"/>
          <w:lang w:val="en-US"/>
        </w:rPr>
        <w:t xml:space="preserve"> </w:t>
      </w:r>
    </w:p>
    <w:p w14:paraId="5C962950" w14:textId="77777777" w:rsidR="006C3729" w:rsidRPr="00BC38BF" w:rsidRDefault="006C3729" w:rsidP="00FE0177">
      <w:pPr>
        <w:numPr>
          <w:ilvl w:val="2"/>
          <w:numId w:val="2"/>
        </w:numPr>
        <w:spacing w:after="200"/>
        <w:contextualSpacing/>
        <w:jc w:val="both"/>
        <w:rPr>
          <w:rFonts w:ascii="Verdana" w:hAnsi="Verdana"/>
          <w:sz w:val="20"/>
          <w:szCs w:val="20"/>
        </w:rPr>
      </w:pPr>
      <w:r w:rsidRPr="00BC38BF">
        <w:rPr>
          <w:rFonts w:ascii="Verdana" w:hAnsi="Verdana"/>
          <w:sz w:val="20"/>
          <w:szCs w:val="20"/>
        </w:rPr>
        <w:t xml:space="preserve">Universities: </w:t>
      </w:r>
    </w:p>
    <w:p w14:paraId="470C626E" w14:textId="3E0FF78D" w:rsidR="006C3729" w:rsidRPr="0024699B" w:rsidRDefault="006C3729" w:rsidP="00FE0177">
      <w:pPr>
        <w:numPr>
          <w:ilvl w:val="3"/>
          <w:numId w:val="2"/>
        </w:numPr>
        <w:spacing w:after="200"/>
        <w:contextualSpacing/>
        <w:jc w:val="both"/>
        <w:rPr>
          <w:rFonts w:ascii="Verdana" w:hAnsi="Verdana"/>
          <w:sz w:val="20"/>
          <w:szCs w:val="20"/>
          <w:lang w:val="en-US"/>
        </w:rPr>
      </w:pPr>
      <w:r w:rsidRPr="0024699B">
        <w:rPr>
          <w:rFonts w:ascii="Verdana" w:hAnsi="Verdana"/>
          <w:sz w:val="20"/>
          <w:szCs w:val="20"/>
          <w:lang w:val="en-US"/>
        </w:rPr>
        <w:t>Superiorior School of Pol</w:t>
      </w:r>
      <w:r w:rsidR="00EB0E58" w:rsidRPr="0024699B">
        <w:rPr>
          <w:rFonts w:ascii="Verdana" w:hAnsi="Verdana"/>
          <w:sz w:val="20"/>
          <w:szCs w:val="20"/>
          <w:lang w:val="en-US"/>
        </w:rPr>
        <w:t>ytechnic of Antananarivo (ESPA), Director of Partnerships, Mrs Ny Aina Ranaivoson nyainarmd@gmail.com</w:t>
      </w:r>
    </w:p>
    <w:p w14:paraId="3A6ABCC4" w14:textId="1F79917F" w:rsidR="006C3729" w:rsidRPr="0024699B" w:rsidRDefault="006C3729" w:rsidP="00FE0177">
      <w:pPr>
        <w:numPr>
          <w:ilvl w:val="3"/>
          <w:numId w:val="2"/>
        </w:numPr>
        <w:spacing w:after="200"/>
        <w:contextualSpacing/>
        <w:jc w:val="both"/>
        <w:rPr>
          <w:rFonts w:ascii="Verdana" w:hAnsi="Verdana"/>
          <w:sz w:val="20"/>
          <w:szCs w:val="20"/>
          <w:lang w:val="en-US"/>
        </w:rPr>
      </w:pPr>
      <w:r w:rsidRPr="0024699B">
        <w:rPr>
          <w:rFonts w:ascii="Verdana" w:hAnsi="Verdana"/>
          <w:sz w:val="20"/>
          <w:szCs w:val="20"/>
          <w:lang w:val="en-US"/>
        </w:rPr>
        <w:t xml:space="preserve">Superior Technology </w:t>
      </w:r>
      <w:r w:rsidR="00EB0E58" w:rsidRPr="0024699B">
        <w:rPr>
          <w:rFonts w:ascii="Verdana" w:hAnsi="Verdana"/>
          <w:sz w:val="20"/>
          <w:szCs w:val="20"/>
          <w:lang w:val="en-US"/>
        </w:rPr>
        <w:t>Institute of Antsiranana (IST-A), Director</w:t>
      </w:r>
      <w:r w:rsidR="000A5F9D" w:rsidRPr="0024699B">
        <w:rPr>
          <w:rFonts w:ascii="Verdana" w:hAnsi="Verdana"/>
          <w:sz w:val="20"/>
          <w:szCs w:val="20"/>
          <w:lang w:val="en-US"/>
        </w:rPr>
        <w:t xml:space="preserve"> of Electrical Department</w:t>
      </w:r>
      <w:r w:rsidR="00EB0E58" w:rsidRPr="0024699B">
        <w:rPr>
          <w:rFonts w:ascii="Verdana" w:hAnsi="Verdana"/>
          <w:sz w:val="20"/>
          <w:szCs w:val="20"/>
          <w:lang w:val="en-US"/>
        </w:rPr>
        <w:t xml:space="preserve">, </w:t>
      </w:r>
      <w:r w:rsidR="000A5F9D" w:rsidRPr="0024699B">
        <w:rPr>
          <w:rFonts w:ascii="Verdana" w:hAnsi="Verdana"/>
          <w:sz w:val="20"/>
          <w:szCs w:val="20"/>
          <w:lang w:val="en-US"/>
        </w:rPr>
        <w:t>Mr Eric Sambatra, ericsambatra@gmail.com</w:t>
      </w:r>
    </w:p>
    <w:p w14:paraId="5C02CBF7" w14:textId="09B1A9CE" w:rsidR="00B3785B" w:rsidRPr="0024699B" w:rsidRDefault="00B3785B" w:rsidP="00FE0177">
      <w:pPr>
        <w:spacing w:after="200"/>
        <w:ind w:left="2520"/>
        <w:contextualSpacing/>
        <w:jc w:val="both"/>
        <w:rPr>
          <w:rFonts w:ascii="Verdana" w:hAnsi="Verdana"/>
          <w:sz w:val="20"/>
          <w:szCs w:val="20"/>
          <w:lang w:val="en-US"/>
        </w:rPr>
      </w:pPr>
    </w:p>
    <w:p w14:paraId="48F14F9E" w14:textId="574D2341" w:rsidR="00272BF8" w:rsidRPr="0024699B" w:rsidRDefault="00272BF8" w:rsidP="00FE0177">
      <w:pPr>
        <w:rPr>
          <w:rFonts w:ascii="Verdana" w:hAnsi="Verdana"/>
          <w:b/>
          <w:bCs/>
          <w:sz w:val="20"/>
          <w:szCs w:val="20"/>
          <w:lang w:val="en-US" w:eastAsia="en-GB"/>
        </w:rPr>
      </w:pPr>
    </w:p>
    <w:p w14:paraId="0DE889F1" w14:textId="77777777" w:rsidR="00AB58D2" w:rsidRPr="0024699B" w:rsidRDefault="00AB58D2" w:rsidP="00FE0177">
      <w:pPr>
        <w:rPr>
          <w:rFonts w:ascii="Verdana" w:hAnsi="Verdana"/>
          <w:b/>
          <w:bCs/>
          <w:sz w:val="20"/>
          <w:szCs w:val="20"/>
          <w:lang w:val="en-US" w:eastAsia="en-GB"/>
        </w:rPr>
      </w:pPr>
    </w:p>
    <w:p w14:paraId="220AEFB0" w14:textId="77777777" w:rsidR="00604D3F" w:rsidRPr="0024699B" w:rsidRDefault="00604D3F" w:rsidP="00FE0177">
      <w:pPr>
        <w:rPr>
          <w:rFonts w:ascii="Verdana" w:hAnsi="Verdana"/>
          <w:b/>
          <w:bCs/>
          <w:sz w:val="20"/>
          <w:szCs w:val="20"/>
          <w:lang w:val="en-US" w:eastAsia="en-GB"/>
        </w:rPr>
      </w:pPr>
      <w:r w:rsidRPr="0024699B">
        <w:rPr>
          <w:rFonts w:ascii="Verdana" w:hAnsi="Verdana"/>
          <w:b/>
          <w:bCs/>
          <w:sz w:val="20"/>
          <w:szCs w:val="20"/>
          <w:lang w:val="en-US" w:eastAsia="en-GB"/>
        </w:rPr>
        <w:br w:type="page"/>
      </w:r>
    </w:p>
    <w:p w14:paraId="412E04B3" w14:textId="77777777" w:rsidR="00604D3F" w:rsidRPr="0024699B" w:rsidRDefault="00604D3F" w:rsidP="00FE0177">
      <w:pPr>
        <w:rPr>
          <w:rFonts w:ascii="Verdana" w:hAnsi="Verdana"/>
          <w:b/>
          <w:bCs/>
          <w:sz w:val="20"/>
          <w:szCs w:val="20"/>
          <w:lang w:val="en-US" w:eastAsia="en-GB"/>
        </w:rPr>
        <w:sectPr w:rsidR="00604D3F" w:rsidRPr="0024699B" w:rsidSect="00832880">
          <w:headerReference w:type="default" r:id="rId27"/>
          <w:footerReference w:type="even" r:id="rId28"/>
          <w:footerReference w:type="default" r:id="rId29"/>
          <w:pgSz w:w="12240" w:h="15840"/>
          <w:pgMar w:top="1440" w:right="1440" w:bottom="1440" w:left="1440" w:header="720" w:footer="180" w:gutter="0"/>
          <w:pgNumType w:start="0"/>
          <w:cols w:space="720"/>
          <w:titlePg/>
          <w:docGrid w:linePitch="360"/>
        </w:sectPr>
      </w:pPr>
    </w:p>
    <w:p w14:paraId="76BDA57A" w14:textId="3CA5E17D" w:rsidR="0022092F" w:rsidRDefault="0022092F" w:rsidP="00FE0177">
      <w:pPr>
        <w:rPr>
          <w:rFonts w:ascii="Verdana" w:hAnsi="Verdana"/>
          <w:b/>
          <w:bCs/>
          <w:color w:val="000000" w:themeColor="text1"/>
          <w:sz w:val="20"/>
          <w:lang w:eastAsia="en-GB"/>
        </w:rPr>
      </w:pPr>
      <w:r>
        <w:rPr>
          <w:rFonts w:ascii="Verdana" w:hAnsi="Verdana"/>
          <w:b/>
          <w:bCs/>
          <w:noProof/>
          <w:color w:val="000000" w:themeColor="text1"/>
          <w:sz w:val="20"/>
          <w:lang w:val="en-US" w:eastAsia="en-US"/>
        </w:rPr>
        <w:lastRenderedPageBreak/>
        <w:drawing>
          <wp:inline distT="0" distB="0" distL="0" distR="0" wp14:anchorId="3D72445E" wp14:editId="42C85EB0">
            <wp:extent cx="5720715" cy="8229600"/>
            <wp:effectExtent l="0" t="0" r="0" b="0"/>
            <wp:docPr id="19" name="Immagine 19"/>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9" name="Immagine 19"/>
                    <pic:cNvPicPr/>
                  </pic:nvPicPr>
                  <pic:blipFill>
                    <a:blip r:embed="rId30">
                      <a:extLst>
                        <a:ext uri="{28A0092B-C50C-407E-A947-70E740481C1C}">
                          <a14:useLocalDpi xmlns:a14="http://schemas.microsoft.com/office/drawing/2010/main" val="0"/>
                        </a:ext>
                      </a:extLst>
                    </a:blip>
                    <a:stretch>
                      <a:fillRect/>
                    </a:stretch>
                  </pic:blipFill>
                  <pic:spPr>
                    <a:xfrm>
                      <a:off x="0" y="0"/>
                      <a:ext cx="5720715" cy="8229600"/>
                    </a:xfrm>
                    <a:prstGeom prst="rect">
                      <a:avLst/>
                    </a:prstGeom>
                  </pic:spPr>
                </pic:pic>
              </a:graphicData>
            </a:graphic>
          </wp:inline>
        </w:drawing>
      </w:r>
    </w:p>
    <w:p w14:paraId="707E7719" w14:textId="493F0AF9" w:rsidR="0022092F" w:rsidRDefault="0022092F">
      <w:pPr>
        <w:rPr>
          <w:rFonts w:ascii="Verdana" w:hAnsi="Verdana"/>
          <w:b/>
          <w:bCs/>
          <w:color w:val="000000" w:themeColor="text1"/>
          <w:sz w:val="20"/>
          <w:lang w:eastAsia="en-GB"/>
        </w:rPr>
      </w:pPr>
      <w:r>
        <w:rPr>
          <w:rFonts w:ascii="Verdana" w:hAnsi="Verdana"/>
          <w:b/>
          <w:bCs/>
          <w:noProof/>
          <w:color w:val="000000" w:themeColor="text1"/>
          <w:sz w:val="20"/>
          <w:lang w:val="en-US" w:eastAsia="en-US"/>
        </w:rPr>
        <w:lastRenderedPageBreak/>
        <w:drawing>
          <wp:inline distT="0" distB="0" distL="0" distR="0" wp14:anchorId="1294D883" wp14:editId="7EEBAA22">
            <wp:extent cx="5779135" cy="8229600"/>
            <wp:effectExtent l="0" t="0" r="0" b="0"/>
            <wp:docPr id="25" name="Immagine 25"/>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25" name="Immagine 25"/>
                    <pic:cNvPicPr/>
                  </pic:nvPicPr>
                  <pic:blipFill>
                    <a:blip r:embed="rId31">
                      <a:extLst>
                        <a:ext uri="{28A0092B-C50C-407E-A947-70E740481C1C}">
                          <a14:useLocalDpi xmlns:a14="http://schemas.microsoft.com/office/drawing/2010/main" val="0"/>
                        </a:ext>
                      </a:extLst>
                    </a:blip>
                    <a:stretch>
                      <a:fillRect/>
                    </a:stretch>
                  </pic:blipFill>
                  <pic:spPr>
                    <a:xfrm>
                      <a:off x="0" y="0"/>
                      <a:ext cx="5779135" cy="8229600"/>
                    </a:xfrm>
                    <a:prstGeom prst="rect">
                      <a:avLst/>
                    </a:prstGeom>
                  </pic:spPr>
                </pic:pic>
              </a:graphicData>
            </a:graphic>
          </wp:inline>
        </w:drawing>
      </w:r>
      <w:r>
        <w:rPr>
          <w:rFonts w:ascii="Verdana" w:hAnsi="Verdana"/>
          <w:b/>
          <w:bCs/>
          <w:color w:val="000000" w:themeColor="text1"/>
          <w:sz w:val="20"/>
          <w:lang w:eastAsia="en-GB"/>
        </w:rPr>
        <w:br w:type="page"/>
      </w:r>
    </w:p>
    <w:p w14:paraId="07526C18" w14:textId="1D7725F7" w:rsidR="00272BF8" w:rsidRPr="00491FA8" w:rsidRDefault="00272BF8" w:rsidP="00FE0177">
      <w:pPr>
        <w:jc w:val="center"/>
        <w:rPr>
          <w:rFonts w:ascii="Verdana" w:eastAsia="Calibri" w:hAnsi="Verdana"/>
          <w:b/>
          <w:caps/>
          <w:color w:val="0070C0"/>
          <w:sz w:val="20"/>
          <w:szCs w:val="16"/>
          <w:lang w:val="en-US"/>
        </w:rPr>
      </w:pPr>
      <w:r w:rsidRPr="00491FA8">
        <w:rPr>
          <w:rFonts w:ascii="Verdana" w:eastAsia="Calibri" w:hAnsi="Verdana"/>
          <w:b/>
          <w:caps/>
          <w:color w:val="0070C0"/>
          <w:sz w:val="20"/>
          <w:szCs w:val="16"/>
          <w:lang w:val="en-US"/>
        </w:rPr>
        <w:lastRenderedPageBreak/>
        <w:t>B. STRATEGIC FRAMEWORK</w:t>
      </w:r>
    </w:p>
    <w:p w14:paraId="0A27C76A" w14:textId="77777777" w:rsidR="00272BF8" w:rsidRPr="00491FA8" w:rsidRDefault="00272BF8" w:rsidP="00FE0177">
      <w:pPr>
        <w:contextualSpacing/>
        <w:rPr>
          <w:rFonts w:ascii="Verdana" w:hAnsi="Verdana"/>
          <w:color w:val="000000" w:themeColor="text1"/>
          <w:u w:val="single"/>
          <w:lang w:val="en-US" w:eastAsia="en-GB"/>
        </w:rPr>
      </w:pPr>
    </w:p>
    <w:p w14:paraId="3319EE40" w14:textId="1B876671" w:rsidR="00272BF8" w:rsidRPr="0024699B" w:rsidRDefault="00272BF8" w:rsidP="00FE0177">
      <w:pPr>
        <w:contextualSpacing/>
        <w:rPr>
          <w:rFonts w:ascii="Verdana" w:hAnsi="Verdana"/>
          <w:color w:val="000000" w:themeColor="text1"/>
          <w:sz w:val="20"/>
          <w:szCs w:val="20"/>
          <w:lang w:val="en-US" w:eastAsia="en-GB"/>
        </w:rPr>
      </w:pPr>
      <w:r w:rsidRPr="0024699B">
        <w:rPr>
          <w:rFonts w:ascii="Verdana" w:hAnsi="Verdana"/>
          <w:b/>
          <w:bCs/>
          <w:color w:val="000000" w:themeColor="text1"/>
          <w:sz w:val="20"/>
          <w:szCs w:val="20"/>
          <w:lang w:val="en-US" w:eastAsia="en-GB"/>
        </w:rPr>
        <w:t xml:space="preserve">1. Call for </w:t>
      </w:r>
      <w:r w:rsidR="00972010" w:rsidRPr="0024699B">
        <w:rPr>
          <w:rFonts w:ascii="Verdana" w:hAnsi="Verdana"/>
          <w:b/>
          <w:bCs/>
          <w:color w:val="000000" w:themeColor="text1"/>
          <w:sz w:val="20"/>
          <w:szCs w:val="20"/>
          <w:lang w:val="en-US" w:eastAsia="en-GB"/>
        </w:rPr>
        <w:t>Joint Programmes</w:t>
      </w:r>
      <w:r w:rsidRPr="0024699B">
        <w:rPr>
          <w:rFonts w:ascii="Verdana" w:hAnsi="Verdana"/>
          <w:color w:val="000000" w:themeColor="text1"/>
          <w:sz w:val="20"/>
          <w:szCs w:val="20"/>
          <w:lang w:val="en-US" w:eastAsia="en-GB"/>
        </w:rPr>
        <w:t>: SDG Financing</w:t>
      </w:r>
      <w:r w:rsidR="00972010" w:rsidRPr="0024699B">
        <w:rPr>
          <w:rFonts w:ascii="Verdana" w:hAnsi="Verdana"/>
          <w:color w:val="000000" w:themeColor="text1"/>
          <w:sz w:val="20"/>
          <w:szCs w:val="20"/>
          <w:lang w:val="en-US" w:eastAsia="en-GB"/>
        </w:rPr>
        <w:t xml:space="preserve"> (2020) </w:t>
      </w:r>
      <w:r w:rsidRPr="0024699B">
        <w:rPr>
          <w:rFonts w:ascii="Verdana" w:hAnsi="Verdana"/>
          <w:color w:val="000000" w:themeColor="text1"/>
          <w:sz w:val="20"/>
          <w:szCs w:val="20"/>
          <w:lang w:val="en-US" w:eastAsia="en-GB"/>
        </w:rPr>
        <w:t xml:space="preserve">– Component </w:t>
      </w:r>
      <w:r w:rsidR="00972010" w:rsidRPr="0024699B">
        <w:rPr>
          <w:rFonts w:ascii="Verdana" w:hAnsi="Verdana"/>
          <w:color w:val="000000" w:themeColor="text1"/>
          <w:sz w:val="20"/>
          <w:szCs w:val="20"/>
          <w:lang w:val="en-US" w:eastAsia="en-GB"/>
        </w:rPr>
        <w:t>2</w:t>
      </w:r>
    </w:p>
    <w:p w14:paraId="04D5CBFD" w14:textId="77777777" w:rsidR="00272BF8" w:rsidRPr="0024699B" w:rsidRDefault="00272BF8" w:rsidP="00FE0177">
      <w:pPr>
        <w:contextualSpacing/>
        <w:rPr>
          <w:rFonts w:ascii="Verdana" w:hAnsi="Verdana"/>
          <w:color w:val="000000" w:themeColor="text1"/>
          <w:sz w:val="20"/>
          <w:szCs w:val="20"/>
          <w:lang w:val="en-US" w:eastAsia="en-GB"/>
        </w:rPr>
      </w:pPr>
    </w:p>
    <w:p w14:paraId="18FF55CB" w14:textId="77777777" w:rsidR="00272BF8" w:rsidRPr="00BC38BF" w:rsidRDefault="00272BF8" w:rsidP="00FE0177">
      <w:pPr>
        <w:contextualSpacing/>
        <w:rPr>
          <w:rFonts w:ascii="Verdana" w:hAnsi="Verdana"/>
          <w:b/>
          <w:bCs/>
          <w:color w:val="000000" w:themeColor="text1"/>
          <w:sz w:val="20"/>
          <w:szCs w:val="20"/>
          <w:lang w:eastAsia="en-GB"/>
        </w:rPr>
      </w:pPr>
      <w:r w:rsidRPr="00BC38BF">
        <w:rPr>
          <w:rFonts w:ascii="Verdana" w:hAnsi="Verdana"/>
          <w:b/>
          <w:bCs/>
          <w:color w:val="000000" w:themeColor="text1"/>
          <w:sz w:val="20"/>
          <w:szCs w:val="20"/>
          <w:lang w:eastAsia="en-GB"/>
        </w:rPr>
        <w:t>2. Programme Outcome [pre-selected]</w:t>
      </w:r>
    </w:p>
    <w:p w14:paraId="168B1F05" w14:textId="77777777" w:rsidR="00272BF8" w:rsidRPr="0024699B" w:rsidRDefault="00272BF8" w:rsidP="00FE0177">
      <w:pPr>
        <w:numPr>
          <w:ilvl w:val="0"/>
          <w:numId w:val="2"/>
        </w:numPr>
        <w:spacing w:after="200"/>
        <w:contextualSpacing/>
        <w:rPr>
          <w:rFonts w:ascii="Verdana" w:eastAsiaTheme="majorEastAsia" w:hAnsi="Verdana"/>
          <w:bCs/>
          <w:color w:val="000000" w:themeColor="text1"/>
          <w:sz w:val="20"/>
          <w:szCs w:val="20"/>
          <w:lang w:val="en-US"/>
        </w:rPr>
      </w:pPr>
      <w:r w:rsidRPr="0024699B">
        <w:rPr>
          <w:rFonts w:ascii="Verdana" w:eastAsiaTheme="majorEastAsia" w:hAnsi="Verdana"/>
          <w:bCs/>
          <w:color w:val="000000" w:themeColor="text1"/>
          <w:sz w:val="20"/>
          <w:szCs w:val="20"/>
          <w:lang w:val="en-US"/>
        </w:rPr>
        <w:t>Additional financing leveraged to accelerate SDG achievement (Joint SDG Fund Outcome 2)</w:t>
      </w:r>
    </w:p>
    <w:p w14:paraId="7231C739" w14:textId="77777777" w:rsidR="00272BF8" w:rsidRPr="0024699B" w:rsidRDefault="00272BF8" w:rsidP="00FE0177">
      <w:pPr>
        <w:rPr>
          <w:rFonts w:ascii="Verdana" w:hAnsi="Verdana"/>
          <w:color w:val="000000" w:themeColor="text1"/>
          <w:sz w:val="20"/>
          <w:szCs w:val="20"/>
          <w:lang w:val="en-US" w:eastAsia="en-GB"/>
        </w:rPr>
      </w:pPr>
    </w:p>
    <w:p w14:paraId="7AB4CFB0" w14:textId="6DD1AB14" w:rsidR="00272BF8" w:rsidRPr="0024699B" w:rsidRDefault="003277CB" w:rsidP="00FE0177">
      <w:pPr>
        <w:rPr>
          <w:rFonts w:ascii="Verdana" w:hAnsi="Verdana"/>
          <w:i/>
          <w:iCs/>
          <w:color w:val="C45911" w:themeColor="accent2" w:themeShade="BF"/>
          <w:sz w:val="20"/>
          <w:szCs w:val="20"/>
          <w:lang w:val="en-US" w:eastAsia="en-GB"/>
        </w:rPr>
      </w:pPr>
      <w:r w:rsidRPr="0024699B">
        <w:rPr>
          <w:rFonts w:ascii="Verdana" w:hAnsi="Verdana"/>
          <w:b/>
          <w:bCs/>
          <w:color w:val="000000" w:themeColor="text1"/>
          <w:sz w:val="20"/>
          <w:szCs w:val="20"/>
          <w:lang w:val="en-US" w:eastAsia="en-GB"/>
        </w:rPr>
        <w:t>3. UN</w:t>
      </w:r>
      <w:r w:rsidR="00BA12B4" w:rsidRPr="0024699B">
        <w:rPr>
          <w:rFonts w:ascii="Verdana" w:hAnsi="Verdana"/>
          <w:b/>
          <w:bCs/>
          <w:color w:val="000000" w:themeColor="text1"/>
          <w:sz w:val="20"/>
          <w:szCs w:val="20"/>
          <w:lang w:val="en-US" w:eastAsia="en-GB"/>
        </w:rPr>
        <w:t>SDCF</w:t>
      </w:r>
      <w:r w:rsidRPr="0024699B">
        <w:rPr>
          <w:rFonts w:ascii="Verdana" w:hAnsi="Verdana"/>
          <w:b/>
          <w:bCs/>
          <w:color w:val="000000" w:themeColor="text1"/>
          <w:sz w:val="20"/>
          <w:szCs w:val="20"/>
          <w:lang w:val="en-US" w:eastAsia="en-GB"/>
        </w:rPr>
        <w:t xml:space="preserve"> Outcomes and Outputs</w:t>
      </w:r>
    </w:p>
    <w:p w14:paraId="2A590FBC" w14:textId="77777777" w:rsidR="00283801" w:rsidRPr="0024699B" w:rsidRDefault="00283801" w:rsidP="00FE0177">
      <w:pPr>
        <w:pBdr>
          <w:top w:val="nil"/>
          <w:left w:val="nil"/>
          <w:bottom w:val="nil"/>
          <w:right w:val="nil"/>
          <w:between w:val="nil"/>
        </w:pBdr>
        <w:ind w:left="720"/>
        <w:rPr>
          <w:rFonts w:ascii="Verdana" w:hAnsi="Verdana"/>
          <w:i/>
          <w:iCs/>
          <w:color w:val="C45911" w:themeColor="accent2" w:themeShade="BF"/>
          <w:sz w:val="8"/>
          <w:szCs w:val="20"/>
          <w:lang w:val="en-US" w:eastAsia="en-GB"/>
        </w:rPr>
      </w:pPr>
    </w:p>
    <w:p w14:paraId="770AC499" w14:textId="371FE847" w:rsidR="00283801" w:rsidRPr="0024699B" w:rsidRDefault="0088773E" w:rsidP="00FE0177">
      <w:pPr>
        <w:pBdr>
          <w:top w:val="nil"/>
          <w:left w:val="nil"/>
          <w:bottom w:val="nil"/>
          <w:right w:val="nil"/>
          <w:between w:val="nil"/>
        </w:pBdr>
        <w:rPr>
          <w:rFonts w:ascii="Verdana" w:eastAsia="Verdana" w:hAnsi="Verdana" w:cs="Verdana"/>
          <w:color w:val="000000"/>
          <w:sz w:val="20"/>
          <w:szCs w:val="20"/>
          <w:lang w:val="en-US"/>
        </w:rPr>
      </w:pPr>
      <w:r w:rsidRPr="0024699B">
        <w:rPr>
          <w:rFonts w:ascii="Verdana" w:eastAsia="Verdana" w:hAnsi="Verdana" w:cs="Verdana"/>
          <w:color w:val="000000"/>
          <w:sz w:val="20"/>
          <w:szCs w:val="20"/>
          <w:lang w:val="en-US"/>
        </w:rPr>
        <w:t>The JP is well aligned with UNSDCF Madagascar 2021-2023:</w:t>
      </w:r>
    </w:p>
    <w:p w14:paraId="0590880E" w14:textId="77777777" w:rsidR="00272BF8" w:rsidRPr="0024699B" w:rsidRDefault="00272BF8" w:rsidP="00FE0177">
      <w:pPr>
        <w:rPr>
          <w:rFonts w:ascii="Verdana" w:hAnsi="Verdana"/>
          <w:b/>
          <w:bCs/>
          <w:color w:val="000000" w:themeColor="text1"/>
          <w:sz w:val="10"/>
          <w:szCs w:val="20"/>
          <w:lang w:val="en-US" w:eastAsia="en-GB"/>
        </w:rPr>
      </w:pPr>
    </w:p>
    <w:p w14:paraId="14C030F8" w14:textId="2CA856B8" w:rsidR="00272BF8" w:rsidRPr="0024699B" w:rsidRDefault="00272BF8" w:rsidP="00FE0177">
      <w:pPr>
        <w:ind w:left="720"/>
        <w:contextualSpacing/>
        <w:rPr>
          <w:rFonts w:ascii="Verdana" w:hAnsi="Verdana"/>
          <w:b/>
          <w:i/>
          <w:sz w:val="20"/>
          <w:szCs w:val="20"/>
          <w:u w:val="single"/>
          <w:lang w:val="en-US" w:eastAsia="en-GB"/>
        </w:rPr>
      </w:pPr>
      <w:r w:rsidRPr="0024699B">
        <w:rPr>
          <w:rFonts w:ascii="Verdana" w:hAnsi="Verdana"/>
          <w:b/>
          <w:i/>
          <w:color w:val="000000" w:themeColor="text1"/>
          <w:sz w:val="20"/>
          <w:szCs w:val="20"/>
          <w:lang w:val="en-US" w:eastAsia="en-GB"/>
        </w:rPr>
        <w:t xml:space="preserve">3.1 Outcomes </w:t>
      </w:r>
      <w:r w:rsidR="00F72DDE" w:rsidRPr="0024699B">
        <w:rPr>
          <w:rFonts w:ascii="Verdana" w:hAnsi="Verdana"/>
          <w:b/>
          <w:i/>
          <w:color w:val="000000" w:themeColor="text1"/>
          <w:sz w:val="20"/>
          <w:szCs w:val="20"/>
          <w:lang w:val="en-US" w:eastAsia="en-GB"/>
        </w:rPr>
        <w:t xml:space="preserve">/ Ouputs </w:t>
      </w:r>
      <w:r w:rsidRPr="0024699B">
        <w:rPr>
          <w:rFonts w:ascii="Verdana" w:hAnsi="Verdana"/>
          <w:b/>
          <w:i/>
          <w:iCs/>
          <w:sz w:val="20"/>
          <w:szCs w:val="20"/>
          <w:lang w:val="en-US" w:eastAsia="en-GB"/>
        </w:rPr>
        <w:t>(from UND</w:t>
      </w:r>
      <w:r w:rsidR="0088773E" w:rsidRPr="0024699B">
        <w:rPr>
          <w:rFonts w:ascii="Verdana" w:hAnsi="Verdana"/>
          <w:b/>
          <w:i/>
          <w:iCs/>
          <w:sz w:val="20"/>
          <w:szCs w:val="20"/>
          <w:lang w:val="en-US" w:eastAsia="en-GB"/>
        </w:rPr>
        <w:t>SDC</w:t>
      </w:r>
      <w:r w:rsidRPr="0024699B">
        <w:rPr>
          <w:rFonts w:ascii="Verdana" w:hAnsi="Verdana"/>
          <w:b/>
          <w:i/>
          <w:iCs/>
          <w:sz w:val="20"/>
          <w:szCs w:val="20"/>
          <w:lang w:val="en-US" w:eastAsia="en-GB"/>
        </w:rPr>
        <w:t>F</w:t>
      </w:r>
      <w:r w:rsidR="00F72DDE" w:rsidRPr="0024699B">
        <w:rPr>
          <w:rFonts w:ascii="Verdana" w:hAnsi="Verdana"/>
          <w:b/>
          <w:i/>
          <w:iCs/>
          <w:sz w:val="20"/>
          <w:szCs w:val="20"/>
          <w:lang w:val="en-US" w:eastAsia="en-GB"/>
        </w:rPr>
        <w:t xml:space="preserve"> Madagascar</w:t>
      </w:r>
      <w:r w:rsidRPr="0024699B">
        <w:rPr>
          <w:rFonts w:ascii="Verdana" w:hAnsi="Verdana"/>
          <w:b/>
          <w:i/>
          <w:iCs/>
          <w:sz w:val="20"/>
          <w:szCs w:val="20"/>
          <w:lang w:val="en-US" w:eastAsia="en-GB"/>
        </w:rPr>
        <w:t>)</w:t>
      </w:r>
    </w:p>
    <w:p w14:paraId="1C54B712" w14:textId="77777777" w:rsidR="0088773E" w:rsidRPr="0024699B" w:rsidRDefault="0088773E" w:rsidP="00FE0177">
      <w:pPr>
        <w:numPr>
          <w:ilvl w:val="1"/>
          <w:numId w:val="2"/>
        </w:numPr>
        <w:pBdr>
          <w:top w:val="nil"/>
          <w:left w:val="nil"/>
          <w:bottom w:val="nil"/>
          <w:right w:val="nil"/>
          <w:between w:val="nil"/>
        </w:pBdr>
        <w:jc w:val="both"/>
        <w:rPr>
          <w:rFonts w:ascii="Verdana" w:eastAsia="Arial" w:hAnsi="Verdana"/>
          <w:b/>
          <w:iCs/>
          <w:sz w:val="20"/>
          <w:szCs w:val="20"/>
          <w:lang w:val="en-US" w:eastAsia="en-GB"/>
        </w:rPr>
      </w:pPr>
      <w:r w:rsidRPr="0024699B">
        <w:rPr>
          <w:rFonts w:ascii="Verdana" w:eastAsia="Arial" w:hAnsi="Verdana"/>
          <w:b/>
          <w:iCs/>
          <w:sz w:val="20"/>
          <w:szCs w:val="20"/>
          <w:lang w:val="en-US" w:eastAsia="en-GB"/>
        </w:rPr>
        <w:t>Outcome 3.1: The employability of young people, women and rural people is enhanced and aligned with local opportunities and needs to improve productivity and provide easy and fair access to the labour market.</w:t>
      </w:r>
    </w:p>
    <w:p w14:paraId="78FFE50F" w14:textId="77777777" w:rsidR="0088773E" w:rsidRPr="0024699B" w:rsidRDefault="0088773E" w:rsidP="00FE0177">
      <w:pPr>
        <w:numPr>
          <w:ilvl w:val="2"/>
          <w:numId w:val="2"/>
        </w:numPr>
        <w:pBdr>
          <w:top w:val="nil"/>
          <w:left w:val="nil"/>
          <w:bottom w:val="nil"/>
          <w:right w:val="nil"/>
          <w:between w:val="nil"/>
        </w:pBdr>
        <w:jc w:val="both"/>
        <w:rPr>
          <w:rFonts w:ascii="Verdana" w:eastAsia="Arial" w:hAnsi="Verdana"/>
          <w:b/>
          <w:i/>
          <w:sz w:val="20"/>
          <w:szCs w:val="20"/>
          <w:u w:val="single"/>
          <w:lang w:val="en-US" w:eastAsia="en-GB"/>
        </w:rPr>
      </w:pPr>
      <w:r w:rsidRPr="0024699B">
        <w:rPr>
          <w:rFonts w:ascii="Verdana" w:eastAsia="Arial" w:hAnsi="Verdana"/>
          <w:b/>
          <w:iCs/>
          <w:sz w:val="20"/>
          <w:szCs w:val="20"/>
          <w:lang w:val="en-US" w:eastAsia="en-GB"/>
        </w:rPr>
        <w:t>Output 3.1.1</w:t>
      </w:r>
      <w:r w:rsidRPr="0024699B">
        <w:rPr>
          <w:rFonts w:ascii="Verdana" w:eastAsia="Arial" w:hAnsi="Verdana"/>
          <w:b/>
          <w:i/>
          <w:sz w:val="20"/>
          <w:szCs w:val="20"/>
          <w:lang w:val="en-US" w:eastAsia="en-GB"/>
        </w:rPr>
        <w:t>:</w:t>
      </w:r>
      <w:r w:rsidRPr="0024699B">
        <w:rPr>
          <w:rFonts w:ascii="Verdana" w:eastAsia="Arial" w:hAnsi="Verdana"/>
          <w:b/>
          <w:i/>
          <w:sz w:val="20"/>
          <w:szCs w:val="20"/>
          <w:u w:val="single"/>
          <w:lang w:val="en-US" w:eastAsia="en-GB"/>
        </w:rPr>
        <w:t xml:space="preserve"> </w:t>
      </w:r>
      <w:r w:rsidRPr="0024699B">
        <w:rPr>
          <w:rFonts w:ascii="Verdana" w:eastAsia="Arial" w:hAnsi="Verdana"/>
          <w:bCs/>
          <w:iCs/>
          <w:sz w:val="20"/>
          <w:szCs w:val="20"/>
          <w:lang w:val="en-US" w:eastAsia="en-GB"/>
        </w:rPr>
        <w:t>Capacity building and learning mechanisms meeting the standards and needs for youth employability</w:t>
      </w:r>
      <w:r w:rsidRPr="0024699B">
        <w:rPr>
          <w:lang w:val="en-US"/>
        </w:rPr>
        <w:t xml:space="preserve"> </w:t>
      </w:r>
      <w:r w:rsidRPr="0024699B">
        <w:rPr>
          <w:rFonts w:ascii="Verdana" w:eastAsia="Arial" w:hAnsi="Verdana"/>
          <w:bCs/>
          <w:iCs/>
          <w:sz w:val="20"/>
          <w:szCs w:val="20"/>
          <w:lang w:val="en-US" w:eastAsia="en-GB"/>
        </w:rPr>
        <w:t>are developed</w:t>
      </w:r>
    </w:p>
    <w:p w14:paraId="0C036125" w14:textId="77777777" w:rsidR="0088773E" w:rsidRPr="0024699B" w:rsidRDefault="0088773E" w:rsidP="00FE0177">
      <w:pPr>
        <w:pBdr>
          <w:top w:val="nil"/>
          <w:left w:val="nil"/>
          <w:bottom w:val="nil"/>
          <w:right w:val="nil"/>
          <w:between w:val="nil"/>
        </w:pBdr>
        <w:ind w:left="2204"/>
        <w:jc w:val="both"/>
        <w:rPr>
          <w:rFonts w:ascii="Verdana" w:eastAsia="Arial" w:hAnsi="Verdana"/>
          <w:b/>
          <w:i/>
          <w:sz w:val="20"/>
          <w:szCs w:val="20"/>
          <w:u w:val="single"/>
          <w:lang w:val="en-US" w:eastAsia="en-GB"/>
        </w:rPr>
      </w:pPr>
    </w:p>
    <w:p w14:paraId="78B2831B" w14:textId="77777777" w:rsidR="0088773E" w:rsidRPr="0024699B" w:rsidRDefault="0088773E" w:rsidP="00FE0177">
      <w:pPr>
        <w:numPr>
          <w:ilvl w:val="1"/>
          <w:numId w:val="2"/>
        </w:numPr>
        <w:pBdr>
          <w:top w:val="nil"/>
          <w:left w:val="nil"/>
          <w:bottom w:val="nil"/>
          <w:right w:val="nil"/>
          <w:between w:val="nil"/>
        </w:pBdr>
        <w:jc w:val="both"/>
        <w:rPr>
          <w:rFonts w:ascii="Verdana" w:eastAsia="Verdana" w:hAnsi="Verdana" w:cs="Verdana"/>
          <w:b/>
          <w:color w:val="000000"/>
          <w:sz w:val="20"/>
          <w:szCs w:val="20"/>
          <w:lang w:val="en-US"/>
        </w:rPr>
      </w:pPr>
      <w:r w:rsidRPr="0024699B">
        <w:rPr>
          <w:rFonts w:ascii="Verdana" w:eastAsia="Verdana" w:hAnsi="Verdana" w:cs="Verdana"/>
          <w:b/>
          <w:bCs/>
          <w:color w:val="000000"/>
          <w:sz w:val="20"/>
          <w:szCs w:val="20"/>
          <w:lang w:val="en-US"/>
        </w:rPr>
        <w:t>Outcome 3.2: More investments in productive and manufacturing systems, including blue and green economy and digitization, are promoted for inclusive, sustainable and resilient growth.</w:t>
      </w:r>
    </w:p>
    <w:p w14:paraId="735CABA0" w14:textId="77777777" w:rsidR="0088773E" w:rsidRPr="0024699B" w:rsidRDefault="0088773E" w:rsidP="00FE0177">
      <w:pPr>
        <w:numPr>
          <w:ilvl w:val="2"/>
          <w:numId w:val="2"/>
        </w:numPr>
        <w:pBdr>
          <w:top w:val="nil"/>
          <w:left w:val="nil"/>
          <w:bottom w:val="nil"/>
          <w:right w:val="nil"/>
          <w:between w:val="nil"/>
        </w:pBdr>
        <w:jc w:val="both"/>
        <w:rPr>
          <w:rFonts w:ascii="Verdana" w:eastAsia="Verdana" w:hAnsi="Verdana" w:cs="Verdana"/>
          <w:b/>
          <w:color w:val="000000"/>
          <w:sz w:val="20"/>
          <w:szCs w:val="20"/>
          <w:lang w:val="en-US"/>
        </w:rPr>
      </w:pPr>
      <w:r w:rsidRPr="0024699B">
        <w:rPr>
          <w:rFonts w:ascii="Verdana" w:eastAsia="Verdana" w:hAnsi="Verdana" w:cs="Verdana"/>
          <w:b/>
          <w:color w:val="000000"/>
          <w:sz w:val="20"/>
          <w:szCs w:val="20"/>
          <w:lang w:val="en-US"/>
        </w:rPr>
        <w:t xml:space="preserve">Output 3.2.3: </w:t>
      </w:r>
      <w:r w:rsidRPr="0024699B">
        <w:rPr>
          <w:rFonts w:ascii="Verdana" w:eastAsia="Verdana" w:hAnsi="Verdana" w:cs="Verdana"/>
          <w:bCs/>
          <w:color w:val="000000"/>
          <w:sz w:val="20"/>
          <w:szCs w:val="20"/>
          <w:lang w:val="en-US"/>
        </w:rPr>
        <w:t>Investment promotion strategies in strategic sectors and value chains are developed and implemented, particularly in regions with high potential, while the related supporting institutions and service providers are strengthened and operational</w:t>
      </w:r>
      <w:r w:rsidRPr="0024699B">
        <w:rPr>
          <w:rFonts w:ascii="Verdana" w:eastAsia="Verdana" w:hAnsi="Verdana" w:cs="Verdana"/>
          <w:b/>
          <w:color w:val="000000"/>
          <w:sz w:val="20"/>
          <w:szCs w:val="20"/>
          <w:lang w:val="en-US"/>
        </w:rPr>
        <w:t>.</w:t>
      </w:r>
    </w:p>
    <w:p w14:paraId="45310D0A" w14:textId="77777777" w:rsidR="0088773E" w:rsidRPr="0024699B" w:rsidRDefault="0088773E" w:rsidP="00FE0177">
      <w:pPr>
        <w:pBdr>
          <w:top w:val="nil"/>
          <w:left w:val="nil"/>
          <w:bottom w:val="nil"/>
          <w:right w:val="nil"/>
          <w:between w:val="nil"/>
        </w:pBdr>
        <w:ind w:left="2204"/>
        <w:jc w:val="both"/>
        <w:rPr>
          <w:rFonts w:ascii="Verdana" w:eastAsia="Verdana" w:hAnsi="Verdana" w:cs="Verdana"/>
          <w:b/>
          <w:color w:val="000000"/>
          <w:sz w:val="20"/>
          <w:szCs w:val="20"/>
          <w:lang w:val="en-US"/>
        </w:rPr>
      </w:pPr>
    </w:p>
    <w:p w14:paraId="05CE127A" w14:textId="77777777" w:rsidR="0088773E" w:rsidRPr="0024699B" w:rsidRDefault="0088773E" w:rsidP="00FE0177">
      <w:pPr>
        <w:numPr>
          <w:ilvl w:val="1"/>
          <w:numId w:val="2"/>
        </w:numPr>
        <w:pBdr>
          <w:top w:val="nil"/>
          <w:left w:val="nil"/>
          <w:bottom w:val="nil"/>
          <w:right w:val="nil"/>
          <w:between w:val="nil"/>
        </w:pBdr>
        <w:jc w:val="both"/>
        <w:rPr>
          <w:rFonts w:ascii="Verdana" w:eastAsia="Verdana" w:hAnsi="Verdana" w:cs="Verdana"/>
          <w:b/>
          <w:bCs/>
          <w:color w:val="000000"/>
          <w:sz w:val="20"/>
          <w:szCs w:val="20"/>
          <w:lang w:val="en-US"/>
        </w:rPr>
      </w:pPr>
      <w:r w:rsidRPr="0024699B">
        <w:rPr>
          <w:rFonts w:ascii="Verdana" w:eastAsia="Verdana" w:hAnsi="Verdana" w:cs="Verdana"/>
          <w:b/>
          <w:bCs/>
          <w:color w:val="000000"/>
          <w:sz w:val="20"/>
          <w:szCs w:val="20"/>
          <w:lang w:val="en-US"/>
        </w:rPr>
        <w:t>Outcome 4.2: By 2030, actors at different levels effectively apply measures to conserve, preserve and enhance biodiversity and natural capital so that the environment and natural resources are pillars of economic growth, sustainable development and improved living conditions for populations.</w:t>
      </w:r>
    </w:p>
    <w:p w14:paraId="4DA77DA1" w14:textId="77777777" w:rsidR="0088773E" w:rsidRPr="0024699B" w:rsidRDefault="0088773E" w:rsidP="00FE0177">
      <w:pPr>
        <w:numPr>
          <w:ilvl w:val="2"/>
          <w:numId w:val="2"/>
        </w:numPr>
        <w:pBdr>
          <w:top w:val="nil"/>
          <w:left w:val="nil"/>
          <w:bottom w:val="nil"/>
          <w:right w:val="nil"/>
          <w:between w:val="nil"/>
        </w:pBdr>
        <w:jc w:val="both"/>
        <w:rPr>
          <w:rFonts w:ascii="Verdana" w:eastAsia="Verdana" w:hAnsi="Verdana" w:cs="Verdana"/>
          <w:color w:val="000000"/>
          <w:sz w:val="20"/>
          <w:szCs w:val="20"/>
          <w:lang w:val="en-US"/>
        </w:rPr>
      </w:pPr>
      <w:r w:rsidRPr="0024699B">
        <w:rPr>
          <w:rFonts w:ascii="Verdana" w:eastAsia="Verdana" w:hAnsi="Verdana" w:cs="Verdana"/>
          <w:b/>
          <w:bCs/>
          <w:color w:val="000000"/>
          <w:sz w:val="20"/>
          <w:szCs w:val="20"/>
          <w:lang w:val="en-US"/>
        </w:rPr>
        <w:t xml:space="preserve">Output 4.2.3: </w:t>
      </w:r>
      <w:r w:rsidRPr="0024699B">
        <w:rPr>
          <w:rFonts w:ascii="Verdana" w:eastAsia="Verdana" w:hAnsi="Verdana" w:cs="Verdana"/>
          <w:color w:val="000000"/>
          <w:sz w:val="20"/>
          <w:szCs w:val="20"/>
          <w:lang w:val="en-US"/>
        </w:rPr>
        <w:t>Green and blue economies are promoted to support sustainable and inclusive development.</w:t>
      </w:r>
    </w:p>
    <w:p w14:paraId="2D8B62E1" w14:textId="77777777" w:rsidR="0088773E" w:rsidRPr="0024699B" w:rsidRDefault="0088773E" w:rsidP="00FE0177">
      <w:pPr>
        <w:pBdr>
          <w:top w:val="nil"/>
          <w:left w:val="nil"/>
          <w:bottom w:val="nil"/>
          <w:right w:val="nil"/>
          <w:between w:val="nil"/>
        </w:pBdr>
        <w:ind w:left="2204"/>
        <w:jc w:val="both"/>
        <w:rPr>
          <w:rFonts w:ascii="Verdana" w:eastAsia="Verdana" w:hAnsi="Verdana" w:cs="Verdana"/>
          <w:color w:val="000000"/>
          <w:sz w:val="20"/>
          <w:szCs w:val="20"/>
          <w:lang w:val="en-US"/>
        </w:rPr>
      </w:pPr>
    </w:p>
    <w:p w14:paraId="575D1FF6" w14:textId="77777777" w:rsidR="0088773E" w:rsidRPr="0024699B" w:rsidRDefault="0088773E" w:rsidP="00FE0177">
      <w:pPr>
        <w:numPr>
          <w:ilvl w:val="1"/>
          <w:numId w:val="2"/>
        </w:numPr>
        <w:pBdr>
          <w:top w:val="nil"/>
          <w:left w:val="nil"/>
          <w:bottom w:val="nil"/>
          <w:right w:val="nil"/>
          <w:between w:val="nil"/>
        </w:pBdr>
        <w:jc w:val="both"/>
        <w:rPr>
          <w:rFonts w:ascii="Verdana" w:eastAsia="Verdana" w:hAnsi="Verdana" w:cs="Verdana"/>
          <w:b/>
          <w:bCs/>
          <w:color w:val="000000"/>
          <w:sz w:val="20"/>
          <w:szCs w:val="20"/>
          <w:lang w:val="en-US"/>
        </w:rPr>
      </w:pPr>
      <w:r w:rsidRPr="0024699B">
        <w:rPr>
          <w:rFonts w:ascii="Verdana" w:eastAsia="Verdana" w:hAnsi="Verdana" w:cs="Verdana"/>
          <w:b/>
          <w:bCs/>
          <w:color w:val="000000"/>
          <w:sz w:val="20"/>
          <w:szCs w:val="20"/>
          <w:lang w:val="en-US"/>
        </w:rPr>
        <w:t>Outcome 4.3: By 2030, national and local authorities, multisectoral actors strengthen disaster risk governance, implement measures to strengthen the resilience to climate change among communities, infrastructure and key economic sectors; and increase response capacity.</w:t>
      </w:r>
    </w:p>
    <w:p w14:paraId="2AA0127C" w14:textId="77777777" w:rsidR="0088773E" w:rsidRPr="0024699B" w:rsidRDefault="0088773E" w:rsidP="00FE0177">
      <w:pPr>
        <w:numPr>
          <w:ilvl w:val="2"/>
          <w:numId w:val="2"/>
        </w:numPr>
        <w:pBdr>
          <w:top w:val="nil"/>
          <w:left w:val="nil"/>
          <w:bottom w:val="nil"/>
          <w:right w:val="nil"/>
          <w:between w:val="nil"/>
        </w:pBdr>
        <w:jc w:val="both"/>
        <w:rPr>
          <w:rFonts w:ascii="Verdana" w:eastAsia="Verdana" w:hAnsi="Verdana" w:cs="Verdana"/>
          <w:color w:val="000000"/>
          <w:sz w:val="20"/>
          <w:szCs w:val="20"/>
          <w:lang w:val="en-US"/>
        </w:rPr>
      </w:pPr>
      <w:r w:rsidRPr="0024699B">
        <w:rPr>
          <w:rFonts w:ascii="Verdana" w:eastAsia="Verdana" w:hAnsi="Verdana" w:cs="Verdana"/>
          <w:b/>
          <w:bCs/>
          <w:color w:val="000000"/>
          <w:sz w:val="20"/>
          <w:szCs w:val="20"/>
          <w:lang w:val="en-US"/>
        </w:rPr>
        <w:t xml:space="preserve">Output 4.3.1: </w:t>
      </w:r>
      <w:r w:rsidRPr="0024699B">
        <w:rPr>
          <w:rFonts w:ascii="Verdana" w:eastAsia="Verdana" w:hAnsi="Verdana" w:cs="Verdana"/>
          <w:color w:val="000000"/>
          <w:sz w:val="20"/>
          <w:szCs w:val="20"/>
          <w:lang w:val="en-US"/>
        </w:rPr>
        <w:t>Mechanisms of adaptation and mitigation to climate change and disasters, combining measures of ecosystem and civil/physical engineering and tools for urban and rural climate resilience, are enhanced and updated.</w:t>
      </w:r>
    </w:p>
    <w:p w14:paraId="61C8472F" w14:textId="2F7FCC87" w:rsidR="00272BF8" w:rsidRPr="0024699B" w:rsidRDefault="00272BF8" w:rsidP="00FE0177">
      <w:pPr>
        <w:spacing w:after="200"/>
        <w:contextualSpacing/>
        <w:rPr>
          <w:rFonts w:ascii="Verdana" w:hAnsi="Verdana"/>
          <w:color w:val="000000" w:themeColor="text1"/>
          <w:sz w:val="20"/>
          <w:szCs w:val="20"/>
          <w:lang w:val="en-US" w:eastAsia="en-GB"/>
        </w:rPr>
      </w:pPr>
    </w:p>
    <w:p w14:paraId="5B5FB8AE" w14:textId="2806FA8E" w:rsidR="00272BF8" w:rsidRPr="0024699B" w:rsidRDefault="00272BF8" w:rsidP="00FE0177">
      <w:pPr>
        <w:ind w:left="720"/>
        <w:contextualSpacing/>
        <w:rPr>
          <w:rFonts w:ascii="Verdana" w:hAnsi="Verdana"/>
          <w:b/>
          <w:i/>
          <w:iCs/>
          <w:sz w:val="20"/>
          <w:szCs w:val="20"/>
          <w:lang w:val="en-US" w:eastAsia="en-GB"/>
        </w:rPr>
      </w:pPr>
      <w:r w:rsidRPr="0024699B">
        <w:rPr>
          <w:rFonts w:ascii="Verdana" w:hAnsi="Verdana"/>
          <w:b/>
          <w:i/>
          <w:color w:val="000000" w:themeColor="text1"/>
          <w:sz w:val="20"/>
          <w:szCs w:val="20"/>
          <w:lang w:val="en-US" w:eastAsia="en-GB"/>
        </w:rPr>
        <w:t xml:space="preserve">3.2 </w:t>
      </w:r>
      <w:r w:rsidR="00F72DDE" w:rsidRPr="0024699B">
        <w:rPr>
          <w:rFonts w:ascii="Verdana" w:hAnsi="Verdana"/>
          <w:b/>
          <w:i/>
          <w:color w:val="000000" w:themeColor="text1"/>
          <w:sz w:val="20"/>
          <w:szCs w:val="20"/>
          <w:lang w:val="en-US" w:eastAsia="en-GB"/>
        </w:rPr>
        <w:t xml:space="preserve">Outcomes / </w:t>
      </w:r>
      <w:r w:rsidRPr="0024699B">
        <w:rPr>
          <w:rFonts w:ascii="Verdana" w:hAnsi="Verdana"/>
          <w:b/>
          <w:i/>
          <w:color w:val="000000" w:themeColor="text1"/>
          <w:sz w:val="20"/>
          <w:szCs w:val="20"/>
          <w:lang w:val="en-US" w:eastAsia="en-GB"/>
        </w:rPr>
        <w:t xml:space="preserve">Outputs </w:t>
      </w:r>
      <w:r w:rsidRPr="0024699B">
        <w:rPr>
          <w:rFonts w:ascii="Verdana" w:hAnsi="Verdana"/>
          <w:b/>
          <w:i/>
          <w:iCs/>
          <w:sz w:val="20"/>
          <w:szCs w:val="20"/>
          <w:lang w:val="en-US" w:eastAsia="en-GB"/>
        </w:rPr>
        <w:t>(</w:t>
      </w:r>
      <w:r w:rsidR="00F72DDE" w:rsidRPr="0024699B">
        <w:rPr>
          <w:rFonts w:ascii="Verdana" w:hAnsi="Verdana"/>
          <w:b/>
          <w:i/>
          <w:iCs/>
          <w:sz w:val="20"/>
          <w:szCs w:val="20"/>
          <w:lang w:val="en-US" w:eastAsia="en-GB"/>
        </w:rPr>
        <w:t xml:space="preserve">elaborated for this JP): </w:t>
      </w:r>
    </w:p>
    <w:p w14:paraId="69C7E6F8" w14:textId="6D9CB1A0" w:rsidR="00F72DDE" w:rsidRPr="0024699B" w:rsidRDefault="00F72DDE" w:rsidP="00FE0177">
      <w:pPr>
        <w:numPr>
          <w:ilvl w:val="1"/>
          <w:numId w:val="2"/>
        </w:numPr>
        <w:pBdr>
          <w:top w:val="nil"/>
          <w:left w:val="nil"/>
          <w:bottom w:val="nil"/>
          <w:right w:val="nil"/>
          <w:between w:val="nil"/>
        </w:pBdr>
        <w:ind w:left="1134"/>
        <w:jc w:val="both"/>
        <w:rPr>
          <w:rFonts w:ascii="Verdana" w:eastAsia="Verdana" w:hAnsi="Verdana" w:cs="Verdana"/>
          <w:b/>
          <w:bCs/>
          <w:color w:val="000000"/>
          <w:sz w:val="20"/>
          <w:szCs w:val="20"/>
          <w:lang w:val="en-US"/>
        </w:rPr>
      </w:pPr>
      <w:r w:rsidRPr="0024699B">
        <w:rPr>
          <w:rFonts w:ascii="Verdana" w:eastAsia="Verdana" w:hAnsi="Verdana" w:cs="Verdana"/>
          <w:b/>
          <w:bCs/>
          <w:color w:val="000000"/>
          <w:sz w:val="20"/>
          <w:szCs w:val="20"/>
          <w:lang w:val="en-US"/>
        </w:rPr>
        <w:t xml:space="preserve">Outcome 1: </w:t>
      </w:r>
      <w:r w:rsidR="00130EBF" w:rsidRPr="0024699B">
        <w:rPr>
          <w:rFonts w:ascii="Verdana" w:hAnsi="Verdana"/>
          <w:color w:val="000000"/>
          <w:sz w:val="20"/>
          <w:szCs w:val="20"/>
          <w:lang w:val="en-US"/>
        </w:rPr>
        <w:t xml:space="preserve">Madagascar has an integrated financial system responding to the needs of the public and private sectors and guaranteeing the availability of stable financial resources for the financing of sustainable energy sector. This will increase the investment on sustainable energy and unlock structuring investment in large and medium scale energy projects </w:t>
      </w:r>
      <w:r w:rsidR="00130EBF" w:rsidRPr="00EC1A61">
        <w:rPr>
          <w:rFonts w:ascii="Verdana" w:hAnsi="Verdana"/>
          <w:color w:val="000000"/>
          <w:sz w:val="20"/>
          <w:szCs w:val="20"/>
          <w:lang w:val="en-ZA"/>
        </w:rPr>
        <w:t>and contributes to the country’s energy production and access (households including women and youth especially in rural areas and productive uses).</w:t>
      </w:r>
    </w:p>
    <w:p w14:paraId="49F89F55" w14:textId="10953615" w:rsidR="008E2220" w:rsidRPr="0024699B" w:rsidRDefault="00F72DDE" w:rsidP="00FE0177">
      <w:pPr>
        <w:numPr>
          <w:ilvl w:val="2"/>
          <w:numId w:val="2"/>
        </w:numPr>
        <w:pBdr>
          <w:top w:val="nil"/>
          <w:left w:val="nil"/>
          <w:bottom w:val="nil"/>
          <w:right w:val="nil"/>
          <w:between w:val="nil"/>
        </w:pBdr>
        <w:jc w:val="both"/>
        <w:rPr>
          <w:rFonts w:ascii="Verdana" w:eastAsia="Verdana" w:hAnsi="Verdana" w:cs="Verdana"/>
          <w:b/>
          <w:bCs/>
          <w:color w:val="000000"/>
          <w:sz w:val="20"/>
          <w:szCs w:val="20"/>
          <w:lang w:val="en-US"/>
        </w:rPr>
      </w:pPr>
      <w:r w:rsidRPr="0024699B">
        <w:rPr>
          <w:rFonts w:ascii="Verdana" w:eastAsia="Verdana" w:hAnsi="Verdana" w:cs="Verdana"/>
          <w:b/>
          <w:bCs/>
          <w:color w:val="000000"/>
          <w:sz w:val="20"/>
          <w:szCs w:val="20"/>
          <w:lang w:val="en-US"/>
        </w:rPr>
        <w:lastRenderedPageBreak/>
        <w:t>Output 1</w:t>
      </w:r>
      <w:r w:rsidR="003277CB" w:rsidRPr="0024699B">
        <w:rPr>
          <w:rFonts w:ascii="Verdana" w:eastAsia="Verdana" w:hAnsi="Verdana" w:cs="Verdana"/>
          <w:b/>
          <w:bCs/>
          <w:color w:val="000000"/>
          <w:sz w:val="20"/>
          <w:szCs w:val="20"/>
          <w:lang w:val="en-US"/>
        </w:rPr>
        <w:t>.1</w:t>
      </w:r>
      <w:r w:rsidRPr="0024699B">
        <w:rPr>
          <w:rFonts w:ascii="Verdana" w:eastAsia="Verdana" w:hAnsi="Verdana" w:cs="Verdana"/>
          <w:b/>
          <w:bCs/>
          <w:color w:val="000000"/>
          <w:sz w:val="20"/>
          <w:szCs w:val="20"/>
          <w:lang w:val="en-US"/>
        </w:rPr>
        <w:t xml:space="preserve">: </w:t>
      </w:r>
      <w:r w:rsidR="003277CB" w:rsidRPr="0024699B">
        <w:rPr>
          <w:rFonts w:ascii="Verdana" w:hAnsi="Verdana"/>
          <w:color w:val="000000"/>
          <w:sz w:val="20"/>
          <w:szCs w:val="20"/>
          <w:lang w:val="en-US"/>
        </w:rPr>
        <w:t>A de-risking facility is set up and operational, offering diversified financial services tailored to investors and project developers needs. Those latter have access to attractive financial products and their investment is guaranteed and accompanied financially</w:t>
      </w:r>
      <w:r w:rsidR="006565A2" w:rsidRPr="0024699B">
        <w:rPr>
          <w:rFonts w:ascii="Verdana" w:hAnsi="Verdana"/>
          <w:color w:val="000000"/>
          <w:sz w:val="20"/>
          <w:szCs w:val="20"/>
          <w:lang w:val="en-US"/>
        </w:rPr>
        <w:t xml:space="preserve"> to allow project financing on the ground and increase access of sustainable and affordable energy services to the population (including women and youth) and productive uses. </w:t>
      </w:r>
    </w:p>
    <w:p w14:paraId="3FAEDEBC" w14:textId="23FA2CA9" w:rsidR="00F72DDE" w:rsidRPr="0024699B" w:rsidRDefault="00F72DDE" w:rsidP="00FE0177">
      <w:pPr>
        <w:numPr>
          <w:ilvl w:val="2"/>
          <w:numId w:val="2"/>
        </w:numPr>
        <w:pBdr>
          <w:top w:val="nil"/>
          <w:left w:val="nil"/>
          <w:bottom w:val="nil"/>
          <w:right w:val="nil"/>
          <w:between w:val="nil"/>
        </w:pBdr>
        <w:jc w:val="both"/>
        <w:rPr>
          <w:rFonts w:ascii="Verdana" w:eastAsia="Verdana" w:hAnsi="Verdana" w:cs="Verdana"/>
          <w:b/>
          <w:bCs/>
          <w:color w:val="000000"/>
          <w:sz w:val="20"/>
          <w:szCs w:val="20"/>
          <w:lang w:val="en-US"/>
        </w:rPr>
      </w:pPr>
      <w:r w:rsidRPr="0024699B">
        <w:rPr>
          <w:rFonts w:ascii="Verdana" w:eastAsia="Verdana" w:hAnsi="Verdana" w:cs="Verdana"/>
          <w:b/>
          <w:bCs/>
          <w:color w:val="000000"/>
          <w:sz w:val="20"/>
          <w:szCs w:val="20"/>
          <w:lang w:val="en-US"/>
        </w:rPr>
        <w:t xml:space="preserve">Output </w:t>
      </w:r>
      <w:r w:rsidR="003277CB" w:rsidRPr="0024699B">
        <w:rPr>
          <w:rFonts w:ascii="Verdana" w:eastAsia="Verdana" w:hAnsi="Verdana" w:cs="Verdana"/>
          <w:b/>
          <w:bCs/>
          <w:color w:val="000000"/>
          <w:sz w:val="20"/>
          <w:szCs w:val="20"/>
          <w:lang w:val="en-US"/>
        </w:rPr>
        <w:t>1.</w:t>
      </w:r>
      <w:r w:rsidRPr="0024699B">
        <w:rPr>
          <w:rFonts w:ascii="Verdana" w:eastAsia="Verdana" w:hAnsi="Verdana" w:cs="Verdana"/>
          <w:b/>
          <w:bCs/>
          <w:color w:val="000000"/>
          <w:sz w:val="20"/>
          <w:szCs w:val="20"/>
          <w:lang w:val="en-US"/>
        </w:rPr>
        <w:t xml:space="preserve">2: </w:t>
      </w:r>
      <w:r w:rsidR="003277CB" w:rsidRPr="0024699B">
        <w:rPr>
          <w:rFonts w:ascii="Verdana" w:hAnsi="Verdana"/>
          <w:color w:val="000000"/>
          <w:sz w:val="20"/>
          <w:szCs w:val="20"/>
          <w:lang w:val="en-US"/>
        </w:rPr>
        <w:t xml:space="preserve">A sovereign fund which has adequate human and financial resources is created and structured with </w:t>
      </w:r>
      <w:r w:rsidR="008E2220" w:rsidRPr="0024699B">
        <w:rPr>
          <w:rFonts w:ascii="Verdana" w:hAnsi="Verdana"/>
          <w:color w:val="000000"/>
          <w:sz w:val="20"/>
          <w:szCs w:val="20"/>
          <w:lang w:val="en-US"/>
        </w:rPr>
        <w:t>a clear scope of action</w:t>
      </w:r>
      <w:r w:rsidR="003277CB" w:rsidRPr="0024699B">
        <w:rPr>
          <w:rFonts w:ascii="Verdana" w:hAnsi="Verdana"/>
          <w:color w:val="000000"/>
          <w:sz w:val="20"/>
          <w:szCs w:val="20"/>
          <w:lang w:val="en-US"/>
        </w:rPr>
        <w:t>, its financing mechanism and sources defined and the first cohort of projects to be funded identified.</w:t>
      </w:r>
    </w:p>
    <w:p w14:paraId="4039C65B" w14:textId="6D376973" w:rsidR="00F72DDE" w:rsidRPr="0024699B" w:rsidRDefault="00F72DDE" w:rsidP="00FE0177">
      <w:pPr>
        <w:numPr>
          <w:ilvl w:val="1"/>
          <w:numId w:val="2"/>
        </w:numPr>
        <w:pBdr>
          <w:top w:val="nil"/>
          <w:left w:val="nil"/>
          <w:bottom w:val="nil"/>
          <w:right w:val="nil"/>
          <w:between w:val="nil"/>
        </w:pBdr>
        <w:ind w:left="1134"/>
        <w:jc w:val="both"/>
        <w:rPr>
          <w:rFonts w:ascii="Verdana" w:eastAsia="Verdana" w:hAnsi="Verdana" w:cs="Verdana"/>
          <w:b/>
          <w:bCs/>
          <w:color w:val="000000"/>
          <w:sz w:val="20"/>
          <w:szCs w:val="20"/>
          <w:lang w:val="en-US"/>
        </w:rPr>
      </w:pPr>
      <w:r w:rsidRPr="0024699B">
        <w:rPr>
          <w:rFonts w:ascii="Verdana" w:eastAsia="Verdana" w:hAnsi="Verdana" w:cs="Verdana"/>
          <w:b/>
          <w:bCs/>
          <w:color w:val="000000"/>
          <w:sz w:val="20"/>
          <w:szCs w:val="20"/>
          <w:lang w:val="en-US"/>
        </w:rPr>
        <w:t xml:space="preserve">Outcome 2: </w:t>
      </w:r>
      <w:r w:rsidR="002972FA" w:rsidRPr="0024699B">
        <w:rPr>
          <w:rFonts w:ascii="Verdana" w:hAnsi="Verdana"/>
          <w:color w:val="000000"/>
          <w:sz w:val="20"/>
          <w:szCs w:val="20"/>
          <w:lang w:val="en-US"/>
        </w:rPr>
        <w:t xml:space="preserve">The sustainable energy sector is supported by advanced technical assistance necessary for its development. </w:t>
      </w:r>
      <w:r w:rsidR="0040796E" w:rsidRPr="0024699B">
        <w:rPr>
          <w:rFonts w:ascii="Verdana" w:hAnsi="Verdana"/>
          <w:color w:val="000000"/>
          <w:sz w:val="20"/>
          <w:szCs w:val="20"/>
          <w:lang w:val="en-US"/>
        </w:rPr>
        <w:t>Early stage i</w:t>
      </w:r>
      <w:r w:rsidR="002972FA" w:rsidRPr="0024699B">
        <w:rPr>
          <w:rFonts w:ascii="Verdana" w:hAnsi="Verdana"/>
          <w:color w:val="000000"/>
          <w:sz w:val="20"/>
          <w:szCs w:val="20"/>
          <w:lang w:val="en-US"/>
        </w:rPr>
        <w:t xml:space="preserve">nnovative </w:t>
      </w:r>
      <w:r w:rsidR="0040796E" w:rsidRPr="0024699B">
        <w:rPr>
          <w:rFonts w:ascii="Verdana" w:hAnsi="Verdana"/>
          <w:color w:val="000000"/>
          <w:sz w:val="20"/>
          <w:szCs w:val="20"/>
          <w:lang w:val="en-US"/>
        </w:rPr>
        <w:t>companies</w:t>
      </w:r>
      <w:r w:rsidR="002972FA" w:rsidRPr="0024699B">
        <w:rPr>
          <w:rFonts w:ascii="Verdana" w:hAnsi="Verdana"/>
          <w:color w:val="000000"/>
          <w:sz w:val="20"/>
          <w:szCs w:val="20"/>
          <w:lang w:val="en-US"/>
        </w:rPr>
        <w:t xml:space="preserve"> initiated </w:t>
      </w:r>
      <w:r w:rsidR="0040796E" w:rsidRPr="0024699B">
        <w:rPr>
          <w:rFonts w:ascii="Verdana" w:hAnsi="Verdana"/>
          <w:color w:val="000000"/>
          <w:sz w:val="20"/>
          <w:szCs w:val="20"/>
          <w:lang w:val="en-US"/>
        </w:rPr>
        <w:t xml:space="preserve">in particular </w:t>
      </w:r>
      <w:r w:rsidR="002972FA" w:rsidRPr="0024699B">
        <w:rPr>
          <w:rFonts w:ascii="Verdana" w:hAnsi="Verdana"/>
          <w:color w:val="000000"/>
          <w:sz w:val="20"/>
          <w:szCs w:val="20"/>
          <w:lang w:val="en-US"/>
        </w:rPr>
        <w:t xml:space="preserve">by women and youth are empowered and </w:t>
      </w:r>
      <w:r w:rsidR="0040796E" w:rsidRPr="0024699B">
        <w:rPr>
          <w:rFonts w:ascii="Verdana" w:hAnsi="Verdana"/>
          <w:color w:val="000000"/>
          <w:sz w:val="20"/>
          <w:szCs w:val="20"/>
          <w:lang w:val="en-US"/>
        </w:rPr>
        <w:t xml:space="preserve">financially supported through incubation </w:t>
      </w:r>
      <w:r w:rsidR="006565A2" w:rsidRPr="0024699B">
        <w:rPr>
          <w:rFonts w:ascii="Verdana" w:hAnsi="Verdana"/>
          <w:color w:val="000000"/>
          <w:sz w:val="20"/>
          <w:szCs w:val="20"/>
          <w:lang w:val="en-US"/>
        </w:rPr>
        <w:t xml:space="preserve">enabling their development. </w:t>
      </w:r>
      <w:r w:rsidR="002972FA" w:rsidRPr="0024699B">
        <w:rPr>
          <w:rFonts w:ascii="Verdana" w:hAnsi="Verdana"/>
          <w:color w:val="000000"/>
          <w:sz w:val="20"/>
          <w:szCs w:val="20"/>
          <w:lang w:val="en-US"/>
        </w:rPr>
        <w:t xml:space="preserve">Policy makers and stakeholders’ capacity are strengthened to ensure policy and regulatory framework coherence and effective implementation. </w:t>
      </w:r>
    </w:p>
    <w:p w14:paraId="01B4DBF1" w14:textId="46C0FBF7" w:rsidR="003277CB" w:rsidRPr="002739AE" w:rsidRDefault="00F72DDE" w:rsidP="00FE0177">
      <w:pPr>
        <w:numPr>
          <w:ilvl w:val="2"/>
          <w:numId w:val="2"/>
        </w:numPr>
        <w:pBdr>
          <w:top w:val="nil"/>
          <w:left w:val="nil"/>
          <w:bottom w:val="nil"/>
          <w:right w:val="nil"/>
          <w:between w:val="nil"/>
        </w:pBdr>
        <w:jc w:val="both"/>
        <w:rPr>
          <w:rFonts w:ascii="Verdana" w:eastAsia="Verdana" w:hAnsi="Verdana" w:cs="Verdana"/>
          <w:b/>
          <w:bCs/>
          <w:color w:val="000000"/>
          <w:sz w:val="20"/>
          <w:szCs w:val="20"/>
        </w:rPr>
      </w:pPr>
      <w:r w:rsidRPr="0024699B">
        <w:rPr>
          <w:rFonts w:ascii="Verdana" w:eastAsia="Verdana" w:hAnsi="Verdana" w:cs="Verdana"/>
          <w:b/>
          <w:bCs/>
          <w:color w:val="000000"/>
          <w:sz w:val="20"/>
          <w:szCs w:val="20"/>
          <w:lang w:val="en-US"/>
        </w:rPr>
        <w:t xml:space="preserve">Output </w:t>
      </w:r>
      <w:r w:rsidR="003277CB" w:rsidRPr="0024699B">
        <w:rPr>
          <w:rFonts w:ascii="Verdana" w:eastAsia="Verdana" w:hAnsi="Verdana" w:cs="Verdana"/>
          <w:b/>
          <w:bCs/>
          <w:color w:val="000000"/>
          <w:sz w:val="20"/>
          <w:szCs w:val="20"/>
          <w:lang w:val="en-US"/>
        </w:rPr>
        <w:t>2.</w:t>
      </w:r>
      <w:r w:rsidRPr="0024699B">
        <w:rPr>
          <w:rFonts w:ascii="Verdana" w:eastAsia="Verdana" w:hAnsi="Verdana" w:cs="Verdana"/>
          <w:b/>
          <w:bCs/>
          <w:color w:val="000000"/>
          <w:sz w:val="20"/>
          <w:szCs w:val="20"/>
          <w:lang w:val="en-US"/>
        </w:rPr>
        <w:t xml:space="preserve">1: </w:t>
      </w:r>
      <w:r w:rsidR="00974969" w:rsidRPr="0024699B">
        <w:rPr>
          <w:rFonts w:ascii="Verdana" w:eastAsia="Verdana" w:hAnsi="Verdana" w:cs="Verdana"/>
          <w:bCs/>
          <w:color w:val="000000"/>
          <w:sz w:val="20"/>
          <w:szCs w:val="20"/>
          <w:lang w:val="en-US"/>
        </w:rPr>
        <w:t>The sustainable</w:t>
      </w:r>
      <w:r w:rsidR="00974969" w:rsidRPr="0024699B">
        <w:rPr>
          <w:rFonts w:ascii="Verdana" w:eastAsia="Verdana" w:hAnsi="Verdana" w:cs="Verdana"/>
          <w:b/>
          <w:bCs/>
          <w:color w:val="000000"/>
          <w:sz w:val="20"/>
          <w:szCs w:val="20"/>
          <w:lang w:val="en-US"/>
        </w:rPr>
        <w:t xml:space="preserve"> </w:t>
      </w:r>
      <w:r w:rsidR="00974969" w:rsidRPr="0024699B">
        <w:rPr>
          <w:rFonts w:ascii="Verdana" w:hAnsi="Verdana"/>
          <w:color w:val="000000"/>
          <w:sz w:val="20"/>
          <w:szCs w:val="20"/>
          <w:lang w:val="en-US"/>
        </w:rPr>
        <w:t>e</w:t>
      </w:r>
      <w:r w:rsidR="00BA12B4" w:rsidRPr="0024699B">
        <w:rPr>
          <w:rFonts w:ascii="Verdana" w:hAnsi="Verdana"/>
          <w:color w:val="000000"/>
          <w:sz w:val="20"/>
          <w:szCs w:val="20"/>
          <w:lang w:val="en-US"/>
        </w:rPr>
        <w:t xml:space="preserve">nergy </w:t>
      </w:r>
      <w:r w:rsidR="00974969" w:rsidRPr="0024699B">
        <w:rPr>
          <w:rFonts w:ascii="Verdana" w:hAnsi="Verdana"/>
          <w:color w:val="000000"/>
          <w:sz w:val="20"/>
          <w:szCs w:val="20"/>
          <w:lang w:val="en-US"/>
        </w:rPr>
        <w:t>i</w:t>
      </w:r>
      <w:r w:rsidR="00BA12B4" w:rsidRPr="0024699B">
        <w:rPr>
          <w:rFonts w:ascii="Verdana" w:hAnsi="Verdana"/>
          <w:color w:val="000000"/>
          <w:sz w:val="20"/>
          <w:szCs w:val="20"/>
          <w:lang w:val="en-US"/>
        </w:rPr>
        <w:t>ncubator is created to support innovative start-up</w:t>
      </w:r>
      <w:r w:rsidR="0040796E" w:rsidRPr="0024699B">
        <w:rPr>
          <w:rFonts w:ascii="Verdana" w:hAnsi="Verdana"/>
          <w:color w:val="000000"/>
          <w:sz w:val="20"/>
          <w:szCs w:val="20"/>
          <w:lang w:val="en-US"/>
        </w:rPr>
        <w:t>s and MSMEs</w:t>
      </w:r>
      <w:r w:rsidR="00BA12B4" w:rsidRPr="0024699B">
        <w:rPr>
          <w:rFonts w:ascii="Verdana" w:hAnsi="Verdana"/>
          <w:color w:val="000000"/>
          <w:sz w:val="20"/>
          <w:szCs w:val="20"/>
          <w:lang w:val="en-US"/>
        </w:rPr>
        <w:t xml:space="preserve"> with a focus on women and youth led projects on renewable energy that are empowered through training and technical assistance and receive financial support in form of </w:t>
      </w:r>
      <w:r w:rsidR="009B4125" w:rsidRPr="0024699B">
        <w:rPr>
          <w:rFonts w:ascii="Verdana" w:hAnsi="Verdana"/>
          <w:color w:val="000000"/>
          <w:sz w:val="20"/>
          <w:szCs w:val="20"/>
          <w:lang w:val="en-US"/>
        </w:rPr>
        <w:t>small grants</w:t>
      </w:r>
      <w:r w:rsidR="00BA12B4" w:rsidRPr="0024699B">
        <w:rPr>
          <w:rFonts w:ascii="Verdana" w:hAnsi="Verdana"/>
          <w:color w:val="000000"/>
          <w:sz w:val="20"/>
          <w:szCs w:val="20"/>
          <w:lang w:val="en-US"/>
        </w:rPr>
        <w:t xml:space="preserve">. </w:t>
      </w:r>
      <w:r w:rsidR="00BA12B4" w:rsidRPr="002739AE">
        <w:rPr>
          <w:rFonts w:ascii="Verdana" w:hAnsi="Verdana"/>
          <w:color w:val="000000"/>
          <w:sz w:val="20"/>
          <w:szCs w:val="20"/>
        </w:rPr>
        <w:t>This will increase renewable energy offer and uptake</w:t>
      </w:r>
    </w:p>
    <w:p w14:paraId="12666EDE" w14:textId="27A46FA3" w:rsidR="003277CB" w:rsidRPr="0024699B" w:rsidRDefault="003277CB" w:rsidP="00FE0177">
      <w:pPr>
        <w:numPr>
          <w:ilvl w:val="2"/>
          <w:numId w:val="2"/>
        </w:numPr>
        <w:pBdr>
          <w:top w:val="nil"/>
          <w:left w:val="nil"/>
          <w:bottom w:val="nil"/>
          <w:right w:val="nil"/>
          <w:between w:val="nil"/>
        </w:pBdr>
        <w:jc w:val="both"/>
        <w:rPr>
          <w:rFonts w:ascii="Verdana" w:eastAsia="Verdana" w:hAnsi="Verdana" w:cs="Verdana"/>
          <w:b/>
          <w:bCs/>
          <w:color w:val="000000"/>
          <w:sz w:val="20"/>
          <w:szCs w:val="20"/>
          <w:lang w:val="en-US"/>
        </w:rPr>
      </w:pPr>
      <w:r w:rsidRPr="0024699B">
        <w:rPr>
          <w:rFonts w:ascii="Verdana" w:eastAsia="Verdana" w:hAnsi="Verdana" w:cs="Verdana"/>
          <w:b/>
          <w:bCs/>
          <w:color w:val="000000"/>
          <w:sz w:val="20"/>
          <w:szCs w:val="20"/>
          <w:lang w:val="en-US"/>
        </w:rPr>
        <w:t xml:space="preserve">Output 2.2: </w:t>
      </w:r>
      <w:r w:rsidR="009A3BAE" w:rsidRPr="0024699B">
        <w:rPr>
          <w:rFonts w:ascii="Verdana" w:hAnsi="Verdana"/>
          <w:color w:val="000000"/>
          <w:sz w:val="20"/>
          <w:szCs w:val="20"/>
          <w:lang w:val="en-US"/>
        </w:rPr>
        <w:t>Stakeholders and policy makers capacity on policy formulation and implementation is strengthened, a coherence analysis of the energy regulatory and policy framework is conducted and an effective mechanism for monitoring and supporting emerging high-impacts projects and targeted SDGs (7,9,17) established.</w:t>
      </w:r>
    </w:p>
    <w:p w14:paraId="32802EA6" w14:textId="19908DAD" w:rsidR="009A3BAE" w:rsidRPr="0024699B" w:rsidRDefault="009A3BAE" w:rsidP="00FE0177">
      <w:pPr>
        <w:ind w:left="720"/>
        <w:jc w:val="both"/>
        <w:rPr>
          <w:lang w:val="en-US"/>
        </w:rPr>
      </w:pPr>
    </w:p>
    <w:p w14:paraId="3ADD97F0" w14:textId="77777777" w:rsidR="009A3BAE" w:rsidRPr="0024699B" w:rsidRDefault="009A3BAE" w:rsidP="00FE0177">
      <w:pPr>
        <w:rPr>
          <w:rFonts w:ascii="Verdana" w:hAnsi="Verdana"/>
          <w:color w:val="000000" w:themeColor="text1"/>
          <w:sz w:val="20"/>
          <w:szCs w:val="20"/>
          <w:lang w:val="en-US" w:eastAsia="en-GB"/>
        </w:rPr>
      </w:pPr>
    </w:p>
    <w:p w14:paraId="22FC97EA" w14:textId="77777777" w:rsidR="00272BF8" w:rsidRPr="0024699B" w:rsidRDefault="00272BF8" w:rsidP="00FE0177">
      <w:pPr>
        <w:rPr>
          <w:rFonts w:ascii="Verdana" w:hAnsi="Verdana"/>
          <w:b/>
          <w:bCs/>
          <w:color w:val="000000" w:themeColor="text1"/>
          <w:sz w:val="20"/>
          <w:szCs w:val="20"/>
          <w:lang w:val="en-US" w:eastAsia="en-GB"/>
        </w:rPr>
      </w:pPr>
      <w:r w:rsidRPr="0024699B">
        <w:rPr>
          <w:rFonts w:ascii="Verdana" w:hAnsi="Verdana"/>
          <w:b/>
          <w:bCs/>
          <w:color w:val="000000" w:themeColor="text1"/>
          <w:sz w:val="20"/>
          <w:szCs w:val="20"/>
          <w:lang w:val="en-US" w:eastAsia="en-GB"/>
        </w:rPr>
        <w:t>4. SDG Targets directly addressed by the Joint Programme</w:t>
      </w:r>
    </w:p>
    <w:p w14:paraId="4F5CB4FD" w14:textId="77777777" w:rsidR="00272BF8" w:rsidRPr="0024699B" w:rsidRDefault="00272BF8" w:rsidP="00FE0177">
      <w:pPr>
        <w:rPr>
          <w:rFonts w:ascii="Verdana" w:hAnsi="Verdana"/>
          <w:color w:val="000000" w:themeColor="text1"/>
          <w:sz w:val="14"/>
          <w:szCs w:val="20"/>
          <w:lang w:val="en-US" w:eastAsia="en-GB"/>
        </w:rPr>
      </w:pPr>
    </w:p>
    <w:p w14:paraId="3298249A" w14:textId="76D8C16F" w:rsidR="00272BF8" w:rsidRPr="0024699B" w:rsidRDefault="00272BF8" w:rsidP="00FE0177">
      <w:pPr>
        <w:ind w:left="720" w:hanging="720"/>
        <w:jc w:val="both"/>
        <w:rPr>
          <w:rFonts w:ascii="Verdana" w:hAnsi="Verdana"/>
          <w:b/>
          <w:i/>
          <w:iCs/>
          <w:color w:val="C45911" w:themeColor="accent2" w:themeShade="BF"/>
          <w:sz w:val="20"/>
          <w:szCs w:val="20"/>
          <w:lang w:val="en-US" w:eastAsia="en-GB"/>
        </w:rPr>
      </w:pPr>
      <w:r w:rsidRPr="0024699B">
        <w:rPr>
          <w:rFonts w:ascii="Verdana" w:eastAsia="Calibri" w:hAnsi="Verdana"/>
          <w:color w:val="000000" w:themeColor="text1"/>
          <w:sz w:val="20"/>
          <w:szCs w:val="20"/>
          <w:lang w:val="en-US" w:eastAsia="en-GB"/>
        </w:rPr>
        <w:tab/>
      </w:r>
      <w:r w:rsidR="00BA12B4" w:rsidRPr="0024699B">
        <w:rPr>
          <w:rFonts w:ascii="Verdana" w:eastAsia="Calibri" w:hAnsi="Verdana"/>
          <w:b/>
          <w:i/>
          <w:color w:val="000000" w:themeColor="text1"/>
          <w:sz w:val="20"/>
          <w:szCs w:val="20"/>
          <w:lang w:val="en-US" w:eastAsia="en-GB"/>
        </w:rPr>
        <w:t>4</w:t>
      </w:r>
      <w:r w:rsidRPr="0024699B">
        <w:rPr>
          <w:rFonts w:ascii="Verdana" w:eastAsia="Calibri" w:hAnsi="Verdana"/>
          <w:b/>
          <w:i/>
          <w:color w:val="000000" w:themeColor="text1"/>
          <w:sz w:val="20"/>
          <w:szCs w:val="20"/>
          <w:lang w:val="en-US" w:eastAsia="en-GB"/>
        </w:rPr>
        <w:t>.1 List of goals and targets</w:t>
      </w:r>
      <w:r w:rsidR="00AF531E" w:rsidRPr="0024699B">
        <w:rPr>
          <w:rFonts w:ascii="Verdana" w:eastAsia="Calibri" w:hAnsi="Verdana"/>
          <w:b/>
          <w:i/>
          <w:color w:val="000000" w:themeColor="text1"/>
          <w:sz w:val="20"/>
          <w:szCs w:val="20"/>
          <w:lang w:val="en-US" w:eastAsia="en-GB"/>
        </w:rPr>
        <w:t>:</w:t>
      </w:r>
      <w:r w:rsidRPr="0024699B">
        <w:rPr>
          <w:rFonts w:ascii="Verdana" w:eastAsia="Calibri" w:hAnsi="Verdana"/>
          <w:b/>
          <w:i/>
          <w:color w:val="000000" w:themeColor="text1"/>
          <w:sz w:val="20"/>
          <w:szCs w:val="20"/>
          <w:lang w:val="en-US" w:eastAsia="en-GB"/>
        </w:rPr>
        <w:t xml:space="preserve"> </w:t>
      </w:r>
    </w:p>
    <w:p w14:paraId="4A9340BD" w14:textId="77777777" w:rsidR="009C3223" w:rsidRPr="0024699B" w:rsidRDefault="009C3223" w:rsidP="00FE0177">
      <w:pPr>
        <w:ind w:left="720" w:hanging="720"/>
        <w:jc w:val="both"/>
        <w:rPr>
          <w:rFonts w:ascii="Verdana" w:hAnsi="Verdana"/>
          <w:i/>
          <w:iCs/>
          <w:color w:val="C45911" w:themeColor="accent2" w:themeShade="BF"/>
          <w:sz w:val="8"/>
          <w:szCs w:val="20"/>
          <w:lang w:val="en-US" w:eastAsia="en-GB"/>
        </w:rPr>
      </w:pPr>
    </w:p>
    <w:p w14:paraId="2A515988" w14:textId="1214F515" w:rsidR="00C03871" w:rsidRPr="00BC38BF" w:rsidRDefault="00E10D96" w:rsidP="00FE0177">
      <w:pPr>
        <w:numPr>
          <w:ilvl w:val="0"/>
          <w:numId w:val="6"/>
        </w:numPr>
        <w:pBdr>
          <w:top w:val="nil"/>
          <w:left w:val="nil"/>
          <w:bottom w:val="nil"/>
          <w:right w:val="nil"/>
          <w:between w:val="nil"/>
        </w:pBdr>
        <w:jc w:val="both"/>
        <w:rPr>
          <w:rFonts w:ascii="Verdana" w:eastAsia="Verdana" w:hAnsi="Verdana" w:cs="Verdana"/>
          <w:b/>
          <w:bCs/>
          <w:color w:val="000000"/>
          <w:sz w:val="20"/>
          <w:szCs w:val="20"/>
        </w:rPr>
      </w:pPr>
      <w:r w:rsidRPr="00BC38BF">
        <w:rPr>
          <w:rFonts w:ascii="Verdana" w:eastAsia="Verdana" w:hAnsi="Verdana" w:cs="Verdana"/>
          <w:b/>
          <w:bCs/>
          <w:color w:val="000000"/>
          <w:sz w:val="20"/>
          <w:szCs w:val="20"/>
        </w:rPr>
        <w:t>SDG</w:t>
      </w:r>
      <w:r w:rsidR="00C03871" w:rsidRPr="00BC38BF">
        <w:rPr>
          <w:rFonts w:ascii="Verdana" w:eastAsia="Verdana" w:hAnsi="Verdana" w:cs="Verdana"/>
          <w:b/>
          <w:bCs/>
          <w:color w:val="000000"/>
          <w:sz w:val="20"/>
          <w:szCs w:val="20"/>
        </w:rPr>
        <w:t xml:space="preserve"> 7: </w:t>
      </w:r>
      <w:r w:rsidRPr="00BC38BF">
        <w:rPr>
          <w:rFonts w:ascii="Verdana" w:eastAsia="Verdana" w:hAnsi="Verdana" w:cs="Verdana"/>
          <w:b/>
          <w:bCs/>
          <w:color w:val="000000"/>
          <w:sz w:val="20"/>
          <w:szCs w:val="20"/>
        </w:rPr>
        <w:t xml:space="preserve"> Affordable and clean energy</w:t>
      </w:r>
    </w:p>
    <w:p w14:paraId="0DE47008" w14:textId="64F1EEC6" w:rsidR="00C03871" w:rsidRPr="0024699B" w:rsidRDefault="00E10D96" w:rsidP="00FE0177">
      <w:pPr>
        <w:numPr>
          <w:ilvl w:val="1"/>
          <w:numId w:val="6"/>
        </w:numPr>
        <w:pBdr>
          <w:top w:val="nil"/>
          <w:left w:val="nil"/>
          <w:bottom w:val="nil"/>
          <w:right w:val="nil"/>
          <w:between w:val="nil"/>
        </w:pBdr>
        <w:jc w:val="both"/>
        <w:rPr>
          <w:rFonts w:ascii="Verdana" w:eastAsia="Verdana" w:hAnsi="Verdana" w:cs="Verdana"/>
          <w:b/>
          <w:bCs/>
          <w:color w:val="000000"/>
          <w:sz w:val="20"/>
          <w:szCs w:val="20"/>
          <w:lang w:val="en-US"/>
        </w:rPr>
      </w:pPr>
      <w:r w:rsidRPr="0024699B">
        <w:rPr>
          <w:rFonts w:ascii="Verdana" w:eastAsia="Verdana" w:hAnsi="Verdana" w:cs="Verdana"/>
          <w:b/>
          <w:color w:val="000000" w:themeColor="text1"/>
          <w:sz w:val="20"/>
          <w:szCs w:val="20"/>
          <w:lang w:val="en-US"/>
        </w:rPr>
        <w:t xml:space="preserve">Target </w:t>
      </w:r>
      <w:r w:rsidR="00C03871" w:rsidRPr="0024699B">
        <w:rPr>
          <w:rFonts w:ascii="Verdana" w:eastAsia="Verdana" w:hAnsi="Verdana" w:cs="Verdana"/>
          <w:b/>
          <w:color w:val="000000" w:themeColor="text1"/>
          <w:sz w:val="20"/>
          <w:szCs w:val="20"/>
          <w:lang w:val="en-US"/>
        </w:rPr>
        <w:t>7.1:</w:t>
      </w:r>
      <w:r w:rsidR="005D78DC" w:rsidRPr="0024699B">
        <w:rPr>
          <w:rFonts w:ascii="Verdana" w:eastAsia="Verdana" w:hAnsi="Verdana" w:cs="Verdana"/>
          <w:color w:val="000000" w:themeColor="text1"/>
          <w:sz w:val="20"/>
          <w:szCs w:val="20"/>
          <w:lang w:val="en-US"/>
        </w:rPr>
        <w:t xml:space="preserve"> </w:t>
      </w:r>
      <w:r w:rsidR="00C03871" w:rsidRPr="0024699B">
        <w:rPr>
          <w:rFonts w:ascii="Verdana" w:eastAsia="Verdana" w:hAnsi="Verdana" w:cs="Verdana"/>
          <w:color w:val="000000" w:themeColor="text1"/>
          <w:sz w:val="20"/>
          <w:szCs w:val="20"/>
          <w:lang w:val="en-US"/>
        </w:rPr>
        <w:t>Ensure universal access to affordable, reli</w:t>
      </w:r>
      <w:r w:rsidR="005D78DC" w:rsidRPr="0024699B">
        <w:rPr>
          <w:rFonts w:ascii="Verdana" w:eastAsia="Verdana" w:hAnsi="Verdana" w:cs="Verdana"/>
          <w:color w:val="000000" w:themeColor="text1"/>
          <w:sz w:val="20"/>
          <w:szCs w:val="20"/>
          <w:lang w:val="en-US"/>
        </w:rPr>
        <w:t>able and modern energy services</w:t>
      </w:r>
      <w:r w:rsidR="00C03871" w:rsidRPr="0024699B">
        <w:rPr>
          <w:rFonts w:ascii="Verdana" w:eastAsia="Verdana" w:hAnsi="Verdana" w:cs="Verdana"/>
          <w:color w:val="000000" w:themeColor="text1"/>
          <w:sz w:val="20"/>
          <w:szCs w:val="20"/>
          <w:lang w:val="en-US"/>
        </w:rPr>
        <w:t>;</w:t>
      </w:r>
    </w:p>
    <w:p w14:paraId="0FAA8A2C" w14:textId="5A7FD9DB" w:rsidR="00C03871" w:rsidRPr="0024699B" w:rsidRDefault="00E10D96" w:rsidP="00FE0177">
      <w:pPr>
        <w:numPr>
          <w:ilvl w:val="1"/>
          <w:numId w:val="6"/>
        </w:numPr>
        <w:pBdr>
          <w:top w:val="nil"/>
          <w:left w:val="nil"/>
          <w:bottom w:val="nil"/>
          <w:right w:val="nil"/>
          <w:between w:val="nil"/>
        </w:pBdr>
        <w:jc w:val="both"/>
        <w:rPr>
          <w:rFonts w:ascii="Verdana" w:eastAsia="Verdana" w:hAnsi="Verdana" w:cs="Verdana"/>
          <w:b/>
          <w:bCs/>
          <w:color w:val="000000"/>
          <w:sz w:val="20"/>
          <w:szCs w:val="20"/>
          <w:lang w:val="en-US"/>
        </w:rPr>
      </w:pPr>
      <w:r w:rsidRPr="0024699B">
        <w:rPr>
          <w:rFonts w:ascii="Verdana" w:eastAsia="Verdana" w:hAnsi="Verdana" w:cs="Verdana"/>
          <w:b/>
          <w:color w:val="000000" w:themeColor="text1"/>
          <w:sz w:val="20"/>
          <w:szCs w:val="20"/>
          <w:lang w:val="en-US"/>
        </w:rPr>
        <w:t xml:space="preserve">Target </w:t>
      </w:r>
      <w:r w:rsidR="00C03871" w:rsidRPr="0024699B">
        <w:rPr>
          <w:rFonts w:ascii="Verdana" w:eastAsia="Verdana" w:hAnsi="Verdana" w:cs="Verdana"/>
          <w:b/>
          <w:color w:val="000000" w:themeColor="text1"/>
          <w:sz w:val="20"/>
          <w:szCs w:val="20"/>
          <w:lang w:val="en-US"/>
        </w:rPr>
        <w:t>7.2</w:t>
      </w:r>
      <w:r w:rsidR="005D78DC" w:rsidRPr="0024699B">
        <w:rPr>
          <w:rFonts w:ascii="Verdana" w:eastAsia="Verdana" w:hAnsi="Verdana" w:cs="Verdana"/>
          <w:color w:val="000000" w:themeColor="text1"/>
          <w:sz w:val="20"/>
          <w:szCs w:val="20"/>
          <w:lang w:val="en-US"/>
        </w:rPr>
        <w:t xml:space="preserve">: </w:t>
      </w:r>
      <w:r w:rsidR="00C03871" w:rsidRPr="0024699B">
        <w:rPr>
          <w:rFonts w:ascii="Verdana" w:eastAsia="Verdana" w:hAnsi="Verdana" w:cs="Verdana"/>
          <w:color w:val="000000" w:themeColor="text1"/>
          <w:sz w:val="20"/>
          <w:szCs w:val="20"/>
          <w:lang w:val="en-US"/>
        </w:rPr>
        <w:t xml:space="preserve">Increase substantially the share of renewable </w:t>
      </w:r>
      <w:r w:rsidR="005D78DC" w:rsidRPr="0024699B">
        <w:rPr>
          <w:rFonts w:ascii="Verdana" w:eastAsia="Verdana" w:hAnsi="Verdana" w:cs="Verdana"/>
          <w:color w:val="000000" w:themeColor="text1"/>
          <w:sz w:val="20"/>
          <w:szCs w:val="20"/>
          <w:lang w:val="en-US"/>
        </w:rPr>
        <w:t>energy in the global energy mix;</w:t>
      </w:r>
    </w:p>
    <w:p w14:paraId="1C83745B" w14:textId="671F69E7" w:rsidR="00C03871" w:rsidRPr="0024699B" w:rsidRDefault="00E10D96" w:rsidP="00FE0177">
      <w:pPr>
        <w:numPr>
          <w:ilvl w:val="1"/>
          <w:numId w:val="6"/>
        </w:numPr>
        <w:pBdr>
          <w:top w:val="nil"/>
          <w:left w:val="nil"/>
          <w:bottom w:val="nil"/>
          <w:right w:val="nil"/>
          <w:between w:val="nil"/>
        </w:pBdr>
        <w:jc w:val="both"/>
        <w:rPr>
          <w:rFonts w:ascii="Verdana" w:eastAsia="Verdana" w:hAnsi="Verdana" w:cs="Verdana"/>
          <w:b/>
          <w:bCs/>
          <w:color w:val="000000"/>
          <w:sz w:val="20"/>
          <w:szCs w:val="20"/>
          <w:lang w:val="en-US"/>
        </w:rPr>
      </w:pPr>
      <w:r w:rsidRPr="0024699B">
        <w:rPr>
          <w:rFonts w:ascii="Verdana" w:eastAsia="Verdana" w:hAnsi="Verdana" w:cs="Verdana"/>
          <w:b/>
          <w:color w:val="000000" w:themeColor="text1"/>
          <w:sz w:val="20"/>
          <w:szCs w:val="20"/>
          <w:lang w:val="en-US"/>
        </w:rPr>
        <w:t>Target 7</w:t>
      </w:r>
      <w:r w:rsidR="00C03871" w:rsidRPr="0024699B">
        <w:rPr>
          <w:rFonts w:ascii="Verdana" w:eastAsia="Verdana" w:hAnsi="Verdana" w:cs="Verdana"/>
          <w:b/>
          <w:bCs/>
          <w:color w:val="000000"/>
          <w:sz w:val="20"/>
          <w:szCs w:val="20"/>
          <w:lang w:val="en-US"/>
        </w:rPr>
        <w:t xml:space="preserve">–a: </w:t>
      </w:r>
      <w:r w:rsidR="00C03871" w:rsidRPr="0024699B">
        <w:rPr>
          <w:rFonts w:ascii="Verdana" w:eastAsia="Verdana" w:hAnsi="Verdana" w:cs="Verdana"/>
          <w:color w:val="000000" w:themeColor="text1"/>
          <w:sz w:val="20"/>
          <w:szCs w:val="20"/>
          <w:lang w:val="en-US"/>
        </w:rPr>
        <w:t>By 2030, enhance international cooperation to facilitate access to clean energy research and technology, including renewable energy, energy efficiency and advanced and cleaner fossil-fuel technology, and promote investment in energy infrastructure and clean energy technology</w:t>
      </w:r>
      <w:r w:rsidR="005D78DC" w:rsidRPr="0024699B">
        <w:rPr>
          <w:rFonts w:ascii="Verdana" w:eastAsia="Verdana" w:hAnsi="Verdana" w:cs="Verdana"/>
          <w:color w:val="000000" w:themeColor="text1"/>
          <w:sz w:val="20"/>
          <w:szCs w:val="20"/>
          <w:lang w:val="en-US"/>
        </w:rPr>
        <w:t>.</w:t>
      </w:r>
    </w:p>
    <w:p w14:paraId="7A138DA3" w14:textId="77777777" w:rsidR="00C03871" w:rsidRPr="0024699B" w:rsidRDefault="00C03871" w:rsidP="00FE0177">
      <w:pPr>
        <w:pBdr>
          <w:top w:val="nil"/>
          <w:left w:val="nil"/>
          <w:bottom w:val="nil"/>
          <w:right w:val="nil"/>
          <w:between w:val="nil"/>
        </w:pBdr>
        <w:ind w:left="1800"/>
        <w:jc w:val="both"/>
        <w:rPr>
          <w:rFonts w:ascii="Verdana" w:eastAsia="Verdana" w:hAnsi="Verdana" w:cs="Verdana"/>
          <w:b/>
          <w:bCs/>
          <w:color w:val="000000"/>
          <w:sz w:val="12"/>
          <w:szCs w:val="20"/>
          <w:lang w:val="en-US"/>
        </w:rPr>
      </w:pPr>
    </w:p>
    <w:p w14:paraId="5B2DAA76" w14:textId="32923B44" w:rsidR="00C03871" w:rsidRPr="00BC38BF" w:rsidRDefault="00E10D96" w:rsidP="00FE0177">
      <w:pPr>
        <w:numPr>
          <w:ilvl w:val="0"/>
          <w:numId w:val="6"/>
        </w:numPr>
        <w:pBdr>
          <w:top w:val="nil"/>
          <w:left w:val="nil"/>
          <w:bottom w:val="nil"/>
          <w:right w:val="nil"/>
          <w:between w:val="nil"/>
        </w:pBdr>
        <w:jc w:val="both"/>
        <w:rPr>
          <w:rFonts w:ascii="Verdana" w:eastAsia="Verdana" w:hAnsi="Verdana" w:cs="Verdana"/>
          <w:b/>
          <w:bCs/>
          <w:color w:val="000000"/>
          <w:sz w:val="20"/>
          <w:szCs w:val="20"/>
        </w:rPr>
      </w:pPr>
      <w:r w:rsidRPr="00BC38BF">
        <w:rPr>
          <w:rFonts w:ascii="Verdana" w:eastAsia="Verdana" w:hAnsi="Verdana" w:cs="Verdana"/>
          <w:b/>
          <w:bCs/>
          <w:color w:val="000000"/>
          <w:sz w:val="20"/>
          <w:szCs w:val="20"/>
        </w:rPr>
        <w:t>SDG</w:t>
      </w:r>
      <w:r w:rsidR="00C03871" w:rsidRPr="00BC38BF">
        <w:rPr>
          <w:rFonts w:ascii="Verdana" w:eastAsia="Verdana" w:hAnsi="Verdana" w:cs="Verdana"/>
          <w:b/>
          <w:bCs/>
          <w:color w:val="000000"/>
          <w:sz w:val="20"/>
          <w:szCs w:val="20"/>
        </w:rPr>
        <w:t xml:space="preserve"> 9: Industry, innovation and infrastructure</w:t>
      </w:r>
    </w:p>
    <w:p w14:paraId="01F161A3" w14:textId="1B47123E" w:rsidR="00C03871" w:rsidRPr="0024699B" w:rsidRDefault="00E10D96" w:rsidP="00FE0177">
      <w:pPr>
        <w:numPr>
          <w:ilvl w:val="1"/>
          <w:numId w:val="6"/>
        </w:numPr>
        <w:pBdr>
          <w:top w:val="nil"/>
          <w:left w:val="nil"/>
          <w:bottom w:val="nil"/>
          <w:right w:val="nil"/>
          <w:between w:val="nil"/>
        </w:pBdr>
        <w:jc w:val="both"/>
        <w:rPr>
          <w:rFonts w:ascii="Verdana" w:eastAsia="Verdana" w:hAnsi="Verdana" w:cs="Verdana"/>
          <w:b/>
          <w:bCs/>
          <w:color w:val="000000"/>
          <w:sz w:val="20"/>
          <w:szCs w:val="20"/>
          <w:lang w:val="en-US"/>
        </w:rPr>
      </w:pPr>
      <w:r w:rsidRPr="0024699B">
        <w:rPr>
          <w:rFonts w:ascii="Verdana" w:eastAsia="Verdana" w:hAnsi="Verdana" w:cs="Verdana"/>
          <w:b/>
          <w:color w:val="000000" w:themeColor="text1"/>
          <w:sz w:val="20"/>
          <w:szCs w:val="20"/>
          <w:lang w:val="en-US"/>
        </w:rPr>
        <w:t>Target</w:t>
      </w:r>
      <w:r w:rsidR="000837CF" w:rsidRPr="0024699B">
        <w:rPr>
          <w:rFonts w:ascii="Verdana" w:eastAsia="Verdana" w:hAnsi="Verdana" w:cs="Verdana"/>
          <w:b/>
          <w:bCs/>
          <w:color w:val="000000"/>
          <w:sz w:val="20"/>
          <w:szCs w:val="20"/>
          <w:lang w:val="en-US"/>
        </w:rPr>
        <w:t xml:space="preserve"> </w:t>
      </w:r>
      <w:r w:rsidRPr="0024699B">
        <w:rPr>
          <w:rFonts w:ascii="Verdana" w:eastAsia="Verdana" w:hAnsi="Verdana" w:cs="Verdana"/>
          <w:b/>
          <w:bCs/>
          <w:color w:val="000000"/>
          <w:sz w:val="20"/>
          <w:szCs w:val="20"/>
          <w:lang w:val="en-US"/>
        </w:rPr>
        <w:t>9</w:t>
      </w:r>
      <w:r w:rsidR="005D78DC" w:rsidRPr="0024699B">
        <w:rPr>
          <w:rFonts w:ascii="Verdana" w:eastAsia="Verdana" w:hAnsi="Verdana" w:cs="Verdana"/>
          <w:b/>
          <w:bCs/>
          <w:color w:val="000000"/>
          <w:sz w:val="20"/>
          <w:szCs w:val="20"/>
          <w:lang w:val="en-US"/>
        </w:rPr>
        <w:t xml:space="preserve">.3: </w:t>
      </w:r>
      <w:r w:rsidR="00C03871" w:rsidRPr="0024699B">
        <w:rPr>
          <w:rFonts w:ascii="Verdana" w:eastAsia="Verdana" w:hAnsi="Verdana" w:cs="Verdana"/>
          <w:color w:val="000000" w:themeColor="text1"/>
          <w:sz w:val="20"/>
          <w:szCs w:val="20"/>
          <w:lang w:val="en-US"/>
        </w:rPr>
        <w:t>Increase the access of small-scale industrial and other enterprises, in particular in developing countries, to financial services, including affordable credit, and their integratio</w:t>
      </w:r>
      <w:r w:rsidR="005D78DC" w:rsidRPr="0024699B">
        <w:rPr>
          <w:rFonts w:ascii="Verdana" w:eastAsia="Verdana" w:hAnsi="Verdana" w:cs="Verdana"/>
          <w:color w:val="000000" w:themeColor="text1"/>
          <w:sz w:val="20"/>
          <w:szCs w:val="20"/>
          <w:lang w:val="en-US"/>
        </w:rPr>
        <w:t>n into value chains and markets;</w:t>
      </w:r>
    </w:p>
    <w:p w14:paraId="243B6BDB" w14:textId="428F1AB1" w:rsidR="00C03871" w:rsidRPr="0024699B" w:rsidRDefault="00E10D96" w:rsidP="00FE0177">
      <w:pPr>
        <w:numPr>
          <w:ilvl w:val="1"/>
          <w:numId w:val="6"/>
        </w:numPr>
        <w:pBdr>
          <w:top w:val="nil"/>
          <w:left w:val="nil"/>
          <w:bottom w:val="nil"/>
          <w:right w:val="nil"/>
          <w:between w:val="nil"/>
        </w:pBdr>
        <w:jc w:val="both"/>
        <w:rPr>
          <w:rFonts w:ascii="Verdana" w:eastAsia="Verdana" w:hAnsi="Verdana" w:cs="Verdana"/>
          <w:b/>
          <w:bCs/>
          <w:color w:val="000000"/>
          <w:sz w:val="20"/>
          <w:szCs w:val="20"/>
          <w:lang w:val="en-US"/>
        </w:rPr>
      </w:pPr>
      <w:r w:rsidRPr="0024699B">
        <w:rPr>
          <w:rFonts w:ascii="Verdana" w:eastAsia="Verdana" w:hAnsi="Verdana" w:cs="Verdana"/>
          <w:b/>
          <w:color w:val="000000" w:themeColor="text1"/>
          <w:sz w:val="20"/>
          <w:szCs w:val="20"/>
          <w:lang w:val="en-US"/>
        </w:rPr>
        <w:t xml:space="preserve">Target </w:t>
      </w:r>
      <w:r w:rsidR="005D78DC" w:rsidRPr="0024699B">
        <w:rPr>
          <w:rFonts w:ascii="Verdana" w:eastAsia="Verdana" w:hAnsi="Verdana" w:cs="Verdana"/>
          <w:b/>
          <w:bCs/>
          <w:color w:val="000000"/>
          <w:sz w:val="20"/>
          <w:szCs w:val="20"/>
          <w:lang w:val="en-US"/>
        </w:rPr>
        <w:t xml:space="preserve">9-a: </w:t>
      </w:r>
      <w:r w:rsidR="00C03871" w:rsidRPr="0024699B">
        <w:rPr>
          <w:rFonts w:ascii="Verdana" w:eastAsia="Verdana" w:hAnsi="Verdana" w:cs="Verdana"/>
          <w:bCs/>
          <w:color w:val="000000"/>
          <w:sz w:val="20"/>
          <w:szCs w:val="20"/>
          <w:lang w:val="en-US"/>
        </w:rPr>
        <w:t>Facilitate sustainable and resilient infrastructure development in developing countries through enhanced financial, technological and technical support to African countries, least developed countries, landlocked developing countries an</w:t>
      </w:r>
      <w:r w:rsidR="005D78DC" w:rsidRPr="0024699B">
        <w:rPr>
          <w:rFonts w:ascii="Verdana" w:eastAsia="Verdana" w:hAnsi="Verdana" w:cs="Verdana"/>
          <w:bCs/>
          <w:color w:val="000000"/>
          <w:sz w:val="20"/>
          <w:szCs w:val="20"/>
          <w:lang w:val="en-US"/>
        </w:rPr>
        <w:t>d small island developing State.</w:t>
      </w:r>
    </w:p>
    <w:p w14:paraId="3B1C5FC8" w14:textId="3ED15777" w:rsidR="009C3223" w:rsidRPr="0024699B" w:rsidRDefault="009C3223" w:rsidP="00FE0177">
      <w:pPr>
        <w:pBdr>
          <w:top w:val="nil"/>
          <w:left w:val="nil"/>
          <w:bottom w:val="nil"/>
          <w:right w:val="nil"/>
          <w:between w:val="nil"/>
        </w:pBdr>
        <w:ind w:left="1800"/>
        <w:jc w:val="both"/>
        <w:rPr>
          <w:rFonts w:ascii="Verdana" w:eastAsia="Verdana" w:hAnsi="Verdana" w:cs="Verdana"/>
          <w:b/>
          <w:bCs/>
          <w:color w:val="000000"/>
          <w:sz w:val="12"/>
          <w:szCs w:val="20"/>
          <w:lang w:val="en-US"/>
        </w:rPr>
      </w:pPr>
    </w:p>
    <w:p w14:paraId="00153C36" w14:textId="49B39E23" w:rsidR="00E934AB" w:rsidRPr="0024699B" w:rsidRDefault="00E934AB" w:rsidP="00FE0177">
      <w:pPr>
        <w:pBdr>
          <w:top w:val="nil"/>
          <w:left w:val="nil"/>
          <w:bottom w:val="nil"/>
          <w:right w:val="nil"/>
          <w:between w:val="nil"/>
        </w:pBdr>
        <w:ind w:left="1800"/>
        <w:jc w:val="both"/>
        <w:rPr>
          <w:rFonts w:ascii="Verdana" w:eastAsia="Verdana" w:hAnsi="Verdana" w:cs="Verdana"/>
          <w:b/>
          <w:bCs/>
          <w:color w:val="000000"/>
          <w:sz w:val="12"/>
          <w:szCs w:val="20"/>
          <w:lang w:val="en-US"/>
        </w:rPr>
      </w:pPr>
    </w:p>
    <w:p w14:paraId="0AC6793D" w14:textId="77777777" w:rsidR="00E934AB" w:rsidRPr="0024699B" w:rsidRDefault="00E934AB" w:rsidP="00FE0177">
      <w:pPr>
        <w:pBdr>
          <w:top w:val="nil"/>
          <w:left w:val="nil"/>
          <w:bottom w:val="nil"/>
          <w:right w:val="nil"/>
          <w:between w:val="nil"/>
        </w:pBdr>
        <w:ind w:left="1800"/>
        <w:jc w:val="both"/>
        <w:rPr>
          <w:rFonts w:ascii="Verdana" w:eastAsia="Verdana" w:hAnsi="Verdana" w:cs="Verdana"/>
          <w:b/>
          <w:bCs/>
          <w:color w:val="000000"/>
          <w:sz w:val="12"/>
          <w:szCs w:val="20"/>
          <w:lang w:val="en-US"/>
        </w:rPr>
      </w:pPr>
    </w:p>
    <w:p w14:paraId="16A56889" w14:textId="5748F39E" w:rsidR="00C03871" w:rsidRPr="0024699B" w:rsidRDefault="00E10D96" w:rsidP="00FE0177">
      <w:pPr>
        <w:numPr>
          <w:ilvl w:val="0"/>
          <w:numId w:val="6"/>
        </w:numPr>
        <w:pBdr>
          <w:top w:val="nil"/>
          <w:left w:val="nil"/>
          <w:bottom w:val="nil"/>
          <w:right w:val="nil"/>
          <w:between w:val="nil"/>
        </w:pBdr>
        <w:jc w:val="both"/>
        <w:rPr>
          <w:rFonts w:ascii="Verdana" w:eastAsia="Verdana" w:hAnsi="Verdana" w:cs="Verdana"/>
          <w:b/>
          <w:bCs/>
          <w:color w:val="000000"/>
          <w:sz w:val="20"/>
          <w:szCs w:val="20"/>
          <w:lang w:val="en-US"/>
        </w:rPr>
      </w:pPr>
      <w:r w:rsidRPr="0024699B">
        <w:rPr>
          <w:rFonts w:ascii="Verdana" w:eastAsia="Verdana" w:hAnsi="Verdana" w:cs="Verdana"/>
          <w:b/>
          <w:bCs/>
          <w:color w:val="000000"/>
          <w:sz w:val="20"/>
          <w:szCs w:val="20"/>
          <w:lang w:val="en-US"/>
        </w:rPr>
        <w:lastRenderedPageBreak/>
        <w:t xml:space="preserve">SDG </w:t>
      </w:r>
      <w:r w:rsidR="00C03871" w:rsidRPr="0024699B">
        <w:rPr>
          <w:rFonts w:ascii="Verdana" w:eastAsia="Verdana" w:hAnsi="Verdana" w:cs="Verdana"/>
          <w:b/>
          <w:bCs/>
          <w:color w:val="000000"/>
          <w:sz w:val="20"/>
          <w:szCs w:val="20"/>
          <w:lang w:val="en-US"/>
        </w:rPr>
        <w:t>17: Partnerships to achieve the goals</w:t>
      </w:r>
    </w:p>
    <w:p w14:paraId="62A80E2F" w14:textId="1C422261" w:rsidR="00C03871" w:rsidRPr="0024699B" w:rsidRDefault="00E10D96" w:rsidP="00FE0177">
      <w:pPr>
        <w:numPr>
          <w:ilvl w:val="1"/>
          <w:numId w:val="6"/>
        </w:numPr>
        <w:pBdr>
          <w:top w:val="nil"/>
          <w:left w:val="nil"/>
          <w:bottom w:val="nil"/>
          <w:right w:val="nil"/>
          <w:between w:val="nil"/>
        </w:pBdr>
        <w:jc w:val="both"/>
        <w:rPr>
          <w:rFonts w:ascii="Verdana" w:hAnsi="Verdana"/>
          <w:sz w:val="20"/>
          <w:szCs w:val="20"/>
          <w:lang w:val="en-US"/>
        </w:rPr>
      </w:pPr>
      <w:r w:rsidRPr="0024699B">
        <w:rPr>
          <w:rFonts w:ascii="Verdana" w:eastAsia="Verdana" w:hAnsi="Verdana" w:cs="Verdana"/>
          <w:b/>
          <w:color w:val="000000" w:themeColor="text1"/>
          <w:sz w:val="20"/>
          <w:szCs w:val="20"/>
          <w:lang w:val="en-US"/>
        </w:rPr>
        <w:t>Target</w:t>
      </w:r>
      <w:r w:rsidR="00C03871" w:rsidRPr="0024699B">
        <w:rPr>
          <w:rFonts w:ascii="Verdana" w:hAnsi="Verdana"/>
          <w:b/>
          <w:sz w:val="20"/>
          <w:szCs w:val="20"/>
          <w:lang w:val="en-US"/>
        </w:rPr>
        <w:t xml:space="preserve"> 17.1:</w:t>
      </w:r>
      <w:r w:rsidR="005D78DC" w:rsidRPr="0024699B">
        <w:rPr>
          <w:rFonts w:ascii="Verdana" w:hAnsi="Verdana"/>
          <w:sz w:val="20"/>
          <w:szCs w:val="20"/>
          <w:lang w:val="en-US"/>
        </w:rPr>
        <w:t xml:space="preserve"> </w:t>
      </w:r>
      <w:r w:rsidR="00C03871" w:rsidRPr="0024699B">
        <w:rPr>
          <w:rFonts w:ascii="Verdana" w:hAnsi="Verdana"/>
          <w:sz w:val="20"/>
          <w:szCs w:val="20"/>
          <w:lang w:val="en-US"/>
        </w:rPr>
        <w:t>Strengthen domestic resource mobilization, including through support to developing countries, to improve domestic capacity for t</w:t>
      </w:r>
      <w:r w:rsidR="005D78DC" w:rsidRPr="0024699B">
        <w:rPr>
          <w:rFonts w:ascii="Verdana" w:hAnsi="Verdana"/>
          <w:sz w:val="20"/>
          <w:szCs w:val="20"/>
          <w:lang w:val="en-US"/>
        </w:rPr>
        <w:t>ax and other revenue collection;</w:t>
      </w:r>
    </w:p>
    <w:p w14:paraId="643506AD" w14:textId="5F830195" w:rsidR="00C03871" w:rsidRPr="0024699B" w:rsidRDefault="00E10D96" w:rsidP="00FE0177">
      <w:pPr>
        <w:numPr>
          <w:ilvl w:val="1"/>
          <w:numId w:val="6"/>
        </w:numPr>
        <w:pBdr>
          <w:top w:val="nil"/>
          <w:left w:val="nil"/>
          <w:bottom w:val="nil"/>
          <w:right w:val="nil"/>
          <w:between w:val="nil"/>
        </w:pBdr>
        <w:jc w:val="both"/>
        <w:rPr>
          <w:rFonts w:ascii="Verdana" w:eastAsia="Verdana" w:hAnsi="Verdana" w:cs="Verdana"/>
          <w:b/>
          <w:bCs/>
          <w:color w:val="000000"/>
          <w:sz w:val="20"/>
          <w:szCs w:val="20"/>
          <w:lang w:val="en-US"/>
        </w:rPr>
      </w:pPr>
      <w:r w:rsidRPr="0024699B">
        <w:rPr>
          <w:rFonts w:ascii="Verdana" w:eastAsia="Verdana" w:hAnsi="Verdana" w:cs="Verdana"/>
          <w:b/>
          <w:color w:val="000000" w:themeColor="text1"/>
          <w:sz w:val="20"/>
          <w:szCs w:val="20"/>
          <w:lang w:val="en-US"/>
        </w:rPr>
        <w:t>Target</w:t>
      </w:r>
      <w:r w:rsidR="00C03871" w:rsidRPr="0024699B">
        <w:rPr>
          <w:rFonts w:ascii="Verdana" w:hAnsi="Verdana"/>
          <w:b/>
          <w:sz w:val="20"/>
          <w:szCs w:val="20"/>
          <w:lang w:val="en-US"/>
        </w:rPr>
        <w:t xml:space="preserve"> 17.7:</w:t>
      </w:r>
      <w:r w:rsidR="005D78DC" w:rsidRPr="0024699B">
        <w:rPr>
          <w:rFonts w:ascii="Verdana" w:hAnsi="Verdana"/>
          <w:sz w:val="20"/>
          <w:szCs w:val="20"/>
          <w:lang w:val="en-US"/>
        </w:rPr>
        <w:t xml:space="preserve"> </w:t>
      </w:r>
      <w:r w:rsidR="00C03871" w:rsidRPr="0024699B">
        <w:rPr>
          <w:rFonts w:ascii="Verdana" w:hAnsi="Verdana"/>
          <w:sz w:val="20"/>
          <w:szCs w:val="20"/>
          <w:lang w:val="en-US"/>
        </w:rPr>
        <w:t xml:space="preserve">Promote the development, transfer, dissemination and diffusion of environmentally sound technologies </w:t>
      </w:r>
      <w:r w:rsidR="006D0843" w:rsidRPr="0024699B">
        <w:rPr>
          <w:rFonts w:ascii="Verdana" w:hAnsi="Verdana"/>
          <w:sz w:val="20"/>
          <w:szCs w:val="20"/>
          <w:lang w:val="en-US"/>
        </w:rPr>
        <w:t>to developing countries on favo</w:t>
      </w:r>
      <w:r w:rsidR="00C03871" w:rsidRPr="0024699B">
        <w:rPr>
          <w:rFonts w:ascii="Verdana" w:hAnsi="Verdana"/>
          <w:sz w:val="20"/>
          <w:szCs w:val="20"/>
          <w:lang w:val="en-US"/>
        </w:rPr>
        <w:t>rable terms, including on concessional and preferential terms, as mutually agreed</w:t>
      </w:r>
      <w:r w:rsidR="005D78DC" w:rsidRPr="0024699B">
        <w:rPr>
          <w:rFonts w:ascii="Verdana" w:hAnsi="Verdana"/>
          <w:sz w:val="20"/>
          <w:szCs w:val="20"/>
          <w:lang w:val="en-US"/>
        </w:rPr>
        <w:t>;</w:t>
      </w:r>
    </w:p>
    <w:p w14:paraId="08714170" w14:textId="271FFCA9" w:rsidR="00C03871" w:rsidRPr="0024699B" w:rsidRDefault="00E10D96" w:rsidP="00FE0177">
      <w:pPr>
        <w:numPr>
          <w:ilvl w:val="1"/>
          <w:numId w:val="6"/>
        </w:numPr>
        <w:pBdr>
          <w:top w:val="nil"/>
          <w:left w:val="nil"/>
          <w:bottom w:val="nil"/>
          <w:right w:val="nil"/>
          <w:between w:val="nil"/>
        </w:pBdr>
        <w:jc w:val="both"/>
        <w:rPr>
          <w:rFonts w:ascii="Verdana" w:hAnsi="Verdana"/>
          <w:sz w:val="20"/>
          <w:szCs w:val="20"/>
          <w:lang w:val="en-US"/>
        </w:rPr>
      </w:pPr>
      <w:r w:rsidRPr="0024699B">
        <w:rPr>
          <w:rFonts w:ascii="Verdana" w:eastAsia="Verdana" w:hAnsi="Verdana" w:cs="Verdana"/>
          <w:b/>
          <w:color w:val="000000" w:themeColor="text1"/>
          <w:sz w:val="20"/>
          <w:szCs w:val="20"/>
          <w:lang w:val="en-US"/>
        </w:rPr>
        <w:t>Target</w:t>
      </w:r>
      <w:r w:rsidR="00C03871" w:rsidRPr="0024699B">
        <w:rPr>
          <w:rFonts w:ascii="Verdana" w:hAnsi="Verdana"/>
          <w:b/>
          <w:sz w:val="20"/>
          <w:szCs w:val="20"/>
          <w:lang w:val="en-US"/>
        </w:rPr>
        <w:t xml:space="preserve"> 17.13:</w:t>
      </w:r>
      <w:r w:rsidR="00C03871" w:rsidRPr="0024699B">
        <w:rPr>
          <w:rFonts w:ascii="Verdana" w:hAnsi="Verdana"/>
          <w:sz w:val="20"/>
          <w:szCs w:val="20"/>
          <w:lang w:val="en-US"/>
        </w:rPr>
        <w:t xml:space="preserve"> Enhance global macroeconomic stability, including through policy coordination and policy coherence</w:t>
      </w:r>
      <w:r w:rsidR="005D78DC" w:rsidRPr="0024699B">
        <w:rPr>
          <w:rFonts w:ascii="Verdana" w:hAnsi="Verdana"/>
          <w:sz w:val="20"/>
          <w:szCs w:val="20"/>
          <w:lang w:val="en-US"/>
        </w:rPr>
        <w:t>.</w:t>
      </w:r>
    </w:p>
    <w:p w14:paraId="50AB3651" w14:textId="77777777" w:rsidR="00E45839" w:rsidRPr="0024699B" w:rsidRDefault="00E45839" w:rsidP="00FE0177">
      <w:pPr>
        <w:ind w:left="720"/>
        <w:rPr>
          <w:rFonts w:ascii="Verdana" w:eastAsia="Calibri" w:hAnsi="Verdana"/>
          <w:color w:val="000000" w:themeColor="text1"/>
          <w:sz w:val="20"/>
          <w:szCs w:val="20"/>
          <w:lang w:val="en-US" w:eastAsia="en-GB"/>
        </w:rPr>
      </w:pPr>
    </w:p>
    <w:p w14:paraId="35572338" w14:textId="4C486368" w:rsidR="00272BF8" w:rsidRPr="0024699B" w:rsidRDefault="007725AA" w:rsidP="00FE0177">
      <w:pPr>
        <w:ind w:left="720"/>
        <w:jc w:val="both"/>
        <w:rPr>
          <w:rFonts w:ascii="Verdana" w:eastAsia="Calibri" w:hAnsi="Verdana"/>
          <w:b/>
          <w:bCs/>
          <w:i/>
          <w:color w:val="000000" w:themeColor="text1"/>
          <w:sz w:val="20"/>
          <w:szCs w:val="20"/>
          <w:lang w:val="en-US" w:eastAsia="en-GB"/>
        </w:rPr>
      </w:pPr>
      <w:r w:rsidRPr="0024699B">
        <w:rPr>
          <w:rFonts w:ascii="Verdana" w:eastAsia="Calibri" w:hAnsi="Verdana"/>
          <w:b/>
          <w:i/>
          <w:color w:val="000000" w:themeColor="text1"/>
          <w:sz w:val="20"/>
          <w:szCs w:val="20"/>
          <w:lang w:val="en-US" w:eastAsia="en-GB"/>
        </w:rPr>
        <w:t>4</w:t>
      </w:r>
      <w:r w:rsidR="00272BF8" w:rsidRPr="0024699B">
        <w:rPr>
          <w:rFonts w:ascii="Verdana" w:eastAsia="Calibri" w:hAnsi="Verdana"/>
          <w:b/>
          <w:i/>
          <w:color w:val="000000" w:themeColor="text1"/>
          <w:sz w:val="20"/>
          <w:szCs w:val="20"/>
          <w:lang w:val="en-US" w:eastAsia="en-GB"/>
        </w:rPr>
        <w:t>.2 Expected SDG impact</w:t>
      </w:r>
      <w:r w:rsidR="00AF531E" w:rsidRPr="0024699B">
        <w:rPr>
          <w:rFonts w:ascii="Verdana" w:eastAsia="Calibri" w:hAnsi="Verdana"/>
          <w:b/>
          <w:i/>
          <w:color w:val="000000" w:themeColor="text1"/>
          <w:sz w:val="20"/>
          <w:szCs w:val="20"/>
          <w:lang w:val="en-US" w:eastAsia="en-GB"/>
        </w:rPr>
        <w:t xml:space="preserve">: </w:t>
      </w:r>
      <w:r w:rsidR="00272BF8" w:rsidRPr="0024699B">
        <w:rPr>
          <w:rFonts w:ascii="Verdana" w:eastAsia="Calibri" w:hAnsi="Verdana"/>
          <w:b/>
          <w:bCs/>
          <w:i/>
          <w:color w:val="000000" w:themeColor="text1"/>
          <w:sz w:val="20"/>
          <w:szCs w:val="20"/>
          <w:lang w:val="en-US" w:eastAsia="en-GB"/>
        </w:rPr>
        <w:t xml:space="preserve"> </w:t>
      </w:r>
    </w:p>
    <w:p w14:paraId="74ED5A39" w14:textId="77777777" w:rsidR="00E45839" w:rsidRPr="0024699B" w:rsidRDefault="00E45839" w:rsidP="00FE0177">
      <w:pPr>
        <w:ind w:left="720"/>
        <w:jc w:val="both"/>
        <w:rPr>
          <w:rFonts w:ascii="Verdana" w:eastAsia="Calibri" w:hAnsi="Verdana"/>
          <w:iCs/>
          <w:color w:val="C45911" w:themeColor="accent2" w:themeShade="BF"/>
          <w:sz w:val="8"/>
          <w:szCs w:val="20"/>
          <w:lang w:val="en-US" w:eastAsia="en-GB"/>
        </w:rPr>
      </w:pPr>
    </w:p>
    <w:p w14:paraId="20522F93" w14:textId="4C4E6D21" w:rsidR="00C03871" w:rsidRPr="0024699B" w:rsidRDefault="00C03871" w:rsidP="00FE0177">
      <w:pPr>
        <w:pBdr>
          <w:top w:val="nil"/>
          <w:left w:val="nil"/>
          <w:bottom w:val="nil"/>
          <w:right w:val="nil"/>
          <w:between w:val="nil"/>
        </w:pBdr>
        <w:ind w:left="720"/>
        <w:jc w:val="both"/>
        <w:rPr>
          <w:rFonts w:ascii="Verdana" w:eastAsia="Verdana" w:hAnsi="Verdana" w:cs="Verdana"/>
          <w:color w:val="3C78D8"/>
          <w:sz w:val="20"/>
          <w:szCs w:val="20"/>
          <w:lang w:val="en-US"/>
        </w:rPr>
      </w:pPr>
      <w:r w:rsidRPr="0024699B">
        <w:rPr>
          <w:rFonts w:ascii="Verdana" w:eastAsia="Verdana" w:hAnsi="Verdana" w:cs="Verdana"/>
          <w:sz w:val="20"/>
          <w:szCs w:val="20"/>
          <w:lang w:val="en-US"/>
        </w:rPr>
        <w:t xml:space="preserve">The joint program in this proposal will contribute to the achievement of several SDGs (mainly 7, 9 and 17). The program’s financial mechanism focuses on encouraging, assisting and </w:t>
      </w:r>
      <w:r w:rsidRPr="0024699B">
        <w:rPr>
          <w:rFonts w:ascii="Verdana" w:eastAsia="Verdana" w:hAnsi="Verdana" w:cs="Verdana"/>
          <w:color w:val="000000" w:themeColor="text1"/>
          <w:sz w:val="20"/>
          <w:szCs w:val="20"/>
          <w:lang w:val="en-US"/>
        </w:rPr>
        <w:t xml:space="preserve">structuring investments through co-financing, risk reduction, joint ventures. It </w:t>
      </w:r>
      <w:r w:rsidRPr="0024699B">
        <w:rPr>
          <w:rFonts w:ascii="Verdana" w:eastAsia="Verdana" w:hAnsi="Verdana" w:cs="Verdana"/>
          <w:sz w:val="20"/>
          <w:szCs w:val="20"/>
          <w:lang w:val="en-US"/>
        </w:rPr>
        <w:t>will mobilize resources for Madagascar (17.3) and strengthen domestic resource mobilization (17.1).</w:t>
      </w:r>
      <w:r w:rsidR="00E10D96" w:rsidRPr="0024699B">
        <w:rPr>
          <w:rFonts w:ascii="Verdana" w:eastAsia="Verdana" w:hAnsi="Verdana" w:cs="Verdana"/>
          <w:sz w:val="20"/>
          <w:szCs w:val="20"/>
          <w:lang w:val="en-US"/>
        </w:rPr>
        <w:t xml:space="preserve"> </w:t>
      </w:r>
      <w:r w:rsidRPr="0024699B">
        <w:rPr>
          <w:rFonts w:ascii="Verdana" w:eastAsia="Verdana" w:hAnsi="Verdana" w:cs="Verdana"/>
          <w:sz w:val="20"/>
          <w:szCs w:val="20"/>
          <w:lang w:val="en-US"/>
        </w:rPr>
        <w:t>The pro</w:t>
      </w:r>
      <w:r w:rsidR="00E10D96" w:rsidRPr="0024699B">
        <w:rPr>
          <w:rFonts w:ascii="Verdana" w:eastAsia="Verdana" w:hAnsi="Verdana" w:cs="Verdana"/>
          <w:sz w:val="20"/>
          <w:szCs w:val="20"/>
          <w:lang w:val="en-US"/>
        </w:rPr>
        <w:t>gram promotes investments</w:t>
      </w:r>
      <w:r w:rsidRPr="0024699B">
        <w:rPr>
          <w:rFonts w:ascii="Verdana" w:eastAsia="Verdana" w:hAnsi="Verdana" w:cs="Verdana"/>
          <w:sz w:val="20"/>
          <w:szCs w:val="20"/>
          <w:lang w:val="en-US"/>
        </w:rPr>
        <w:t xml:space="preserve"> and partnerships (17.17) and enhances </w:t>
      </w:r>
      <w:r w:rsidRPr="0024699B">
        <w:rPr>
          <w:rFonts w:ascii="Verdana" w:hAnsi="Verdana"/>
          <w:sz w:val="20"/>
          <w:szCs w:val="20"/>
          <w:lang w:val="en-US"/>
        </w:rPr>
        <w:t>international support for implementing effective and targeted capacity building in developing countries (17.9). The development of a start-up financing mechanism will enable innovative SMEs and SMIs in the energy sector (SDG 7) to find financial resources (9.3) and support for the maturity of their project</w:t>
      </w:r>
      <w:r w:rsidR="00642CB7" w:rsidRPr="0024699B">
        <w:rPr>
          <w:rFonts w:ascii="Verdana" w:hAnsi="Verdana"/>
          <w:sz w:val="20"/>
          <w:szCs w:val="20"/>
          <w:lang w:val="en-US"/>
        </w:rPr>
        <w:t xml:space="preserve"> and </w:t>
      </w:r>
      <w:r w:rsidR="00642CB7" w:rsidRPr="0024699B">
        <w:rPr>
          <w:rFonts w:ascii="Verdana" w:eastAsia="Verdana" w:hAnsi="Verdana" w:cs="Verdana"/>
          <w:bCs/>
          <w:color w:val="000000"/>
          <w:sz w:val="20"/>
          <w:szCs w:val="20"/>
          <w:lang w:val="en-US"/>
        </w:rPr>
        <w:t>facilitate sustainable and resilient infrastructure development (9.a)</w:t>
      </w:r>
      <w:r w:rsidRPr="0024699B">
        <w:rPr>
          <w:rFonts w:ascii="Verdana" w:hAnsi="Verdana"/>
          <w:sz w:val="20"/>
          <w:szCs w:val="20"/>
          <w:lang w:val="en-US"/>
        </w:rPr>
        <w:t>. Capitalizing on international cooperation (7.a), the program will expand energy production infrastructure (7.b) increase the share of renewable energy in the country’s energy mix (7.2) and facilitate access to affordable and sustainable energy (7.1).</w:t>
      </w:r>
    </w:p>
    <w:p w14:paraId="2964EFD9" w14:textId="77777777" w:rsidR="00C03871" w:rsidRPr="0024699B" w:rsidRDefault="00C03871" w:rsidP="00FE0177">
      <w:pPr>
        <w:ind w:left="720"/>
        <w:rPr>
          <w:rFonts w:ascii="Verdana" w:eastAsia="Calibri" w:hAnsi="Verdana"/>
          <w:b/>
          <w:bCs/>
          <w:color w:val="000000" w:themeColor="text1"/>
          <w:sz w:val="20"/>
          <w:szCs w:val="20"/>
          <w:lang w:val="en-US" w:eastAsia="en-GB"/>
        </w:rPr>
      </w:pPr>
    </w:p>
    <w:p w14:paraId="6AEED9D5" w14:textId="77777777" w:rsidR="00272BF8" w:rsidRPr="0024699B" w:rsidRDefault="00272BF8" w:rsidP="00FE0177">
      <w:pPr>
        <w:rPr>
          <w:rFonts w:ascii="Verdana" w:eastAsia="Calibri" w:hAnsi="Verdana"/>
          <w:color w:val="000000" w:themeColor="text1"/>
          <w:sz w:val="20"/>
          <w:szCs w:val="20"/>
          <w:lang w:val="en-US" w:eastAsia="en-GB"/>
        </w:rPr>
      </w:pPr>
    </w:p>
    <w:p w14:paraId="641BB8CA" w14:textId="168D14D2" w:rsidR="003277CB" w:rsidRPr="0024699B" w:rsidRDefault="00272BF8" w:rsidP="00FE0177">
      <w:pPr>
        <w:rPr>
          <w:rFonts w:ascii="Verdana" w:hAnsi="Verdana"/>
          <w:color w:val="000000" w:themeColor="text1"/>
          <w:sz w:val="20"/>
          <w:szCs w:val="20"/>
          <w:lang w:val="en-US" w:eastAsia="en-GB"/>
        </w:rPr>
      </w:pPr>
      <w:r w:rsidRPr="0024699B">
        <w:rPr>
          <w:rFonts w:ascii="Verdana" w:hAnsi="Verdana"/>
          <w:b/>
          <w:bCs/>
          <w:color w:val="000000" w:themeColor="text1"/>
          <w:sz w:val="20"/>
          <w:szCs w:val="20"/>
          <w:lang w:val="en-US" w:eastAsia="en-GB"/>
        </w:rPr>
        <w:t>5. Relevant objective(s) from the national SDG framework</w:t>
      </w:r>
      <w:r w:rsidR="00E45839" w:rsidRPr="0024699B">
        <w:rPr>
          <w:rFonts w:ascii="Verdana" w:hAnsi="Verdana"/>
          <w:color w:val="000000" w:themeColor="text1"/>
          <w:sz w:val="20"/>
          <w:szCs w:val="20"/>
          <w:lang w:val="en-US" w:eastAsia="en-GB"/>
        </w:rPr>
        <w:t>:</w:t>
      </w:r>
    </w:p>
    <w:p w14:paraId="3BBC6C0C" w14:textId="02F1890D" w:rsidR="00642CB7" w:rsidRPr="0024699B" w:rsidRDefault="00642CB7" w:rsidP="00FE0177">
      <w:pPr>
        <w:pBdr>
          <w:top w:val="nil"/>
          <w:left w:val="nil"/>
          <w:bottom w:val="nil"/>
          <w:right w:val="nil"/>
          <w:between w:val="nil"/>
        </w:pBdr>
        <w:ind w:left="720"/>
        <w:jc w:val="both"/>
        <w:rPr>
          <w:rFonts w:ascii="Verdana" w:hAnsi="Verdana"/>
          <w:sz w:val="20"/>
          <w:szCs w:val="20"/>
          <w:lang w:val="en-US"/>
        </w:rPr>
      </w:pPr>
      <w:r w:rsidRPr="0024699B">
        <w:rPr>
          <w:rFonts w:ascii="Verdana" w:hAnsi="Verdana"/>
          <w:sz w:val="20"/>
          <w:szCs w:val="20"/>
          <w:lang w:val="en-US"/>
        </w:rPr>
        <w:t xml:space="preserve">In 2018, Madagascar produced with the assistance of the UN a </w:t>
      </w:r>
      <w:r w:rsidRPr="0024699B">
        <w:rPr>
          <w:rFonts w:ascii="Verdana" w:hAnsi="Verdana"/>
          <w:b/>
          <w:sz w:val="20"/>
          <w:szCs w:val="20"/>
          <w:lang w:val="en-US"/>
        </w:rPr>
        <w:t>national SDG prioritization report</w:t>
      </w:r>
      <w:r w:rsidRPr="0024699B">
        <w:rPr>
          <w:rFonts w:ascii="Verdana" w:hAnsi="Verdana"/>
          <w:sz w:val="20"/>
          <w:szCs w:val="20"/>
          <w:lang w:val="en-US"/>
        </w:rPr>
        <w:t xml:space="preserve"> which identified 64 SDG targets </w:t>
      </w:r>
      <w:r w:rsidR="00BA0F20" w:rsidRPr="0024699B">
        <w:rPr>
          <w:rFonts w:ascii="Verdana" w:hAnsi="Verdana"/>
          <w:sz w:val="20"/>
          <w:szCs w:val="20"/>
          <w:lang w:val="en-US"/>
        </w:rPr>
        <w:t xml:space="preserve"> </w:t>
      </w:r>
      <w:r w:rsidRPr="0024699B">
        <w:rPr>
          <w:rFonts w:ascii="Verdana" w:hAnsi="Verdana"/>
          <w:sz w:val="20"/>
          <w:szCs w:val="20"/>
          <w:lang w:val="en-US"/>
        </w:rPr>
        <w:t>with 85 indicators</w:t>
      </w:r>
      <w:r w:rsidR="00F3294F" w:rsidRPr="0024699B">
        <w:rPr>
          <w:rFonts w:ascii="Verdana" w:hAnsi="Verdana"/>
          <w:sz w:val="20"/>
          <w:szCs w:val="20"/>
          <w:lang w:val="en-US"/>
        </w:rPr>
        <w:t xml:space="preserve"> (which inludes all SDG7 and SG9 targets and indicators highlithed in this JP)</w:t>
      </w:r>
      <w:r w:rsidRPr="0024699B">
        <w:rPr>
          <w:rFonts w:ascii="Verdana" w:hAnsi="Verdana"/>
          <w:sz w:val="20"/>
          <w:szCs w:val="20"/>
          <w:lang w:val="en-US"/>
        </w:rPr>
        <w:t xml:space="preserve">. </w:t>
      </w:r>
    </w:p>
    <w:p w14:paraId="22CBA4A4" w14:textId="4689EA4A" w:rsidR="00642CB7" w:rsidRPr="0024699B" w:rsidRDefault="00642CB7" w:rsidP="00FE0177">
      <w:pPr>
        <w:pBdr>
          <w:top w:val="nil"/>
          <w:left w:val="nil"/>
          <w:bottom w:val="nil"/>
          <w:right w:val="nil"/>
          <w:between w:val="nil"/>
        </w:pBdr>
        <w:ind w:left="720"/>
        <w:jc w:val="both"/>
        <w:rPr>
          <w:rFonts w:ascii="Verdana" w:hAnsi="Verdana"/>
          <w:sz w:val="20"/>
          <w:szCs w:val="20"/>
          <w:lang w:val="en-US"/>
        </w:rPr>
      </w:pPr>
      <w:r w:rsidRPr="0024699B">
        <w:rPr>
          <w:rFonts w:ascii="Verdana" w:hAnsi="Verdana"/>
          <w:sz w:val="20"/>
          <w:szCs w:val="20"/>
          <w:lang w:val="en-US"/>
        </w:rPr>
        <w:t>In 2019, the Presidency circulated the General State Policy (Politique Générale de l’Etat) which aligns with SDG priorities and aims:</w:t>
      </w:r>
    </w:p>
    <w:p w14:paraId="7977F98C" w14:textId="72C7C033" w:rsidR="00642CB7" w:rsidRPr="00BC38BF" w:rsidRDefault="003E3E3C" w:rsidP="00FE0177">
      <w:pPr>
        <w:pStyle w:val="Paragrafoelenco"/>
        <w:numPr>
          <w:ilvl w:val="0"/>
          <w:numId w:val="2"/>
        </w:numPr>
        <w:pBdr>
          <w:top w:val="nil"/>
          <w:left w:val="nil"/>
          <w:bottom w:val="nil"/>
          <w:right w:val="nil"/>
          <w:between w:val="nil"/>
        </w:pBdr>
        <w:spacing w:line="240" w:lineRule="auto"/>
        <w:rPr>
          <w:rFonts w:ascii="Verdana" w:eastAsia="Verdana" w:hAnsi="Verdana" w:cs="Verdana"/>
          <w:color w:val="000000" w:themeColor="text1"/>
          <w:sz w:val="20"/>
          <w:szCs w:val="20"/>
          <w:lang w:val="en-US"/>
        </w:rPr>
      </w:pPr>
      <w:r w:rsidRPr="00BC38BF">
        <w:rPr>
          <w:rFonts w:ascii="Verdana" w:hAnsi="Verdana"/>
          <w:sz w:val="20"/>
          <w:szCs w:val="20"/>
          <w:lang w:val="en-US"/>
        </w:rPr>
        <w:t>To</w:t>
      </w:r>
      <w:r w:rsidR="00642CB7" w:rsidRPr="00BC38BF">
        <w:rPr>
          <w:rFonts w:ascii="Verdana" w:hAnsi="Verdana"/>
          <w:sz w:val="20"/>
          <w:szCs w:val="20"/>
          <w:lang w:val="en-US"/>
        </w:rPr>
        <w:t xml:space="preserve"> </w:t>
      </w:r>
      <w:r w:rsidR="00642CB7" w:rsidRPr="00BC38BF">
        <w:rPr>
          <w:rFonts w:ascii="Verdana" w:eastAsia="Verdana" w:hAnsi="Verdana" w:cs="Verdana"/>
          <w:color w:val="000000" w:themeColor="text1"/>
          <w:sz w:val="20"/>
          <w:szCs w:val="20"/>
          <w:lang w:val="en-US"/>
        </w:rPr>
        <w:t>double</w:t>
      </w:r>
      <w:r w:rsidR="00642CB7" w:rsidRPr="00BC38BF">
        <w:rPr>
          <w:rFonts w:ascii="Verdana" w:hAnsi="Verdana"/>
          <w:sz w:val="20"/>
          <w:szCs w:val="20"/>
          <w:lang w:val="en-US"/>
        </w:rPr>
        <w:t xml:space="preserve"> energy production within 5 years and reduce the price of energy;</w:t>
      </w:r>
    </w:p>
    <w:p w14:paraId="0AAD6520" w14:textId="562C52FF" w:rsidR="00642CB7" w:rsidRPr="00BC38BF" w:rsidRDefault="003E3E3C" w:rsidP="00FE0177">
      <w:pPr>
        <w:pStyle w:val="Paragrafoelenco"/>
        <w:numPr>
          <w:ilvl w:val="0"/>
          <w:numId w:val="2"/>
        </w:numPr>
        <w:pBdr>
          <w:top w:val="nil"/>
          <w:left w:val="nil"/>
          <w:bottom w:val="nil"/>
          <w:right w:val="nil"/>
          <w:between w:val="nil"/>
        </w:pBdr>
        <w:spacing w:line="240" w:lineRule="auto"/>
        <w:rPr>
          <w:rFonts w:ascii="Verdana" w:eastAsia="Verdana" w:hAnsi="Verdana" w:cs="Verdana"/>
          <w:color w:val="000000" w:themeColor="text1"/>
          <w:sz w:val="20"/>
          <w:szCs w:val="20"/>
          <w:lang w:val="en-US"/>
        </w:rPr>
      </w:pPr>
      <w:r w:rsidRPr="00BC38BF">
        <w:rPr>
          <w:rFonts w:ascii="Verdana" w:hAnsi="Verdana"/>
          <w:sz w:val="20"/>
          <w:szCs w:val="20"/>
          <w:lang w:val="en-US"/>
        </w:rPr>
        <w:t>F</w:t>
      </w:r>
      <w:r w:rsidR="00642CB7" w:rsidRPr="00BC38BF">
        <w:rPr>
          <w:rFonts w:ascii="Verdana" w:hAnsi="Verdana"/>
          <w:sz w:val="20"/>
          <w:szCs w:val="20"/>
          <w:lang w:val="en-US"/>
        </w:rPr>
        <w:t>acilitate the arrival of new companies particularly in the field of solar energy;</w:t>
      </w:r>
    </w:p>
    <w:p w14:paraId="390D3A71" w14:textId="27D1547F" w:rsidR="00642CB7" w:rsidRPr="00BC38BF" w:rsidRDefault="00642CB7" w:rsidP="00FE0177">
      <w:pPr>
        <w:pStyle w:val="Paragrafoelenco"/>
        <w:numPr>
          <w:ilvl w:val="0"/>
          <w:numId w:val="2"/>
        </w:numPr>
        <w:pBdr>
          <w:top w:val="nil"/>
          <w:left w:val="nil"/>
          <w:bottom w:val="nil"/>
          <w:right w:val="nil"/>
          <w:between w:val="nil"/>
        </w:pBdr>
        <w:spacing w:line="240" w:lineRule="auto"/>
        <w:rPr>
          <w:rFonts w:ascii="Verdana" w:eastAsia="Verdana" w:hAnsi="Verdana" w:cs="Verdana"/>
          <w:color w:val="000000" w:themeColor="text1"/>
          <w:sz w:val="20"/>
          <w:szCs w:val="20"/>
          <w:lang w:val="en-US"/>
        </w:rPr>
      </w:pPr>
      <w:r w:rsidRPr="00BC38BF">
        <w:rPr>
          <w:rFonts w:ascii="Verdana" w:hAnsi="Verdana"/>
          <w:sz w:val="20"/>
          <w:szCs w:val="20"/>
          <w:lang w:val="en-US"/>
        </w:rPr>
        <w:t>Promote investment and facilitate SMEs/SMI’s access to financing;</w:t>
      </w:r>
    </w:p>
    <w:p w14:paraId="267FCFDE" w14:textId="1B34A6F1" w:rsidR="00642CB7" w:rsidRPr="00BC38BF" w:rsidRDefault="00642CB7" w:rsidP="00FE0177">
      <w:pPr>
        <w:pStyle w:val="Paragrafoelenco"/>
        <w:numPr>
          <w:ilvl w:val="0"/>
          <w:numId w:val="2"/>
        </w:numPr>
        <w:spacing w:after="200" w:line="240" w:lineRule="auto"/>
        <w:rPr>
          <w:rFonts w:ascii="Verdana" w:eastAsia="Calibri" w:hAnsi="Verdana"/>
          <w:color w:val="000000" w:themeColor="text1"/>
          <w:sz w:val="20"/>
          <w:szCs w:val="20"/>
          <w:lang w:val="en-US" w:eastAsia="en-GB"/>
        </w:rPr>
      </w:pPr>
      <w:r w:rsidRPr="00BC38BF">
        <w:rPr>
          <w:rFonts w:ascii="Verdana" w:eastAsiaTheme="minorHAnsi" w:hAnsi="Verdana" w:cstheme="minorBidi"/>
          <w:sz w:val="20"/>
          <w:szCs w:val="20"/>
          <w:lang w:val="en-US"/>
        </w:rPr>
        <w:t>Improve Women project leaders’ access to grants, financing and assistance for a larger contribution to local development;</w:t>
      </w:r>
    </w:p>
    <w:p w14:paraId="06CF79EF" w14:textId="11125495" w:rsidR="000837CF" w:rsidRPr="0024699B" w:rsidRDefault="006D0843" w:rsidP="00FE0177">
      <w:pPr>
        <w:spacing w:after="200"/>
        <w:jc w:val="both"/>
        <w:rPr>
          <w:rFonts w:ascii="Verdana" w:eastAsia="Calibri" w:hAnsi="Verdana"/>
          <w:color w:val="000000" w:themeColor="text1"/>
          <w:sz w:val="20"/>
          <w:szCs w:val="20"/>
          <w:lang w:val="en-US" w:eastAsia="en-GB"/>
        </w:rPr>
      </w:pPr>
      <w:r w:rsidRPr="0024699B">
        <w:rPr>
          <w:rFonts w:ascii="Verdana" w:eastAsia="Calibri" w:hAnsi="Verdana"/>
          <w:color w:val="000000" w:themeColor="text1"/>
          <w:sz w:val="20"/>
          <w:szCs w:val="20"/>
          <w:lang w:val="en-US" w:eastAsia="en-GB"/>
        </w:rPr>
        <w:t xml:space="preserve">The </w:t>
      </w:r>
      <w:r w:rsidR="00F70E40" w:rsidRPr="0024699B">
        <w:rPr>
          <w:rFonts w:ascii="Verdana" w:eastAsia="Calibri" w:hAnsi="Verdana"/>
          <w:color w:val="000000" w:themeColor="text1"/>
          <w:sz w:val="20"/>
          <w:szCs w:val="20"/>
          <w:lang w:val="en-US" w:eastAsia="en-GB"/>
        </w:rPr>
        <w:t>JP</w:t>
      </w:r>
      <w:r w:rsidRPr="0024699B">
        <w:rPr>
          <w:rFonts w:ascii="Verdana" w:eastAsia="Calibri" w:hAnsi="Verdana"/>
          <w:color w:val="000000" w:themeColor="text1"/>
          <w:sz w:val="20"/>
          <w:szCs w:val="20"/>
          <w:lang w:val="en-US" w:eastAsia="en-GB"/>
        </w:rPr>
        <w:t> respond </w:t>
      </w:r>
      <w:r w:rsidR="00F70E40" w:rsidRPr="0024699B">
        <w:rPr>
          <w:rFonts w:ascii="Verdana" w:eastAsia="Calibri" w:hAnsi="Verdana"/>
          <w:color w:val="000000" w:themeColor="text1"/>
          <w:sz w:val="20"/>
          <w:szCs w:val="20"/>
          <w:lang w:val="en-US" w:eastAsia="en-GB"/>
        </w:rPr>
        <w:t xml:space="preserve">(1) </w:t>
      </w:r>
      <w:r w:rsidRPr="0024699B">
        <w:rPr>
          <w:rFonts w:ascii="Verdana" w:eastAsia="Calibri" w:hAnsi="Verdana"/>
          <w:color w:val="000000" w:themeColor="text1"/>
          <w:sz w:val="20"/>
          <w:szCs w:val="20"/>
          <w:lang w:val="en-US" w:eastAsia="en-GB"/>
        </w:rPr>
        <w:t xml:space="preserve">to the request of the Presidency to accompany the Government to </w:t>
      </w:r>
      <w:r w:rsidR="008E2220" w:rsidRPr="0024699B">
        <w:rPr>
          <w:rFonts w:ascii="Verdana" w:eastAsia="Calibri" w:hAnsi="Verdana"/>
          <w:color w:val="000000" w:themeColor="text1"/>
          <w:sz w:val="20"/>
          <w:szCs w:val="20"/>
          <w:lang w:val="en-US" w:eastAsia="en-GB"/>
        </w:rPr>
        <w:t>support</w:t>
      </w:r>
      <w:r w:rsidR="00C42586" w:rsidRPr="0024699B">
        <w:rPr>
          <w:rFonts w:ascii="Verdana" w:eastAsia="Calibri" w:hAnsi="Verdana"/>
          <w:color w:val="000000" w:themeColor="text1"/>
          <w:sz w:val="20"/>
          <w:szCs w:val="20"/>
          <w:lang w:val="en-US" w:eastAsia="en-GB"/>
        </w:rPr>
        <w:t xml:space="preserve"> the </w:t>
      </w:r>
      <w:r w:rsidRPr="0024699B">
        <w:rPr>
          <w:rFonts w:ascii="Verdana" w:eastAsia="Calibri" w:hAnsi="Verdana"/>
          <w:color w:val="000000" w:themeColor="text1"/>
          <w:sz w:val="20"/>
          <w:szCs w:val="20"/>
          <w:lang w:val="en-US" w:eastAsia="en-GB"/>
        </w:rPr>
        <w:t>establish</w:t>
      </w:r>
      <w:r w:rsidR="00C42586" w:rsidRPr="0024699B">
        <w:rPr>
          <w:rFonts w:ascii="Verdana" w:eastAsia="Calibri" w:hAnsi="Verdana"/>
          <w:color w:val="000000" w:themeColor="text1"/>
          <w:sz w:val="20"/>
          <w:szCs w:val="20"/>
          <w:lang w:val="en-US" w:eastAsia="en-GB"/>
        </w:rPr>
        <w:t>ment</w:t>
      </w:r>
      <w:r w:rsidRPr="0024699B">
        <w:rPr>
          <w:rFonts w:ascii="Verdana" w:eastAsia="Calibri" w:hAnsi="Verdana"/>
          <w:color w:val="000000" w:themeColor="text1"/>
          <w:sz w:val="20"/>
          <w:szCs w:val="20"/>
          <w:lang w:val="en-US" w:eastAsia="en-GB"/>
        </w:rPr>
        <w:t xml:space="preserve"> and implement</w:t>
      </w:r>
      <w:r w:rsidR="00C42586" w:rsidRPr="0024699B">
        <w:rPr>
          <w:rFonts w:ascii="Verdana" w:eastAsia="Calibri" w:hAnsi="Verdana"/>
          <w:color w:val="000000" w:themeColor="text1"/>
          <w:sz w:val="20"/>
          <w:szCs w:val="20"/>
          <w:lang w:val="en-US" w:eastAsia="en-GB"/>
        </w:rPr>
        <w:t>ation</w:t>
      </w:r>
      <w:r w:rsidRPr="0024699B">
        <w:rPr>
          <w:rFonts w:ascii="Verdana" w:eastAsia="Calibri" w:hAnsi="Verdana"/>
          <w:color w:val="000000" w:themeColor="text1"/>
          <w:sz w:val="20"/>
          <w:szCs w:val="20"/>
          <w:lang w:val="en-US" w:eastAsia="en-GB"/>
        </w:rPr>
        <w:t xml:space="preserve"> the National Sovereign</w:t>
      </w:r>
      <w:r w:rsidR="00F70E40" w:rsidRPr="0024699B">
        <w:rPr>
          <w:rFonts w:ascii="Verdana" w:eastAsia="Calibri" w:hAnsi="Verdana"/>
          <w:color w:val="000000" w:themeColor="text1"/>
          <w:sz w:val="20"/>
          <w:szCs w:val="20"/>
          <w:lang w:val="en-US" w:eastAsia="en-GB"/>
        </w:rPr>
        <w:t xml:space="preserve"> Fund and (2) is aligned to the</w:t>
      </w:r>
      <w:r w:rsidRPr="0024699B">
        <w:rPr>
          <w:rFonts w:ascii="Verdana" w:eastAsia="Calibri" w:hAnsi="Verdana"/>
          <w:color w:val="000000" w:themeColor="text1"/>
          <w:sz w:val="20"/>
          <w:szCs w:val="20"/>
          <w:lang w:val="en-US" w:eastAsia="en-GB"/>
        </w:rPr>
        <w:t xml:space="preserve"> strategic priorities of the Government on </w:t>
      </w:r>
      <w:r w:rsidR="00F70E40" w:rsidRPr="0024699B">
        <w:rPr>
          <w:rFonts w:ascii="Verdana" w:eastAsia="Calibri" w:hAnsi="Verdana"/>
          <w:color w:val="000000" w:themeColor="text1"/>
          <w:sz w:val="20"/>
          <w:szCs w:val="20"/>
          <w:lang w:val="en-US" w:eastAsia="en-GB"/>
        </w:rPr>
        <w:t>“</w:t>
      </w:r>
      <w:r w:rsidRPr="0024699B">
        <w:rPr>
          <w:rFonts w:ascii="Verdana" w:eastAsia="Calibri" w:hAnsi="Verdana"/>
          <w:color w:val="000000" w:themeColor="text1"/>
          <w:sz w:val="20"/>
          <w:szCs w:val="20"/>
          <w:lang w:val="en-US" w:eastAsia="en-GB"/>
        </w:rPr>
        <w:t>Economy and faster growth</w:t>
      </w:r>
      <w:r w:rsidR="00F70E40" w:rsidRPr="0024699B">
        <w:rPr>
          <w:rFonts w:ascii="Verdana" w:eastAsia="Calibri" w:hAnsi="Verdana"/>
          <w:color w:val="000000" w:themeColor="text1"/>
          <w:sz w:val="20"/>
          <w:szCs w:val="20"/>
          <w:lang w:val="en-US" w:eastAsia="en-GB"/>
        </w:rPr>
        <w:t>”</w:t>
      </w:r>
      <w:r w:rsidRPr="0024699B">
        <w:rPr>
          <w:rFonts w:ascii="Verdana" w:eastAsia="Calibri" w:hAnsi="Verdana"/>
          <w:color w:val="000000" w:themeColor="text1"/>
          <w:sz w:val="20"/>
          <w:szCs w:val="20"/>
          <w:lang w:val="en-US" w:eastAsia="en-GB"/>
        </w:rPr>
        <w:t>, Engag</w:t>
      </w:r>
      <w:r w:rsidR="00F70E40" w:rsidRPr="0024699B">
        <w:rPr>
          <w:rFonts w:ascii="Verdana" w:eastAsia="Calibri" w:hAnsi="Verdana"/>
          <w:color w:val="000000" w:themeColor="text1"/>
          <w:sz w:val="20"/>
          <w:szCs w:val="20"/>
          <w:lang w:val="en-US" w:eastAsia="en-GB"/>
        </w:rPr>
        <w:t xml:space="preserve">ement number 2: Energy for all. </w:t>
      </w:r>
    </w:p>
    <w:p w14:paraId="3EC0813C" w14:textId="2E1CB991" w:rsidR="00272BF8" w:rsidRPr="0024699B" w:rsidRDefault="00FC4E9C" w:rsidP="00FE0177">
      <w:pPr>
        <w:contextualSpacing/>
        <w:jc w:val="both"/>
        <w:rPr>
          <w:rFonts w:ascii="Verdana" w:hAnsi="Verdana"/>
          <w:i/>
          <w:iCs/>
          <w:color w:val="C45911" w:themeColor="accent2" w:themeShade="BF"/>
          <w:sz w:val="20"/>
          <w:szCs w:val="20"/>
          <w:lang w:val="en-US" w:eastAsia="en-GB"/>
        </w:rPr>
      </w:pPr>
      <w:r w:rsidRPr="0024699B">
        <w:rPr>
          <w:rFonts w:ascii="Verdana" w:hAnsi="Verdana"/>
          <w:b/>
          <w:bCs/>
          <w:color w:val="000000" w:themeColor="text1"/>
          <w:sz w:val="20"/>
          <w:szCs w:val="20"/>
          <w:lang w:val="en-US" w:eastAsia="en-GB"/>
        </w:rPr>
        <w:t xml:space="preserve">6. </w:t>
      </w:r>
      <w:r w:rsidR="00272BF8" w:rsidRPr="0024699B">
        <w:rPr>
          <w:rFonts w:ascii="Verdana" w:hAnsi="Verdana"/>
          <w:b/>
          <w:bCs/>
          <w:color w:val="000000" w:themeColor="text1"/>
          <w:sz w:val="20"/>
          <w:szCs w:val="20"/>
          <w:lang w:val="en-US" w:eastAsia="en-GB"/>
        </w:rPr>
        <w:t>Trans-boundary and/or regional issues</w:t>
      </w:r>
      <w:r w:rsidR="003277CB" w:rsidRPr="0024699B">
        <w:rPr>
          <w:rFonts w:ascii="Verdana" w:hAnsi="Verdana"/>
          <w:color w:val="000000" w:themeColor="text1"/>
          <w:sz w:val="20"/>
          <w:szCs w:val="20"/>
          <w:lang w:val="en-US" w:eastAsia="en-GB"/>
        </w:rPr>
        <w:t xml:space="preserve">: </w:t>
      </w:r>
    </w:p>
    <w:p w14:paraId="1F2A6C49" w14:textId="77777777" w:rsidR="00642CB7" w:rsidRPr="0024699B" w:rsidRDefault="00642CB7" w:rsidP="00FE0177">
      <w:pPr>
        <w:jc w:val="both"/>
        <w:rPr>
          <w:rFonts w:ascii="Verdana" w:eastAsia="Verdana" w:hAnsi="Verdana" w:cs="Verdana"/>
          <w:color w:val="000000"/>
          <w:sz w:val="20"/>
          <w:szCs w:val="20"/>
          <w:lang w:val="en-US"/>
        </w:rPr>
      </w:pPr>
      <w:r w:rsidRPr="0024699B">
        <w:rPr>
          <w:rFonts w:ascii="Verdana" w:eastAsia="Verdana" w:hAnsi="Verdana" w:cs="Verdana"/>
          <w:color w:val="000000"/>
          <w:sz w:val="20"/>
          <w:szCs w:val="20"/>
          <w:lang w:val="en-US"/>
        </w:rPr>
        <w:t>The JP is a targeted project on an island and therefore with limited transboundary expected impacts.</w:t>
      </w:r>
    </w:p>
    <w:p w14:paraId="29EE0C1E" w14:textId="77777777" w:rsidR="00642CB7" w:rsidRPr="0024699B" w:rsidRDefault="00642CB7" w:rsidP="00FE0177">
      <w:pPr>
        <w:contextualSpacing/>
        <w:rPr>
          <w:rFonts w:ascii="Verdana" w:hAnsi="Verdana"/>
          <w:color w:val="000000" w:themeColor="text1"/>
          <w:sz w:val="20"/>
          <w:szCs w:val="20"/>
          <w:lang w:val="en-US" w:eastAsia="en-GB"/>
        </w:rPr>
      </w:pPr>
    </w:p>
    <w:p w14:paraId="7A2ABAED" w14:textId="77777777" w:rsidR="00272BF8" w:rsidRPr="0024699B" w:rsidRDefault="00272BF8" w:rsidP="00FE0177">
      <w:pPr>
        <w:contextualSpacing/>
        <w:rPr>
          <w:rFonts w:ascii="Verdana" w:hAnsi="Verdana"/>
          <w:color w:val="000000" w:themeColor="text1"/>
          <w:u w:val="single"/>
          <w:lang w:val="en-US" w:eastAsia="en-GB"/>
        </w:rPr>
      </w:pPr>
    </w:p>
    <w:p w14:paraId="6C7076D1" w14:textId="3471C13D" w:rsidR="00272BF8" w:rsidRPr="0024699B" w:rsidRDefault="00272BF8" w:rsidP="00FE0177">
      <w:pPr>
        <w:contextualSpacing/>
        <w:rPr>
          <w:rFonts w:ascii="Verdana" w:eastAsia="Calibri" w:hAnsi="Verdana"/>
          <w:b/>
          <w:caps/>
          <w:color w:val="0070C0"/>
          <w:sz w:val="32"/>
          <w:lang w:val="en-US"/>
        </w:rPr>
      </w:pPr>
      <w:r w:rsidRPr="0024699B">
        <w:rPr>
          <w:rFonts w:ascii="Verdana" w:hAnsi="Verdana"/>
          <w:i/>
          <w:color w:val="000000" w:themeColor="text1"/>
          <w:lang w:val="en-US" w:eastAsia="en-GB"/>
        </w:rPr>
        <w:br w:type="page"/>
      </w:r>
    </w:p>
    <w:p w14:paraId="318B2B8F" w14:textId="77777777" w:rsidR="00272BF8" w:rsidRPr="0024699B" w:rsidRDefault="00272BF8" w:rsidP="00FE0177">
      <w:pPr>
        <w:jc w:val="center"/>
        <w:rPr>
          <w:rFonts w:ascii="Verdana" w:eastAsia="Calibri" w:hAnsi="Verdana"/>
          <w:b/>
          <w:caps/>
          <w:color w:val="0070C0"/>
          <w:sz w:val="20"/>
          <w:szCs w:val="16"/>
          <w:lang w:val="en-US"/>
        </w:rPr>
      </w:pPr>
      <w:r w:rsidRPr="0024699B">
        <w:rPr>
          <w:rFonts w:ascii="Verdana" w:eastAsia="Calibri" w:hAnsi="Verdana"/>
          <w:b/>
          <w:caps/>
          <w:color w:val="0070C0"/>
          <w:sz w:val="20"/>
          <w:szCs w:val="16"/>
          <w:lang w:val="en-US"/>
        </w:rPr>
        <w:lastRenderedPageBreak/>
        <w:t>C. Joint Programme description</w:t>
      </w:r>
    </w:p>
    <w:p w14:paraId="4312DBB3" w14:textId="77777777" w:rsidR="00272BF8" w:rsidRPr="0024699B" w:rsidRDefault="00272BF8" w:rsidP="00FE0177">
      <w:pPr>
        <w:rPr>
          <w:rFonts w:ascii="Verdana" w:eastAsia="Calibri" w:hAnsi="Verdana"/>
          <w:color w:val="000000" w:themeColor="text1"/>
          <w:sz w:val="18"/>
          <w:szCs w:val="20"/>
          <w:lang w:val="en-US"/>
        </w:rPr>
      </w:pPr>
    </w:p>
    <w:p w14:paraId="45833832" w14:textId="77777777" w:rsidR="00272BF8" w:rsidRPr="0024699B" w:rsidRDefault="00272BF8" w:rsidP="00FE0177">
      <w:pPr>
        <w:rPr>
          <w:rFonts w:ascii="Verdana" w:eastAsia="Calibri" w:hAnsi="Verdana"/>
          <w:color w:val="000000" w:themeColor="text1"/>
          <w:sz w:val="18"/>
          <w:szCs w:val="20"/>
          <w:lang w:val="en-US"/>
        </w:rPr>
      </w:pPr>
    </w:p>
    <w:p w14:paraId="560FABA8" w14:textId="77777777" w:rsidR="00272BF8" w:rsidRPr="0024699B" w:rsidRDefault="00272BF8" w:rsidP="00FE0177">
      <w:pPr>
        <w:rPr>
          <w:rFonts w:ascii="Verdana" w:eastAsia="Calibri" w:hAnsi="Verdana"/>
          <w:b/>
          <w:color w:val="0070C0"/>
          <w:szCs w:val="28"/>
          <w:lang w:val="en-US"/>
        </w:rPr>
      </w:pPr>
      <w:r w:rsidRPr="0024699B">
        <w:rPr>
          <w:rFonts w:ascii="Verdana" w:eastAsia="Calibri" w:hAnsi="Verdana"/>
          <w:b/>
          <w:color w:val="0070C0"/>
          <w:szCs w:val="28"/>
          <w:lang w:val="en-US"/>
        </w:rPr>
        <w:t xml:space="preserve">1. Baseline and Situation Analysis </w:t>
      </w:r>
    </w:p>
    <w:p w14:paraId="32392F8A" w14:textId="77777777" w:rsidR="00272BF8" w:rsidRPr="0024699B" w:rsidRDefault="00272BF8" w:rsidP="00FE0177">
      <w:pPr>
        <w:rPr>
          <w:rFonts w:ascii="Verdana" w:eastAsia="Calibri" w:hAnsi="Verdana"/>
          <w:i/>
          <w:color w:val="C45911" w:themeColor="accent2" w:themeShade="BF"/>
          <w:sz w:val="18"/>
          <w:lang w:val="en-US"/>
        </w:rPr>
      </w:pPr>
    </w:p>
    <w:p w14:paraId="2E468997" w14:textId="7C159998" w:rsidR="00272BF8" w:rsidRPr="0024699B" w:rsidRDefault="005A774F" w:rsidP="00FE0177">
      <w:pPr>
        <w:rPr>
          <w:rFonts w:ascii="Verdana" w:hAnsi="Verdana"/>
          <w:i/>
          <w:color w:val="C45911" w:themeColor="accent2" w:themeShade="BF"/>
          <w:sz w:val="20"/>
          <w:szCs w:val="20"/>
          <w:lang w:val="en-US"/>
        </w:rPr>
      </w:pPr>
      <w:r w:rsidRPr="0024699B">
        <w:rPr>
          <w:rFonts w:ascii="Verdana" w:eastAsia="Calibri" w:hAnsi="Verdana"/>
          <w:b/>
          <w:bCs/>
          <w:iCs/>
          <w:color w:val="000000" w:themeColor="text1"/>
          <w:sz w:val="20"/>
          <w:szCs w:val="20"/>
          <w:lang w:val="en-US"/>
        </w:rPr>
        <w:t xml:space="preserve">1.1 Problem statement: </w:t>
      </w:r>
      <w:r w:rsidR="00AA3D42" w:rsidRPr="0024699B">
        <w:rPr>
          <w:rFonts w:ascii="Verdana" w:hAnsi="Verdana"/>
          <w:i/>
          <w:color w:val="C45911" w:themeColor="accent2" w:themeShade="BF"/>
          <w:sz w:val="20"/>
          <w:szCs w:val="20"/>
          <w:lang w:val="en-US"/>
        </w:rPr>
        <w:t xml:space="preserve"> </w:t>
      </w:r>
    </w:p>
    <w:p w14:paraId="60858117" w14:textId="77777777" w:rsidR="000837CF" w:rsidRPr="0024699B" w:rsidRDefault="000837CF" w:rsidP="00FE0177">
      <w:pPr>
        <w:rPr>
          <w:rFonts w:ascii="Verdana" w:eastAsia="Calibri" w:hAnsi="Verdana"/>
          <w:i/>
          <w:color w:val="C45911" w:themeColor="accent2" w:themeShade="BF"/>
          <w:sz w:val="8"/>
          <w:szCs w:val="20"/>
          <w:lang w:val="en-US"/>
        </w:rPr>
      </w:pPr>
    </w:p>
    <w:p w14:paraId="16715D1C" w14:textId="0E41E2F6" w:rsidR="00F625F5" w:rsidRPr="0024699B" w:rsidRDefault="00F625F5" w:rsidP="00FE0177">
      <w:pPr>
        <w:shd w:val="clear" w:color="auto" w:fill="FFFFFF"/>
        <w:jc w:val="both"/>
        <w:rPr>
          <w:rFonts w:ascii="Verdana" w:eastAsia="Verdana" w:hAnsi="Verdana" w:cs="Verdana"/>
          <w:iCs/>
          <w:color w:val="000000" w:themeColor="text1"/>
          <w:sz w:val="20"/>
          <w:szCs w:val="20"/>
          <w:lang w:val="en-US"/>
        </w:rPr>
      </w:pPr>
      <w:r w:rsidRPr="0024699B">
        <w:rPr>
          <w:rFonts w:ascii="Verdana" w:eastAsia="Verdana" w:hAnsi="Verdana" w:cs="Verdana"/>
          <w:b/>
          <w:iCs/>
          <w:color w:val="000000" w:themeColor="text1"/>
          <w:sz w:val="20"/>
          <w:szCs w:val="20"/>
          <w:lang w:val="en-US"/>
        </w:rPr>
        <w:t>Madagascar</w:t>
      </w:r>
      <w:r w:rsidR="00771F65" w:rsidRPr="0024699B">
        <w:rPr>
          <w:rFonts w:ascii="Verdana" w:eastAsia="Verdana" w:hAnsi="Verdana" w:cs="Verdana"/>
          <w:b/>
          <w:iCs/>
          <w:color w:val="000000" w:themeColor="text1"/>
          <w:sz w:val="20"/>
          <w:szCs w:val="20"/>
          <w:lang w:val="en-US"/>
        </w:rPr>
        <w:t xml:space="preserve">, </w:t>
      </w:r>
      <w:r w:rsidRPr="0024699B">
        <w:rPr>
          <w:rFonts w:ascii="Verdana" w:eastAsia="Verdana" w:hAnsi="Verdana" w:cs="Verdana"/>
          <w:b/>
          <w:iCs/>
          <w:color w:val="000000" w:themeColor="text1"/>
          <w:sz w:val="20"/>
          <w:szCs w:val="20"/>
          <w:lang w:val="en-US"/>
        </w:rPr>
        <w:t>is a paradoxical country rich in natural resources</w:t>
      </w:r>
      <w:r w:rsidRPr="0024699B">
        <w:rPr>
          <w:rFonts w:ascii="Verdana" w:eastAsia="Verdana" w:hAnsi="Verdana" w:cs="Verdana"/>
          <w:iCs/>
          <w:color w:val="000000" w:themeColor="text1"/>
          <w:sz w:val="20"/>
          <w:szCs w:val="20"/>
          <w:lang w:val="en-US"/>
        </w:rPr>
        <w:t>, including minerals (gold, nickel, cobalt minerals, sapphi</w:t>
      </w:r>
      <w:r w:rsidR="0008094F" w:rsidRPr="0024699B">
        <w:rPr>
          <w:rFonts w:ascii="Verdana" w:eastAsia="Verdana" w:hAnsi="Verdana" w:cs="Verdana"/>
          <w:iCs/>
          <w:color w:val="000000" w:themeColor="text1"/>
          <w:sz w:val="20"/>
          <w:szCs w:val="20"/>
          <w:lang w:val="en-US"/>
        </w:rPr>
        <w:t>re, ruby, aquamarine</w:t>
      </w:r>
      <w:r w:rsidRPr="0024699B">
        <w:rPr>
          <w:rFonts w:ascii="Verdana" w:eastAsia="Verdana" w:hAnsi="Verdana" w:cs="Verdana"/>
          <w:iCs/>
          <w:color w:val="000000" w:themeColor="text1"/>
          <w:sz w:val="20"/>
          <w:szCs w:val="20"/>
          <w:lang w:val="en-US"/>
        </w:rPr>
        <w:t>, emerald, ilmenite, coal, iron, bauxite, etc.), oil,</w:t>
      </w:r>
      <w:r w:rsidR="0008094F" w:rsidRPr="0024699B">
        <w:rPr>
          <w:rFonts w:ascii="Verdana" w:eastAsia="Verdana" w:hAnsi="Verdana" w:cs="Verdana"/>
          <w:iCs/>
          <w:color w:val="000000" w:themeColor="text1"/>
          <w:sz w:val="20"/>
          <w:szCs w:val="20"/>
          <w:lang w:val="en-US"/>
        </w:rPr>
        <w:t xml:space="preserve"> gas,</w:t>
      </w:r>
      <w:r w:rsidRPr="0024699B">
        <w:rPr>
          <w:rFonts w:ascii="Verdana" w:eastAsia="Verdana" w:hAnsi="Verdana" w:cs="Verdana"/>
          <w:iCs/>
          <w:color w:val="000000" w:themeColor="text1"/>
          <w:sz w:val="20"/>
          <w:szCs w:val="20"/>
          <w:lang w:val="en-US"/>
        </w:rPr>
        <w:t xml:space="preserve"> </w:t>
      </w:r>
      <w:r w:rsidR="00F3294F" w:rsidRPr="0024699B">
        <w:rPr>
          <w:rFonts w:ascii="Verdana" w:eastAsia="Verdana" w:hAnsi="Verdana" w:cs="Verdana"/>
          <w:iCs/>
          <w:color w:val="000000" w:themeColor="text1"/>
          <w:sz w:val="20"/>
          <w:szCs w:val="20"/>
          <w:lang w:val="en-US"/>
        </w:rPr>
        <w:t>renewable energies</w:t>
      </w:r>
      <w:r w:rsidRPr="0024699B">
        <w:rPr>
          <w:rFonts w:ascii="Verdana" w:eastAsia="Verdana" w:hAnsi="Verdana" w:cs="Verdana"/>
          <w:iCs/>
          <w:color w:val="000000" w:themeColor="text1"/>
          <w:sz w:val="20"/>
          <w:szCs w:val="20"/>
          <w:lang w:val="en-US"/>
        </w:rPr>
        <w:t xml:space="preserve"> and 25 million hectares of arable land while 77% of the Malagasy population live in poverty (</w:t>
      </w:r>
      <w:r w:rsidR="00F3294F" w:rsidRPr="0024699B">
        <w:rPr>
          <w:rFonts w:ascii="Verdana" w:eastAsia="Verdana" w:hAnsi="Verdana" w:cs="Verdana"/>
          <w:iCs/>
          <w:color w:val="000000" w:themeColor="text1"/>
          <w:sz w:val="20"/>
          <w:szCs w:val="20"/>
          <w:lang w:val="en-US"/>
        </w:rPr>
        <w:t>purchasing power pari</w:t>
      </w:r>
      <w:r w:rsidR="00783BC1" w:rsidRPr="0024699B">
        <w:rPr>
          <w:rFonts w:ascii="Verdana" w:eastAsia="Verdana" w:hAnsi="Verdana" w:cs="Verdana"/>
          <w:iCs/>
          <w:color w:val="000000" w:themeColor="text1"/>
          <w:sz w:val="20"/>
          <w:szCs w:val="20"/>
          <w:lang w:val="en-US"/>
        </w:rPr>
        <w:t>ty below</w:t>
      </w:r>
      <w:r w:rsidRPr="0024699B">
        <w:rPr>
          <w:rFonts w:ascii="Verdana" w:eastAsia="Verdana" w:hAnsi="Verdana" w:cs="Verdana"/>
          <w:iCs/>
          <w:color w:val="000000" w:themeColor="text1"/>
          <w:sz w:val="20"/>
          <w:szCs w:val="20"/>
          <w:lang w:val="en-US"/>
        </w:rPr>
        <w:t xml:space="preserve"> USD 1,90 per day) in 2018</w:t>
      </w:r>
      <w:r w:rsidR="00F3294F" w:rsidRPr="0024699B">
        <w:rPr>
          <w:rFonts w:ascii="Verdana" w:eastAsia="Verdana" w:hAnsi="Verdana" w:cs="Verdana"/>
          <w:iCs/>
          <w:color w:val="000000" w:themeColor="text1"/>
          <w:sz w:val="20"/>
          <w:szCs w:val="20"/>
          <w:lang w:val="en-US"/>
        </w:rPr>
        <w:t>. T</w:t>
      </w:r>
      <w:r w:rsidRPr="0024699B">
        <w:rPr>
          <w:rFonts w:ascii="Verdana" w:eastAsia="Verdana" w:hAnsi="Verdana" w:cs="Verdana"/>
          <w:iCs/>
          <w:color w:val="000000" w:themeColor="text1"/>
          <w:sz w:val="20"/>
          <w:szCs w:val="20"/>
          <w:lang w:val="en-US"/>
        </w:rPr>
        <w:t xml:space="preserve">he country </w:t>
      </w:r>
      <w:r w:rsidRPr="0024699B">
        <w:rPr>
          <w:rFonts w:ascii="Verdana" w:eastAsia="Verdana" w:hAnsi="Verdana" w:cs="Verdana"/>
          <w:b/>
          <w:iCs/>
          <w:color w:val="000000" w:themeColor="text1"/>
          <w:sz w:val="20"/>
          <w:szCs w:val="20"/>
          <w:lang w:val="en-US"/>
        </w:rPr>
        <w:t>lacks key development infrastructures</w:t>
      </w:r>
      <w:r w:rsidRPr="0024699B">
        <w:rPr>
          <w:rFonts w:ascii="Verdana" w:eastAsia="Verdana" w:hAnsi="Verdana" w:cs="Verdana"/>
          <w:iCs/>
          <w:color w:val="000000" w:themeColor="text1"/>
          <w:sz w:val="20"/>
          <w:szCs w:val="20"/>
          <w:lang w:val="en-US"/>
        </w:rPr>
        <w:t>, notably access to energy, water and roads. This paradox shows the critical need for financial resources to increase investment in many areas.</w:t>
      </w:r>
    </w:p>
    <w:p w14:paraId="6D045744" w14:textId="77777777" w:rsidR="000837CF" w:rsidRPr="0024699B" w:rsidRDefault="000837CF" w:rsidP="00FE0177">
      <w:pPr>
        <w:shd w:val="clear" w:color="auto" w:fill="FFFFFF"/>
        <w:jc w:val="both"/>
        <w:rPr>
          <w:rFonts w:ascii="Verdana" w:eastAsia="Verdana" w:hAnsi="Verdana" w:cs="Verdana"/>
          <w:iCs/>
          <w:color w:val="000000" w:themeColor="text1"/>
          <w:sz w:val="18"/>
          <w:szCs w:val="20"/>
          <w:lang w:val="en-US"/>
        </w:rPr>
      </w:pPr>
    </w:p>
    <w:p w14:paraId="6786BA65" w14:textId="77777777" w:rsidR="003B48B3" w:rsidRPr="0024699B" w:rsidRDefault="003B48B3" w:rsidP="003B48B3">
      <w:pPr>
        <w:shd w:val="clear" w:color="auto" w:fill="FFFFFF"/>
        <w:jc w:val="both"/>
        <w:rPr>
          <w:rFonts w:ascii="Verdana" w:eastAsia="Verdana" w:hAnsi="Verdana" w:cs="Verdana"/>
          <w:color w:val="000000"/>
          <w:sz w:val="20"/>
          <w:szCs w:val="20"/>
          <w:lang w:val="en-US"/>
        </w:rPr>
      </w:pPr>
      <w:r w:rsidRPr="0024699B">
        <w:rPr>
          <w:rFonts w:ascii="Verdana" w:eastAsia="Verdana" w:hAnsi="Verdana" w:cs="Verdana"/>
          <w:iCs/>
          <w:color w:val="000000" w:themeColor="text1"/>
          <w:sz w:val="20"/>
          <w:szCs w:val="20"/>
          <w:lang w:val="en-US"/>
        </w:rPr>
        <w:t xml:space="preserve">Indeed, the government of Madagascar lacks of adequate financial vehicles to make strategic investments for the country and the ability to unlock potential investments in many sectors, including the </w:t>
      </w:r>
      <w:r w:rsidRPr="0024699B">
        <w:rPr>
          <w:rFonts w:ascii="Verdana" w:eastAsia="Verdana" w:hAnsi="Verdana" w:cs="Verdana"/>
          <w:b/>
          <w:iCs/>
          <w:color w:val="000000" w:themeColor="text1"/>
          <w:sz w:val="20"/>
          <w:szCs w:val="20"/>
          <w:lang w:val="en-US"/>
        </w:rPr>
        <w:t>sustainable energy (Renewable Energy + Energy Efficiency)</w:t>
      </w:r>
      <w:r w:rsidRPr="0024699B">
        <w:rPr>
          <w:rFonts w:ascii="Verdana" w:eastAsia="Verdana" w:hAnsi="Verdana" w:cs="Verdana"/>
          <w:iCs/>
          <w:color w:val="000000" w:themeColor="text1"/>
          <w:sz w:val="20"/>
          <w:szCs w:val="20"/>
          <w:lang w:val="en-US"/>
        </w:rPr>
        <w:t xml:space="preserve"> sector where more than </w:t>
      </w:r>
      <w:r w:rsidRPr="0024699B">
        <w:rPr>
          <w:rFonts w:ascii="Verdana" w:eastAsia="Verdana" w:hAnsi="Verdana" w:cs="Verdana"/>
          <w:b/>
          <w:iCs/>
          <w:color w:val="000000" w:themeColor="text1"/>
          <w:sz w:val="20"/>
          <w:szCs w:val="20"/>
          <w:lang w:val="en-US"/>
        </w:rPr>
        <w:t>1,5 billion euros of sustainable energy investment projects are in the pipeline</w:t>
      </w:r>
      <w:r w:rsidRPr="0024699B">
        <w:rPr>
          <w:rFonts w:ascii="Verdana" w:eastAsia="Verdana" w:hAnsi="Verdana" w:cs="Verdana"/>
          <w:iCs/>
          <w:color w:val="000000" w:themeColor="text1"/>
          <w:sz w:val="20"/>
          <w:szCs w:val="20"/>
          <w:lang w:val="en-US"/>
        </w:rPr>
        <w:t xml:space="preserve"> (from Solar Home System distribution to large scale hydroelectricity powerplants) </w:t>
      </w:r>
      <w:r w:rsidRPr="0024699B">
        <w:rPr>
          <w:rFonts w:ascii="Verdana" w:eastAsia="Verdana" w:hAnsi="Verdana" w:cs="Verdana"/>
          <w:b/>
          <w:iCs/>
          <w:color w:val="000000" w:themeColor="text1"/>
          <w:sz w:val="20"/>
          <w:szCs w:val="20"/>
          <w:lang w:val="en-US"/>
        </w:rPr>
        <w:t>without financial involvement of the State and appropriate diversified and cataclyst financial mechanisms being operational</w:t>
      </w:r>
      <w:r w:rsidRPr="0024699B">
        <w:rPr>
          <w:rFonts w:ascii="Verdana" w:eastAsia="Verdana" w:hAnsi="Verdana" w:cs="Verdana"/>
          <w:iCs/>
          <w:color w:val="000000" w:themeColor="text1"/>
          <w:sz w:val="20"/>
          <w:szCs w:val="20"/>
          <w:lang w:val="en-US"/>
        </w:rPr>
        <w:t xml:space="preserve">. </w:t>
      </w:r>
      <w:r w:rsidRPr="0024699B">
        <w:rPr>
          <w:rFonts w:ascii="Verdana" w:eastAsia="Verdana" w:hAnsi="Verdana" w:cs="Verdana"/>
          <w:color w:val="000000"/>
          <w:sz w:val="20"/>
          <w:szCs w:val="20"/>
          <w:lang w:val="en-US"/>
        </w:rPr>
        <w:t xml:space="preserve">In this JP, the sustainable energy sector had been prioritized in accordance with national emergences priorities and because of its strategic role in economic transformation and well being improvement. </w:t>
      </w:r>
    </w:p>
    <w:p w14:paraId="5E6F1ACB" w14:textId="77777777" w:rsidR="000837CF" w:rsidRPr="0024699B" w:rsidRDefault="000837CF" w:rsidP="00FE0177">
      <w:pPr>
        <w:shd w:val="clear" w:color="auto" w:fill="FFFFFF"/>
        <w:jc w:val="both"/>
        <w:rPr>
          <w:rFonts w:ascii="Verdana" w:eastAsia="Verdana" w:hAnsi="Verdana" w:cs="Verdana"/>
          <w:iCs/>
          <w:color w:val="000000" w:themeColor="text1"/>
          <w:sz w:val="16"/>
          <w:szCs w:val="20"/>
          <w:lang w:val="en-US"/>
        </w:rPr>
      </w:pPr>
    </w:p>
    <w:p w14:paraId="211ECAD4" w14:textId="77777777" w:rsidR="003E0333" w:rsidRPr="0024699B" w:rsidRDefault="003E0333" w:rsidP="003E0333">
      <w:pPr>
        <w:jc w:val="both"/>
        <w:rPr>
          <w:rFonts w:ascii="Verdana" w:hAnsi="Verdana"/>
          <w:sz w:val="20"/>
          <w:szCs w:val="20"/>
          <w:lang w:val="en-US"/>
        </w:rPr>
      </w:pPr>
      <w:r w:rsidRPr="0024699B">
        <w:rPr>
          <w:rFonts w:ascii="Verdana" w:hAnsi="Verdana"/>
          <w:sz w:val="20"/>
          <w:szCs w:val="20"/>
          <w:lang w:val="en-US"/>
        </w:rPr>
        <w:t xml:space="preserve">The energy situation in Madagascar could be described as </w:t>
      </w:r>
      <w:r w:rsidRPr="0024699B">
        <w:rPr>
          <w:rFonts w:ascii="Verdana" w:hAnsi="Verdana"/>
          <w:b/>
          <w:sz w:val="20"/>
          <w:szCs w:val="20"/>
          <w:lang w:val="en-US"/>
        </w:rPr>
        <w:t>"energy starvation"</w:t>
      </w:r>
      <w:r w:rsidRPr="0024699B">
        <w:rPr>
          <w:rFonts w:ascii="Verdana" w:hAnsi="Verdana"/>
          <w:sz w:val="20"/>
          <w:szCs w:val="20"/>
          <w:lang w:val="en-US"/>
        </w:rPr>
        <w:t>. Madagascar is one of the 20 countries with the largest populations lacking access to clean fuels and technologies (only 1 % of the population) and Madagascar is in the top 20 access-deficit countries by population (only 26% of the population have access to electricity)</w:t>
      </w:r>
      <w:r w:rsidRPr="000D12ED">
        <w:rPr>
          <w:rStyle w:val="Rimandonotaapidipagina"/>
          <w:rFonts w:ascii="Verdana" w:hAnsi="Verdana"/>
          <w:sz w:val="20"/>
          <w:szCs w:val="20"/>
        </w:rPr>
        <w:footnoteReference w:id="1"/>
      </w:r>
      <w:r w:rsidRPr="0024699B">
        <w:rPr>
          <w:rFonts w:ascii="Verdana" w:hAnsi="Verdana"/>
          <w:sz w:val="20"/>
          <w:szCs w:val="20"/>
          <w:lang w:val="en-US"/>
        </w:rPr>
        <w:t xml:space="preserve">. The main energy consumption (80%) remains from biomass (wood, charchoal) while electricity mainly based on pollutant sources of production represents 3% of the total energy consumption. </w:t>
      </w:r>
      <w:r w:rsidRPr="0024699B">
        <w:rPr>
          <w:rFonts w:ascii="Verdana" w:hAnsi="Verdana"/>
          <w:b/>
          <w:sz w:val="20"/>
          <w:szCs w:val="20"/>
          <w:lang w:val="en-US"/>
        </w:rPr>
        <w:t>Indeed, access to electricity is still very limited, only 16,5% of the population has access to an electricity grid, it drops to 6.2% in rural areas</w:t>
      </w:r>
      <w:r w:rsidRPr="0024699B">
        <w:rPr>
          <w:rFonts w:ascii="Verdana" w:hAnsi="Verdana"/>
          <w:sz w:val="20"/>
          <w:szCs w:val="20"/>
          <w:lang w:val="en-US"/>
        </w:rPr>
        <w:t>. About 670 MW of electrical capacity are available in the country in 2020 (450 MW from Diesel/Heavy Fuel, 120 MW from Hydropower, and 20MW from Solar).</w:t>
      </w:r>
      <w:r w:rsidRPr="000D12ED">
        <w:rPr>
          <w:rStyle w:val="Rimandonotaapidipagina"/>
          <w:rFonts w:ascii="Verdana" w:hAnsi="Verdana"/>
          <w:sz w:val="20"/>
          <w:szCs w:val="20"/>
        </w:rPr>
        <w:footnoteReference w:id="2"/>
      </w:r>
    </w:p>
    <w:p w14:paraId="53A5C0BA" w14:textId="77777777" w:rsidR="00217FFE" w:rsidRPr="0024699B" w:rsidRDefault="00217FFE" w:rsidP="00FE0177">
      <w:pPr>
        <w:jc w:val="both"/>
        <w:rPr>
          <w:rFonts w:ascii="Verdana" w:hAnsi="Verdana"/>
          <w:sz w:val="16"/>
          <w:szCs w:val="20"/>
          <w:lang w:val="en-US"/>
        </w:rPr>
      </w:pPr>
    </w:p>
    <w:p w14:paraId="1334AA3C" w14:textId="77777777" w:rsidR="00AA5336" w:rsidRPr="0024699B" w:rsidRDefault="00AA5336" w:rsidP="00AA5336">
      <w:pPr>
        <w:jc w:val="both"/>
        <w:rPr>
          <w:rFonts w:ascii="Verdana" w:hAnsi="Verdana"/>
          <w:sz w:val="20"/>
          <w:szCs w:val="20"/>
          <w:lang w:val="en-US"/>
        </w:rPr>
      </w:pPr>
      <w:r w:rsidRPr="0024699B">
        <w:rPr>
          <w:rFonts w:ascii="Verdana" w:hAnsi="Verdana"/>
          <w:b/>
          <w:sz w:val="20"/>
          <w:szCs w:val="20"/>
          <w:lang w:val="en-US"/>
        </w:rPr>
        <w:t>These energy challenges constitute a major impediment to economic and social development</w:t>
      </w:r>
      <w:r w:rsidRPr="0024699B">
        <w:rPr>
          <w:rFonts w:ascii="Verdana" w:hAnsi="Verdana"/>
          <w:sz w:val="20"/>
          <w:szCs w:val="20"/>
          <w:lang w:val="en-US"/>
        </w:rPr>
        <w:t>, increase pressure on deforestation (70% of Madagascar's forest cover has already disappeared) and negatively impact the health of the population mainly through kerosene lighting sources, inefficient cooking energy making indoor pollution responsible of 10,7 % of premature deaths in Madagascar</w:t>
      </w:r>
      <w:r w:rsidRPr="00AA5336">
        <w:rPr>
          <w:rFonts w:ascii="Verdana" w:hAnsi="Verdana"/>
          <w:sz w:val="20"/>
          <w:szCs w:val="20"/>
          <w:vertAlign w:val="superscript"/>
        </w:rPr>
        <w:footnoteReference w:id="3"/>
      </w:r>
      <w:r w:rsidRPr="0024699B">
        <w:rPr>
          <w:rFonts w:ascii="Verdana" w:hAnsi="Verdana"/>
          <w:sz w:val="20"/>
          <w:szCs w:val="20"/>
          <w:lang w:val="en-US"/>
        </w:rPr>
        <w:t>.  Although demand for energy has increased over the last ten years (+62% for domestic purposes, + 30%</w:t>
      </w:r>
      <w:r w:rsidRPr="00AA5336">
        <w:rPr>
          <w:rFonts w:ascii="Verdana" w:hAnsi="Verdana"/>
          <w:sz w:val="20"/>
          <w:szCs w:val="20"/>
          <w:vertAlign w:val="superscript"/>
        </w:rPr>
        <w:footnoteReference w:id="4"/>
      </w:r>
      <w:r w:rsidRPr="0024699B">
        <w:rPr>
          <w:rFonts w:ascii="Verdana" w:hAnsi="Verdana"/>
          <w:sz w:val="20"/>
          <w:szCs w:val="20"/>
          <w:lang w:val="en-US"/>
        </w:rPr>
        <w:t xml:space="preserve"> for SMEs and Industrial operators). Energy is a catalyst for development, and </w:t>
      </w:r>
      <w:r w:rsidRPr="0024699B">
        <w:rPr>
          <w:rFonts w:ascii="Verdana" w:hAnsi="Verdana"/>
          <w:b/>
          <w:sz w:val="20"/>
          <w:szCs w:val="20"/>
          <w:lang w:val="en-US"/>
        </w:rPr>
        <w:t xml:space="preserve">Madagascar has incredible renewable resources that are still untapped </w:t>
      </w:r>
      <w:r w:rsidRPr="0024699B">
        <w:rPr>
          <w:rFonts w:ascii="Verdana" w:hAnsi="Verdana"/>
          <w:sz w:val="20"/>
          <w:szCs w:val="20"/>
          <w:lang w:val="en-US"/>
        </w:rPr>
        <w:t xml:space="preserve">(only 2% of the national hydropower potential available is realized, Madagascar has the best photovoltaic and wind energy potential in the Indian Ocean).  </w:t>
      </w:r>
    </w:p>
    <w:p w14:paraId="6E8F5076" w14:textId="3CE4D33D" w:rsidR="00783BC1" w:rsidRPr="0024699B" w:rsidRDefault="00D72978" w:rsidP="00FE0177">
      <w:pPr>
        <w:jc w:val="both"/>
        <w:rPr>
          <w:rFonts w:ascii="Verdana" w:hAnsi="Verdana"/>
          <w:sz w:val="20"/>
          <w:szCs w:val="20"/>
          <w:lang w:val="en-US"/>
        </w:rPr>
      </w:pPr>
      <w:r w:rsidRPr="0024699B">
        <w:rPr>
          <w:rFonts w:ascii="Verdana" w:hAnsi="Verdana"/>
          <w:sz w:val="20"/>
          <w:szCs w:val="20"/>
          <w:lang w:val="en-US"/>
        </w:rPr>
        <w:lastRenderedPageBreak/>
        <w:t xml:space="preserve">Despite this, investors in the strategic sector of </w:t>
      </w:r>
      <w:r w:rsidR="0008094F" w:rsidRPr="0024699B">
        <w:rPr>
          <w:rFonts w:ascii="Verdana" w:hAnsi="Verdana"/>
          <w:b/>
          <w:sz w:val="20"/>
          <w:szCs w:val="20"/>
          <w:lang w:val="en-US"/>
        </w:rPr>
        <w:t>sustainable</w:t>
      </w:r>
      <w:r w:rsidRPr="0024699B">
        <w:rPr>
          <w:rFonts w:ascii="Verdana" w:hAnsi="Verdana"/>
          <w:b/>
          <w:sz w:val="20"/>
          <w:szCs w:val="20"/>
          <w:lang w:val="en-US"/>
        </w:rPr>
        <w:t xml:space="preserve"> energy are marking a growing interest in a dynamic, high impact but under-capitalized market.</w:t>
      </w:r>
      <w:r w:rsidRPr="0024699B">
        <w:rPr>
          <w:rFonts w:ascii="Verdana" w:hAnsi="Verdana"/>
          <w:sz w:val="20"/>
          <w:szCs w:val="20"/>
          <w:lang w:val="en-US"/>
        </w:rPr>
        <w:t xml:space="preserve"> </w:t>
      </w:r>
    </w:p>
    <w:p w14:paraId="4BBA15D8" w14:textId="28448AB7" w:rsidR="00783BC1" w:rsidRPr="0024699B" w:rsidRDefault="00783BC1" w:rsidP="00FE0177">
      <w:pPr>
        <w:jc w:val="both"/>
        <w:rPr>
          <w:rFonts w:ascii="Verdana" w:hAnsi="Verdana"/>
          <w:sz w:val="20"/>
          <w:szCs w:val="20"/>
          <w:lang w:val="en-US"/>
        </w:rPr>
      </w:pPr>
      <w:r w:rsidRPr="0024699B">
        <w:rPr>
          <w:rFonts w:ascii="Verdana" w:hAnsi="Verdana"/>
          <w:sz w:val="20"/>
          <w:szCs w:val="20"/>
          <w:lang w:val="en-US"/>
        </w:rPr>
        <w:t>There are a limited number of commercial banks, microfinance institutions and other entities with financial terms poorly adapted to medium and long-term investments. Typically, credi</w:t>
      </w:r>
      <w:r w:rsidR="00AF531E" w:rsidRPr="0024699B">
        <w:rPr>
          <w:rFonts w:ascii="Verdana" w:hAnsi="Verdana"/>
          <w:sz w:val="20"/>
          <w:szCs w:val="20"/>
          <w:lang w:val="en-US"/>
        </w:rPr>
        <w:t>t terms in Madagascar are short</w:t>
      </w:r>
      <w:r w:rsidRPr="0024699B">
        <w:rPr>
          <w:rFonts w:ascii="Verdana" w:hAnsi="Verdana"/>
          <w:sz w:val="20"/>
          <w:szCs w:val="20"/>
          <w:lang w:val="en-US"/>
        </w:rPr>
        <w:t>-term, asset-based commercial loans at high interest rates (19% in average). Expensive guarantees (non-payment and political risk) are required from new entrants to the market, slowing business ventures. Banks point to project immaturity, shortage of owners’ equity, and sponsors’ lack of business acumen as major sources of risk. Despite this, well-managed, foreign investors backed renewable energy private companies have managed to strive with remarkable organic growth and significant positive environmental/social impact.</w:t>
      </w:r>
    </w:p>
    <w:p w14:paraId="688A5822" w14:textId="1E63FF66" w:rsidR="0056792B" w:rsidRPr="0024699B" w:rsidRDefault="0056792B" w:rsidP="00FE0177">
      <w:pPr>
        <w:jc w:val="both"/>
        <w:rPr>
          <w:rFonts w:ascii="Verdana" w:hAnsi="Verdana"/>
          <w:color w:val="FF0000"/>
          <w:sz w:val="20"/>
          <w:szCs w:val="20"/>
          <w:lang w:val="en-US"/>
        </w:rPr>
      </w:pPr>
    </w:p>
    <w:p w14:paraId="7D49A6DF" w14:textId="4FF6E5DE" w:rsidR="0056792B" w:rsidRPr="0024699B" w:rsidRDefault="0056792B" w:rsidP="00FE0177">
      <w:pPr>
        <w:jc w:val="both"/>
        <w:rPr>
          <w:rFonts w:ascii="Verdana" w:hAnsi="Verdana"/>
          <w:b/>
          <w:bCs/>
          <w:color w:val="000000" w:themeColor="text1"/>
          <w:sz w:val="20"/>
          <w:szCs w:val="20"/>
          <w:highlight w:val="yellow"/>
          <w:lang w:val="en-US"/>
        </w:rPr>
      </w:pPr>
      <w:r w:rsidRPr="0024699B">
        <w:rPr>
          <w:rFonts w:ascii="Verdana" w:hAnsi="Verdana"/>
          <w:color w:val="000000" w:themeColor="text1"/>
          <w:sz w:val="20"/>
          <w:szCs w:val="20"/>
          <w:highlight w:val="yellow"/>
          <w:lang w:val="en-US"/>
        </w:rPr>
        <w:t xml:space="preserve">In the light of the challenge that the development of the sustainable energy sector is facing, the JP </w:t>
      </w:r>
      <w:r w:rsidRPr="0024699B">
        <w:rPr>
          <w:rFonts w:ascii="Verdana" w:hAnsi="Verdana"/>
          <w:b/>
          <w:bCs/>
          <w:color w:val="000000" w:themeColor="text1"/>
          <w:sz w:val="20"/>
          <w:szCs w:val="20"/>
          <w:highlight w:val="yellow"/>
          <w:lang w:val="en-US"/>
        </w:rPr>
        <w:t>intends to tackle the different segments of the local market</w:t>
      </w:r>
      <w:r w:rsidRPr="0024699B">
        <w:rPr>
          <w:rFonts w:ascii="Verdana" w:hAnsi="Verdana"/>
          <w:color w:val="000000" w:themeColor="text1"/>
          <w:sz w:val="20"/>
          <w:szCs w:val="20"/>
          <w:highlight w:val="yellow"/>
          <w:lang w:val="en-US"/>
        </w:rPr>
        <w:t xml:space="preserve"> – start-up companies, SMEs and large scale projects – </w:t>
      </w:r>
      <w:r w:rsidRPr="0024699B">
        <w:rPr>
          <w:rFonts w:ascii="Verdana" w:hAnsi="Verdana"/>
          <w:b/>
          <w:bCs/>
          <w:color w:val="000000" w:themeColor="text1"/>
          <w:sz w:val="20"/>
          <w:szCs w:val="20"/>
          <w:highlight w:val="yellow"/>
          <w:lang w:val="en-US"/>
        </w:rPr>
        <w:t>using different support mechanisms and solutions.</w:t>
      </w:r>
    </w:p>
    <w:p w14:paraId="4DDD4B71" w14:textId="1AD5D0CA" w:rsidR="00F4725E" w:rsidRPr="0024699B" w:rsidRDefault="00F4725E" w:rsidP="00FE0177">
      <w:pPr>
        <w:jc w:val="both"/>
        <w:rPr>
          <w:rFonts w:ascii="Verdana" w:hAnsi="Verdana"/>
          <w:color w:val="000000" w:themeColor="text1"/>
          <w:sz w:val="20"/>
          <w:szCs w:val="20"/>
          <w:lang w:val="en-US"/>
        </w:rPr>
      </w:pPr>
      <w:r w:rsidRPr="0024699B">
        <w:rPr>
          <w:rFonts w:ascii="Verdana" w:hAnsi="Verdana"/>
          <w:color w:val="000000" w:themeColor="text1"/>
          <w:sz w:val="20"/>
          <w:szCs w:val="20"/>
          <w:highlight w:val="yellow"/>
          <w:lang w:val="en-US"/>
        </w:rPr>
        <w:t xml:space="preserve">Focusing only on one of the market segments would not allow to support and reinforce the local energy ecosystem as a whole in the long run: </w:t>
      </w:r>
      <w:r w:rsidR="00EA5B67" w:rsidRPr="0024699B">
        <w:rPr>
          <w:rFonts w:ascii="Verdana" w:hAnsi="Verdana"/>
          <w:color w:val="000000" w:themeColor="text1"/>
          <w:sz w:val="20"/>
          <w:szCs w:val="20"/>
          <w:highlight w:val="yellow"/>
          <w:lang w:val="en-US"/>
        </w:rPr>
        <w:t>the sector is still underdeveloped and lacks technical capacity and financial support at all levels along the value chain, and we believe that an holistic approach can provide better resu</w:t>
      </w:r>
      <w:r w:rsidR="00834B42" w:rsidRPr="0024699B">
        <w:rPr>
          <w:rFonts w:ascii="Verdana" w:hAnsi="Verdana"/>
          <w:color w:val="000000" w:themeColor="text1"/>
          <w:sz w:val="20"/>
          <w:szCs w:val="20"/>
          <w:highlight w:val="yellow"/>
          <w:lang w:val="en-US"/>
        </w:rPr>
        <w:t>l</w:t>
      </w:r>
      <w:r w:rsidR="00EA5B67" w:rsidRPr="0024699B">
        <w:rPr>
          <w:rFonts w:ascii="Verdana" w:hAnsi="Verdana"/>
          <w:color w:val="000000" w:themeColor="text1"/>
          <w:sz w:val="20"/>
          <w:szCs w:val="20"/>
          <w:highlight w:val="yellow"/>
          <w:lang w:val="en-US"/>
        </w:rPr>
        <w:t>ts than a segmented approach.</w:t>
      </w:r>
    </w:p>
    <w:p w14:paraId="5D40820F" w14:textId="77777777" w:rsidR="00C65A36" w:rsidRPr="0024699B" w:rsidRDefault="00C65A36" w:rsidP="00FE0177">
      <w:pPr>
        <w:jc w:val="both"/>
        <w:rPr>
          <w:rFonts w:ascii="Verdana" w:hAnsi="Verdana"/>
          <w:color w:val="000000" w:themeColor="text1"/>
          <w:sz w:val="20"/>
          <w:szCs w:val="20"/>
          <w:lang w:val="en-US"/>
        </w:rPr>
      </w:pPr>
    </w:p>
    <w:p w14:paraId="25F76BD3" w14:textId="75A8A2E3" w:rsidR="00D72978" w:rsidRPr="0024699B" w:rsidRDefault="0056792B" w:rsidP="00FE0177">
      <w:pPr>
        <w:shd w:val="clear" w:color="auto" w:fill="FFFFFF"/>
        <w:spacing w:after="120"/>
        <w:jc w:val="both"/>
        <w:rPr>
          <w:rFonts w:ascii="Verdana" w:eastAsia="Verdana" w:hAnsi="Verdana" w:cs="Verdana"/>
          <w:iCs/>
          <w:color w:val="000000" w:themeColor="text1"/>
          <w:sz w:val="20"/>
          <w:szCs w:val="20"/>
          <w:lang w:val="en-US"/>
        </w:rPr>
      </w:pPr>
      <w:r w:rsidRPr="0024699B">
        <w:rPr>
          <w:rFonts w:ascii="Verdana" w:hAnsi="Verdana"/>
          <w:color w:val="000000" w:themeColor="text1"/>
          <w:sz w:val="20"/>
          <w:szCs w:val="20"/>
          <w:lang w:val="en-US"/>
        </w:rPr>
        <w:t>In fact, the</w:t>
      </w:r>
      <w:r w:rsidR="00D72978" w:rsidRPr="0024699B">
        <w:rPr>
          <w:rFonts w:ascii="Verdana" w:hAnsi="Verdana"/>
          <w:color w:val="000000" w:themeColor="text1"/>
          <w:sz w:val="20"/>
          <w:szCs w:val="20"/>
          <w:lang w:val="en-US"/>
        </w:rPr>
        <w:t xml:space="preserve"> proposal consists of three </w:t>
      </w:r>
      <w:r w:rsidR="00E12BAC" w:rsidRPr="0024699B">
        <w:rPr>
          <w:rFonts w:ascii="Verdana" w:hAnsi="Verdana"/>
          <w:color w:val="000000" w:themeColor="text1"/>
          <w:sz w:val="20"/>
          <w:szCs w:val="20"/>
          <w:lang w:val="en-US"/>
        </w:rPr>
        <w:t xml:space="preserve">inter-connected </w:t>
      </w:r>
      <w:r w:rsidR="00D72978" w:rsidRPr="0024699B">
        <w:rPr>
          <w:rFonts w:ascii="Verdana" w:hAnsi="Verdana"/>
          <w:color w:val="000000" w:themeColor="text1"/>
          <w:sz w:val="20"/>
          <w:szCs w:val="20"/>
          <w:lang w:val="en-US"/>
        </w:rPr>
        <w:t xml:space="preserve">initiatives – a </w:t>
      </w:r>
      <w:r w:rsidR="00D72978" w:rsidRPr="0024699B">
        <w:rPr>
          <w:rFonts w:ascii="Verdana" w:hAnsi="Verdana"/>
          <w:b/>
          <w:color w:val="000000" w:themeColor="text1"/>
          <w:sz w:val="20"/>
          <w:szCs w:val="20"/>
          <w:lang w:val="en-US"/>
        </w:rPr>
        <w:t>Sustainable Energy Incubator (SEI)</w:t>
      </w:r>
      <w:r w:rsidR="00D72978" w:rsidRPr="0024699B">
        <w:rPr>
          <w:rFonts w:ascii="Verdana" w:hAnsi="Verdana"/>
          <w:color w:val="000000" w:themeColor="text1"/>
          <w:sz w:val="20"/>
          <w:szCs w:val="20"/>
          <w:lang w:val="en-US"/>
        </w:rPr>
        <w:t xml:space="preserve">, an investment </w:t>
      </w:r>
      <w:r w:rsidR="00D72978" w:rsidRPr="0024699B">
        <w:rPr>
          <w:rFonts w:ascii="Verdana" w:hAnsi="Verdana"/>
          <w:b/>
          <w:color w:val="000000" w:themeColor="text1"/>
          <w:sz w:val="20"/>
          <w:szCs w:val="20"/>
          <w:lang w:val="en-US"/>
        </w:rPr>
        <w:t>Derisking Facility</w:t>
      </w:r>
      <w:r w:rsidR="00D72978" w:rsidRPr="0024699B">
        <w:rPr>
          <w:rFonts w:ascii="Verdana" w:hAnsi="Verdana"/>
          <w:color w:val="000000" w:themeColor="text1"/>
          <w:sz w:val="20"/>
          <w:szCs w:val="20"/>
          <w:lang w:val="en-US"/>
        </w:rPr>
        <w:t xml:space="preserve">, and technical assistance towards the creation of </w:t>
      </w:r>
      <w:r w:rsidR="00D72978" w:rsidRPr="0024699B">
        <w:rPr>
          <w:rFonts w:ascii="Verdana" w:eastAsia="Verdana" w:hAnsi="Verdana" w:cs="Verdana"/>
          <w:iCs/>
          <w:color w:val="000000" w:themeColor="text1"/>
          <w:sz w:val="20"/>
          <w:szCs w:val="20"/>
          <w:lang w:val="en-US"/>
        </w:rPr>
        <w:t xml:space="preserve">Madagascar’s </w:t>
      </w:r>
      <w:r w:rsidR="00D72978" w:rsidRPr="0024699B">
        <w:rPr>
          <w:rFonts w:ascii="Verdana" w:eastAsia="Verdana" w:hAnsi="Verdana" w:cs="Verdana"/>
          <w:b/>
          <w:iCs/>
          <w:color w:val="000000" w:themeColor="text1"/>
          <w:sz w:val="20"/>
          <w:szCs w:val="20"/>
          <w:lang w:val="en-US"/>
        </w:rPr>
        <w:t>Sovereign Development Fund</w:t>
      </w:r>
      <w:r w:rsidR="00D72978" w:rsidRPr="0024699B">
        <w:rPr>
          <w:rFonts w:ascii="Verdana" w:eastAsia="Verdana" w:hAnsi="Verdana" w:cs="Verdana"/>
          <w:iCs/>
          <w:color w:val="000000" w:themeColor="text1"/>
          <w:sz w:val="20"/>
          <w:szCs w:val="20"/>
          <w:lang w:val="en-US"/>
        </w:rPr>
        <w:t xml:space="preserve">. The </w:t>
      </w:r>
      <w:r w:rsidR="006C3729" w:rsidRPr="0024699B">
        <w:rPr>
          <w:rFonts w:ascii="Verdana" w:eastAsia="Verdana" w:hAnsi="Verdana" w:cs="Verdana"/>
          <w:iCs/>
          <w:color w:val="000000" w:themeColor="text1"/>
          <w:sz w:val="20"/>
          <w:szCs w:val="20"/>
          <w:lang w:val="en-US"/>
        </w:rPr>
        <w:t>SEI</w:t>
      </w:r>
      <w:r w:rsidR="00D72978" w:rsidRPr="0024699B">
        <w:rPr>
          <w:rFonts w:ascii="Verdana" w:eastAsia="Verdana" w:hAnsi="Verdana" w:cs="Verdana"/>
          <w:iCs/>
          <w:color w:val="000000" w:themeColor="text1"/>
          <w:sz w:val="20"/>
          <w:szCs w:val="20"/>
          <w:lang w:val="en-US"/>
        </w:rPr>
        <w:t xml:space="preserve"> and Derisking Facility will solve for the energy bottlenecks noted</w:t>
      </w:r>
      <w:r w:rsidR="00E12BAC" w:rsidRPr="0024699B">
        <w:rPr>
          <w:rFonts w:ascii="Verdana" w:eastAsia="Verdana" w:hAnsi="Verdana" w:cs="Verdana"/>
          <w:iCs/>
          <w:color w:val="000000" w:themeColor="text1"/>
          <w:sz w:val="20"/>
          <w:szCs w:val="20"/>
          <w:lang w:val="en-US"/>
        </w:rPr>
        <w:t xml:space="preserve"> in the shorter term while the Sovereign Fund is capitalized</w:t>
      </w:r>
      <w:r w:rsidR="00D72978" w:rsidRPr="0024699B">
        <w:rPr>
          <w:rFonts w:ascii="Verdana" w:eastAsia="Verdana" w:hAnsi="Verdana" w:cs="Verdana"/>
          <w:iCs/>
          <w:color w:val="000000" w:themeColor="text1"/>
          <w:sz w:val="20"/>
          <w:szCs w:val="20"/>
          <w:lang w:val="en-US"/>
        </w:rPr>
        <w:t xml:space="preserve">. </w:t>
      </w:r>
      <w:r w:rsidR="007725AA" w:rsidRPr="0024699B">
        <w:rPr>
          <w:rFonts w:ascii="Verdana" w:eastAsia="Verdana" w:hAnsi="Verdana" w:cs="Verdana"/>
          <w:iCs/>
          <w:color w:val="000000" w:themeColor="text1"/>
          <w:sz w:val="20"/>
          <w:szCs w:val="20"/>
          <w:lang w:val="en-US"/>
        </w:rPr>
        <w:t xml:space="preserve"> </w:t>
      </w:r>
      <w:r w:rsidR="00D72978" w:rsidRPr="0024699B">
        <w:rPr>
          <w:rFonts w:ascii="Verdana" w:eastAsia="Verdana" w:hAnsi="Verdana" w:cs="Verdana"/>
          <w:iCs/>
          <w:color w:val="000000" w:themeColor="text1"/>
          <w:sz w:val="20"/>
          <w:szCs w:val="20"/>
          <w:lang w:val="en-US"/>
        </w:rPr>
        <w:t xml:space="preserve">Following a four-year development timeline, the Sovereign Fund will cement long-term investment and PPP institutions, while providing capitalization and supporting leverage </w:t>
      </w:r>
      <w:r w:rsidR="00771F65" w:rsidRPr="0024699B">
        <w:rPr>
          <w:rFonts w:ascii="Verdana" w:eastAsia="Verdana" w:hAnsi="Verdana" w:cs="Verdana"/>
          <w:iCs/>
          <w:color w:val="000000" w:themeColor="text1"/>
          <w:sz w:val="20"/>
          <w:szCs w:val="20"/>
          <w:lang w:val="en-US"/>
        </w:rPr>
        <w:t>that could be extended to other</w:t>
      </w:r>
      <w:r w:rsidR="00D72978" w:rsidRPr="0024699B">
        <w:rPr>
          <w:rFonts w:ascii="Verdana" w:eastAsia="Verdana" w:hAnsi="Verdana" w:cs="Verdana"/>
          <w:iCs/>
          <w:color w:val="000000" w:themeColor="text1"/>
          <w:sz w:val="20"/>
          <w:szCs w:val="20"/>
          <w:lang w:val="en-US"/>
        </w:rPr>
        <w:t xml:space="preserve"> systemic development infrastructures</w:t>
      </w:r>
      <w:r w:rsidR="00771F65" w:rsidRPr="0024699B">
        <w:rPr>
          <w:rFonts w:ascii="Verdana" w:eastAsia="Verdana" w:hAnsi="Verdana" w:cs="Verdana"/>
          <w:iCs/>
          <w:color w:val="000000" w:themeColor="text1"/>
          <w:sz w:val="20"/>
          <w:szCs w:val="20"/>
          <w:lang w:val="en-US"/>
        </w:rPr>
        <w:t xml:space="preserve"> sector</w:t>
      </w:r>
      <w:r w:rsidR="00D72978" w:rsidRPr="0024699B">
        <w:rPr>
          <w:rFonts w:ascii="Verdana" w:eastAsia="Verdana" w:hAnsi="Verdana" w:cs="Verdana"/>
          <w:iCs/>
          <w:color w:val="000000" w:themeColor="text1"/>
          <w:sz w:val="20"/>
          <w:szCs w:val="20"/>
          <w:lang w:val="en-US"/>
        </w:rPr>
        <w:t>. This will accelerate economic growth through increasing public and private investment, and strengthen public-private sector partnerships. The Government views its mandate and its legacy to be one of decisive and ambitious steps towards transforming the economic trajectory of Madagascar and is looking for partners in that mission. More details about the Sovereign Development Fund can be found in Annex 6.</w:t>
      </w:r>
    </w:p>
    <w:p w14:paraId="357C1DA3" w14:textId="71DC7DCC" w:rsidR="00C96F2E" w:rsidRPr="0024699B" w:rsidRDefault="00D72978" w:rsidP="00FE0177">
      <w:pPr>
        <w:shd w:val="clear" w:color="auto" w:fill="FFFFFF"/>
        <w:spacing w:after="100" w:afterAutospacing="1"/>
        <w:jc w:val="both"/>
        <w:rPr>
          <w:rFonts w:ascii="Verdana" w:eastAsia="Verdana" w:hAnsi="Verdana" w:cs="Verdana"/>
          <w:iCs/>
          <w:color w:val="000000" w:themeColor="text1"/>
          <w:sz w:val="20"/>
          <w:szCs w:val="20"/>
          <w:lang w:val="en-US"/>
        </w:rPr>
      </w:pPr>
      <w:r w:rsidRPr="0024699B">
        <w:rPr>
          <w:rFonts w:ascii="Verdana" w:eastAsia="Verdana" w:hAnsi="Verdana" w:cs="Verdana"/>
          <w:iCs/>
          <w:color w:val="000000" w:themeColor="text1"/>
          <w:sz w:val="20"/>
          <w:szCs w:val="20"/>
          <w:lang w:val="en-US"/>
        </w:rPr>
        <w:t xml:space="preserve">This Joint SDG Proposal will also address the </w:t>
      </w:r>
      <w:r w:rsidRPr="0024699B">
        <w:rPr>
          <w:rFonts w:ascii="Verdana" w:eastAsia="Verdana" w:hAnsi="Verdana" w:cs="Verdana"/>
          <w:b/>
          <w:iCs/>
          <w:color w:val="000000" w:themeColor="text1"/>
          <w:sz w:val="20"/>
          <w:szCs w:val="20"/>
          <w:lang w:val="en-US"/>
        </w:rPr>
        <w:t>gender gap in Madagascar</w:t>
      </w:r>
      <w:r w:rsidRPr="0024699B">
        <w:rPr>
          <w:rFonts w:ascii="Verdana" w:eastAsia="Verdana" w:hAnsi="Verdana" w:cs="Verdana"/>
          <w:iCs/>
          <w:color w:val="000000" w:themeColor="text1"/>
          <w:sz w:val="20"/>
          <w:szCs w:val="20"/>
          <w:lang w:val="en-US"/>
        </w:rPr>
        <w:t xml:space="preserve">. </w:t>
      </w:r>
      <w:r w:rsidRPr="0024699B">
        <w:rPr>
          <w:rFonts w:ascii="Verdana" w:hAnsi="Verdana"/>
          <w:sz w:val="20"/>
          <w:szCs w:val="20"/>
          <w:lang w:val="en-US"/>
        </w:rPr>
        <w:t>Disparities remain in terms of economic leadership. While 22% of households are headed by women, they do not have equal access to j</w:t>
      </w:r>
      <w:r w:rsidR="00C41193" w:rsidRPr="0024699B">
        <w:rPr>
          <w:rFonts w:ascii="Verdana" w:hAnsi="Verdana"/>
          <w:sz w:val="20"/>
          <w:szCs w:val="20"/>
          <w:lang w:val="en-US"/>
        </w:rPr>
        <w:t>ob opportunities, access to land</w:t>
      </w:r>
      <w:r w:rsidRPr="0024699B">
        <w:rPr>
          <w:rFonts w:ascii="Verdana" w:hAnsi="Verdana"/>
          <w:sz w:val="20"/>
          <w:szCs w:val="20"/>
          <w:lang w:val="en-US"/>
        </w:rPr>
        <w:t xml:space="preserve"> and credit. Inequalities remain especially in access to university education and in technical and vocational training. Thus, women represent only 45% and 25% of registrants respectively, against 55% and 75% for men. Gender-focused access will be a key focus of all implementations</w:t>
      </w:r>
      <w:r w:rsidR="006C3729" w:rsidRPr="0024699B">
        <w:rPr>
          <w:rFonts w:ascii="Verdana" w:hAnsi="Verdana"/>
          <w:sz w:val="20"/>
          <w:szCs w:val="20"/>
          <w:lang w:val="en-US"/>
        </w:rPr>
        <w:t xml:space="preserve"> activities</w:t>
      </w:r>
      <w:r w:rsidRPr="0024699B">
        <w:rPr>
          <w:rFonts w:ascii="Verdana" w:hAnsi="Verdana"/>
          <w:sz w:val="20"/>
          <w:szCs w:val="20"/>
          <w:lang w:val="en-US"/>
        </w:rPr>
        <w:t xml:space="preserve">. </w:t>
      </w:r>
      <w:r w:rsidRPr="0024699B">
        <w:rPr>
          <w:rFonts w:ascii="Verdana" w:eastAsia="Verdana" w:hAnsi="Verdana" w:cs="Verdana"/>
          <w:iCs/>
          <w:color w:val="000000" w:themeColor="text1"/>
          <w:sz w:val="20"/>
          <w:szCs w:val="20"/>
          <w:lang w:val="en-US"/>
        </w:rPr>
        <w:t>This presents an excellent window of opportunity for the UN Joint SDG Fund to leverage impact gains towards the Sustainable Development Goals.</w:t>
      </w:r>
    </w:p>
    <w:p w14:paraId="373CDCE0" w14:textId="77777777" w:rsidR="00C96F2E" w:rsidRPr="0024699B" w:rsidRDefault="00C96F2E" w:rsidP="00FE0177">
      <w:pPr>
        <w:rPr>
          <w:rFonts w:ascii="Verdana" w:eastAsia="Calibri" w:hAnsi="Verdana"/>
          <w:b/>
          <w:bCs/>
          <w:iCs/>
          <w:color w:val="000000" w:themeColor="text1"/>
          <w:sz w:val="20"/>
          <w:szCs w:val="20"/>
          <w:lang w:val="en-US"/>
        </w:rPr>
      </w:pPr>
    </w:p>
    <w:p w14:paraId="631943E3" w14:textId="21EDB967" w:rsidR="00272BF8" w:rsidRPr="0024699B" w:rsidRDefault="00272BF8" w:rsidP="00FE0177">
      <w:pPr>
        <w:rPr>
          <w:rFonts w:ascii="Verdana" w:eastAsia="Calibri" w:hAnsi="Verdana"/>
          <w:b/>
          <w:bCs/>
          <w:iCs/>
          <w:color w:val="000000" w:themeColor="text1"/>
          <w:sz w:val="20"/>
          <w:szCs w:val="20"/>
          <w:lang w:val="en-US"/>
        </w:rPr>
      </w:pPr>
      <w:r w:rsidRPr="0024699B">
        <w:rPr>
          <w:rFonts w:ascii="Verdana" w:eastAsia="Calibri" w:hAnsi="Verdana"/>
          <w:b/>
          <w:bCs/>
          <w:iCs/>
          <w:color w:val="000000" w:themeColor="text1"/>
          <w:sz w:val="20"/>
          <w:szCs w:val="20"/>
          <w:lang w:val="en-US"/>
        </w:rPr>
        <w:t>1.</w:t>
      </w:r>
      <w:r w:rsidR="00B46DD7" w:rsidRPr="0024699B">
        <w:rPr>
          <w:rFonts w:ascii="Verdana" w:eastAsia="Calibri" w:hAnsi="Verdana"/>
          <w:b/>
          <w:bCs/>
          <w:iCs/>
          <w:color w:val="000000" w:themeColor="text1"/>
          <w:sz w:val="20"/>
          <w:szCs w:val="20"/>
          <w:lang w:val="en-US"/>
        </w:rPr>
        <w:t>2</w:t>
      </w:r>
      <w:r w:rsidRPr="0024699B">
        <w:rPr>
          <w:rFonts w:ascii="Verdana" w:eastAsia="Calibri" w:hAnsi="Verdana"/>
          <w:b/>
          <w:bCs/>
          <w:iCs/>
          <w:color w:val="000000" w:themeColor="text1"/>
          <w:sz w:val="20"/>
          <w:szCs w:val="20"/>
          <w:lang w:val="en-US"/>
        </w:rPr>
        <w:t xml:space="preserve"> </w:t>
      </w:r>
      <w:r w:rsidR="006069FD" w:rsidRPr="0024699B">
        <w:rPr>
          <w:rFonts w:ascii="Verdana" w:eastAsia="Calibri" w:hAnsi="Verdana"/>
          <w:b/>
          <w:bCs/>
          <w:iCs/>
          <w:color w:val="000000" w:themeColor="text1"/>
          <w:sz w:val="20"/>
          <w:szCs w:val="20"/>
          <w:lang w:val="en-US"/>
        </w:rPr>
        <w:t>Related interventions</w:t>
      </w:r>
      <w:r w:rsidR="005A774F" w:rsidRPr="0024699B">
        <w:rPr>
          <w:rFonts w:ascii="Verdana" w:eastAsia="Calibri" w:hAnsi="Verdana"/>
          <w:b/>
          <w:bCs/>
          <w:iCs/>
          <w:color w:val="000000" w:themeColor="text1"/>
          <w:sz w:val="20"/>
          <w:szCs w:val="20"/>
          <w:lang w:val="en-US"/>
        </w:rPr>
        <w:t xml:space="preserve">: </w:t>
      </w:r>
    </w:p>
    <w:p w14:paraId="1129717A" w14:textId="77777777" w:rsidR="00604413" w:rsidRPr="0024699B" w:rsidRDefault="00604413" w:rsidP="00FE0177">
      <w:pPr>
        <w:jc w:val="both"/>
        <w:rPr>
          <w:rFonts w:ascii="Verdana" w:eastAsia="Verdana" w:hAnsi="Verdana" w:cs="Verdana"/>
          <w:color w:val="000000" w:themeColor="text1"/>
          <w:sz w:val="20"/>
          <w:szCs w:val="20"/>
          <w:lang w:val="en-US"/>
        </w:rPr>
      </w:pPr>
    </w:p>
    <w:p w14:paraId="33283154" w14:textId="3805A309" w:rsidR="00392F6D" w:rsidRPr="0024699B" w:rsidRDefault="00604413"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Many related interventions had been identified </w:t>
      </w:r>
      <w:r w:rsidR="00392F6D" w:rsidRPr="0024699B">
        <w:rPr>
          <w:rFonts w:ascii="Verdana" w:eastAsia="Verdana" w:hAnsi="Verdana" w:cs="Verdana"/>
          <w:color w:val="000000" w:themeColor="text1"/>
          <w:sz w:val="20"/>
          <w:szCs w:val="20"/>
          <w:lang w:val="en-US"/>
        </w:rPr>
        <w:t>12 in Madagascar and 1 in Senegal (</w:t>
      </w:r>
      <w:r w:rsidR="00F767C2" w:rsidRPr="0024699B">
        <w:rPr>
          <w:rFonts w:ascii="Verdana" w:eastAsia="Verdana" w:hAnsi="Verdana" w:cs="Verdana"/>
          <w:color w:val="000000" w:themeColor="text1"/>
          <w:sz w:val="20"/>
          <w:szCs w:val="20"/>
          <w:lang w:val="en-US"/>
        </w:rPr>
        <w:t>detaile</w:t>
      </w:r>
      <w:r w:rsidR="00F70E40" w:rsidRPr="0024699B">
        <w:rPr>
          <w:rFonts w:ascii="Verdana" w:eastAsia="Verdana" w:hAnsi="Verdana" w:cs="Verdana"/>
          <w:color w:val="000000" w:themeColor="text1"/>
          <w:sz w:val="20"/>
          <w:szCs w:val="20"/>
          <w:lang w:val="en-US"/>
        </w:rPr>
        <w:t>d related interventions</w:t>
      </w:r>
      <w:r w:rsidR="00F767C2" w:rsidRPr="0024699B">
        <w:rPr>
          <w:rFonts w:ascii="Verdana" w:eastAsia="Verdana" w:hAnsi="Verdana" w:cs="Verdana"/>
          <w:color w:val="000000" w:themeColor="text1"/>
          <w:sz w:val="20"/>
          <w:szCs w:val="20"/>
          <w:lang w:val="en-US"/>
        </w:rPr>
        <w:t xml:space="preserve"> in</w:t>
      </w:r>
      <w:r w:rsidR="00392F6D" w:rsidRPr="0024699B">
        <w:rPr>
          <w:rFonts w:ascii="Verdana" w:eastAsia="Verdana" w:hAnsi="Verdana" w:cs="Verdana"/>
          <w:color w:val="000000" w:themeColor="text1"/>
          <w:sz w:val="20"/>
          <w:szCs w:val="20"/>
          <w:lang w:val="en-US"/>
        </w:rPr>
        <w:t xml:space="preserve"> </w:t>
      </w:r>
      <w:r w:rsidR="00392F6D" w:rsidRPr="0024699B">
        <w:rPr>
          <w:rFonts w:ascii="Verdana" w:eastAsia="Verdana" w:hAnsi="Verdana" w:cs="Verdana"/>
          <w:b/>
          <w:color w:val="000000" w:themeColor="text1"/>
          <w:sz w:val="20"/>
          <w:szCs w:val="20"/>
          <w:lang w:val="en-US"/>
        </w:rPr>
        <w:t>Annex 1</w:t>
      </w:r>
      <w:r w:rsidR="00F70E40" w:rsidRPr="0024699B">
        <w:rPr>
          <w:rFonts w:ascii="Verdana" w:eastAsia="Verdana" w:hAnsi="Verdana" w:cs="Verdana"/>
          <w:color w:val="000000" w:themeColor="text1"/>
          <w:sz w:val="20"/>
          <w:szCs w:val="20"/>
          <w:lang w:val="en-US"/>
        </w:rPr>
        <w:t>)</w:t>
      </w:r>
      <w:r w:rsidR="00392F6D" w:rsidRPr="0024699B">
        <w:rPr>
          <w:rFonts w:ascii="Verdana" w:eastAsia="Verdana" w:hAnsi="Verdana" w:cs="Verdana"/>
          <w:color w:val="000000" w:themeColor="text1"/>
          <w:sz w:val="20"/>
          <w:szCs w:val="20"/>
          <w:lang w:val="en-US"/>
        </w:rPr>
        <w:t xml:space="preserve"> </w:t>
      </w:r>
      <w:r w:rsidR="00F767C2" w:rsidRPr="0024699B">
        <w:rPr>
          <w:rFonts w:ascii="Verdana" w:eastAsia="Verdana" w:hAnsi="Verdana" w:cs="Verdana"/>
          <w:color w:val="000000" w:themeColor="text1"/>
          <w:sz w:val="20"/>
          <w:szCs w:val="20"/>
          <w:lang w:val="en-US"/>
        </w:rPr>
        <w:t>had been identified will benefit from, or contribute to this JP. It is highly expected that complementarity will be achieved mainly through geography (coverage of rural vs urban areas, regional vs national), financial structure (expanded range of financial instruments, state contribution in strategic domains), technical assistance to main sustainable energy keyplayers and project preparation.</w:t>
      </w:r>
      <w:r w:rsidR="00205218" w:rsidRPr="0024699B">
        <w:rPr>
          <w:rFonts w:ascii="Verdana" w:eastAsia="Verdana" w:hAnsi="Verdana" w:cs="Verdana"/>
          <w:color w:val="000000" w:themeColor="text1"/>
          <w:sz w:val="20"/>
          <w:szCs w:val="20"/>
          <w:lang w:val="en-US"/>
        </w:rPr>
        <w:t xml:space="preserve"> </w:t>
      </w:r>
      <w:r w:rsidR="00392F6D" w:rsidRPr="0024699B">
        <w:rPr>
          <w:rFonts w:ascii="Verdana" w:eastAsia="Verdana" w:hAnsi="Verdana" w:cs="Verdana"/>
          <w:color w:val="000000" w:themeColor="text1"/>
          <w:sz w:val="20"/>
          <w:szCs w:val="20"/>
          <w:lang w:val="en-US"/>
        </w:rPr>
        <w:t xml:space="preserve">Out of the 12 relevant related </w:t>
      </w:r>
      <w:r w:rsidR="00392F6D" w:rsidRPr="0024699B">
        <w:rPr>
          <w:rFonts w:ascii="Verdana" w:eastAsia="Verdana" w:hAnsi="Verdana" w:cs="Verdana"/>
          <w:color w:val="000000" w:themeColor="text1"/>
          <w:sz w:val="20"/>
          <w:szCs w:val="20"/>
          <w:lang w:val="en-US"/>
        </w:rPr>
        <w:lastRenderedPageBreak/>
        <w:t>intervention</w:t>
      </w:r>
      <w:r w:rsidR="001118BD" w:rsidRPr="0024699B">
        <w:rPr>
          <w:rFonts w:ascii="Verdana" w:eastAsia="Verdana" w:hAnsi="Verdana" w:cs="Verdana"/>
          <w:color w:val="000000" w:themeColor="text1"/>
          <w:sz w:val="20"/>
          <w:szCs w:val="20"/>
          <w:lang w:val="en-US"/>
        </w:rPr>
        <w:t>s</w:t>
      </w:r>
      <w:r w:rsidR="00F70E40" w:rsidRPr="0024699B">
        <w:rPr>
          <w:rFonts w:ascii="Verdana" w:eastAsia="Verdana" w:hAnsi="Verdana" w:cs="Verdana"/>
          <w:color w:val="000000" w:themeColor="text1"/>
          <w:sz w:val="20"/>
          <w:szCs w:val="20"/>
          <w:lang w:val="en-US"/>
        </w:rPr>
        <w:t xml:space="preserve"> identified</w:t>
      </w:r>
      <w:r w:rsidR="00392F6D" w:rsidRPr="0024699B">
        <w:rPr>
          <w:rFonts w:ascii="Verdana" w:eastAsia="Verdana" w:hAnsi="Verdana" w:cs="Verdana"/>
          <w:color w:val="000000" w:themeColor="text1"/>
          <w:sz w:val="20"/>
          <w:szCs w:val="20"/>
          <w:lang w:val="en-US"/>
        </w:rPr>
        <w:t xml:space="preserve">, below a showcase of 4 ongoing initiatives </w:t>
      </w:r>
      <w:r w:rsidR="00F70E40" w:rsidRPr="0024699B">
        <w:rPr>
          <w:rFonts w:ascii="Verdana" w:eastAsia="Verdana" w:hAnsi="Verdana" w:cs="Verdana"/>
          <w:color w:val="000000" w:themeColor="text1"/>
          <w:sz w:val="20"/>
          <w:szCs w:val="20"/>
          <w:lang w:val="en-US"/>
        </w:rPr>
        <w:t>that are strongly related to the</w:t>
      </w:r>
      <w:r w:rsidR="007079C0" w:rsidRPr="0024699B">
        <w:rPr>
          <w:rFonts w:ascii="Verdana" w:eastAsia="Verdana" w:hAnsi="Verdana" w:cs="Verdana"/>
          <w:color w:val="000000" w:themeColor="text1"/>
          <w:sz w:val="20"/>
          <w:szCs w:val="20"/>
          <w:lang w:val="en-US"/>
        </w:rPr>
        <w:t xml:space="preserve"> JP. </w:t>
      </w:r>
    </w:p>
    <w:p w14:paraId="12C1480D" w14:textId="77777777" w:rsidR="00392F6D" w:rsidRPr="0024699B" w:rsidRDefault="00392F6D" w:rsidP="00FE0177">
      <w:pPr>
        <w:jc w:val="both"/>
        <w:rPr>
          <w:rFonts w:ascii="Verdana" w:eastAsia="Verdana" w:hAnsi="Verdana" w:cs="Verdana"/>
          <w:color w:val="000000" w:themeColor="text1"/>
          <w:sz w:val="14"/>
          <w:szCs w:val="20"/>
          <w:lang w:val="en-US"/>
        </w:rPr>
      </w:pPr>
    </w:p>
    <w:p w14:paraId="1F822F6F" w14:textId="4B4C6610" w:rsidR="00D20BF8" w:rsidRPr="0024699B" w:rsidRDefault="00392F6D"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1- The first most obvious relevant intervention is the </w:t>
      </w:r>
      <w:r w:rsidRPr="0024699B">
        <w:rPr>
          <w:rFonts w:ascii="Verdana" w:eastAsia="Verdana" w:hAnsi="Verdana" w:cs="Verdana"/>
          <w:b/>
          <w:color w:val="000000" w:themeColor="text1"/>
          <w:sz w:val="20"/>
          <w:szCs w:val="20"/>
          <w:lang w:val="en-US"/>
        </w:rPr>
        <w:t>UNIDO-GEF</w:t>
      </w:r>
      <w:r w:rsidRPr="0024699B">
        <w:rPr>
          <w:rFonts w:ascii="Verdana" w:eastAsia="Verdana" w:hAnsi="Verdana" w:cs="Verdana"/>
          <w:color w:val="000000" w:themeColor="text1"/>
          <w:sz w:val="20"/>
          <w:szCs w:val="20"/>
          <w:lang w:val="en-US"/>
        </w:rPr>
        <w:t xml:space="preserve"> project entitled </w:t>
      </w:r>
      <w:r w:rsidRPr="0024699B">
        <w:rPr>
          <w:rFonts w:ascii="Verdana" w:eastAsia="Verdana" w:hAnsi="Verdana" w:cs="Verdana"/>
          <w:i/>
          <w:color w:val="000000" w:themeColor="text1"/>
          <w:sz w:val="20"/>
          <w:szCs w:val="20"/>
          <w:lang w:val="en-US"/>
        </w:rPr>
        <w:t>“Increased access to energy for productive use through Small Hydropower in rural areas in Madagascar”</w:t>
      </w:r>
      <w:r w:rsidRPr="0024699B">
        <w:rPr>
          <w:rFonts w:ascii="Verdana" w:eastAsia="Verdana" w:hAnsi="Verdana" w:cs="Verdana"/>
          <w:color w:val="000000" w:themeColor="text1"/>
          <w:sz w:val="20"/>
          <w:szCs w:val="20"/>
          <w:lang w:val="en-US"/>
        </w:rPr>
        <w:t xml:space="preserve"> a </w:t>
      </w:r>
      <w:r w:rsidRPr="0024699B">
        <w:rPr>
          <w:rFonts w:ascii="Verdana" w:eastAsia="Verdana" w:hAnsi="Verdana" w:cs="Verdana"/>
          <w:b/>
          <w:bCs/>
          <w:color w:val="000000" w:themeColor="text1"/>
          <w:sz w:val="20"/>
          <w:szCs w:val="20"/>
          <w:lang w:val="en-US"/>
        </w:rPr>
        <w:t>USD 2,8 Mil</w:t>
      </w:r>
      <w:r w:rsidRPr="0024699B">
        <w:rPr>
          <w:rFonts w:ascii="Verdana" w:eastAsia="Verdana" w:hAnsi="Verdana" w:cs="Verdana"/>
          <w:color w:val="000000" w:themeColor="text1"/>
          <w:sz w:val="20"/>
          <w:szCs w:val="20"/>
          <w:lang w:val="en-US"/>
        </w:rPr>
        <w:t xml:space="preserve"> endowed by Global Environmental Facility (GEF). The program aims at strengthening the Legal and Regulatory Framework, provide grants to Small Hydro Power </w:t>
      </w:r>
      <w:r w:rsidR="005022D9" w:rsidRPr="0024699B">
        <w:rPr>
          <w:rFonts w:ascii="Verdana" w:eastAsia="Verdana" w:hAnsi="Verdana" w:cs="Verdana"/>
          <w:color w:val="000000" w:themeColor="text1"/>
          <w:sz w:val="20"/>
          <w:szCs w:val="20"/>
          <w:lang w:val="en-US"/>
        </w:rPr>
        <w:t xml:space="preserve">mini-grid </w:t>
      </w:r>
      <w:r w:rsidRPr="0024699B">
        <w:rPr>
          <w:rFonts w:ascii="Verdana" w:eastAsia="Verdana" w:hAnsi="Verdana" w:cs="Verdana"/>
          <w:color w:val="000000" w:themeColor="text1"/>
          <w:sz w:val="20"/>
          <w:szCs w:val="20"/>
          <w:lang w:val="en-US"/>
        </w:rPr>
        <w:t>projects led by the private sector selected jointly with the Rural Electrification Agency (ADER) and build capacity of key players in the small hydropower sector. The program managed to secure in 2018 an</w:t>
      </w:r>
      <w:r w:rsidR="005A3E24" w:rsidRPr="0024699B">
        <w:rPr>
          <w:rFonts w:ascii="Verdana" w:eastAsia="Verdana" w:hAnsi="Verdana" w:cs="Verdana"/>
          <w:color w:val="000000" w:themeColor="text1"/>
          <w:sz w:val="20"/>
          <w:szCs w:val="20"/>
          <w:lang w:val="en-US"/>
        </w:rPr>
        <w:t>d 2019 in kind co-funding from G</w:t>
      </w:r>
      <w:r w:rsidRPr="0024699B">
        <w:rPr>
          <w:rFonts w:ascii="Verdana" w:eastAsia="Verdana" w:hAnsi="Verdana" w:cs="Verdana"/>
          <w:color w:val="000000" w:themeColor="text1"/>
          <w:sz w:val="20"/>
          <w:szCs w:val="20"/>
          <w:lang w:val="en-US"/>
        </w:rPr>
        <w:t>erman cooperation: EUR 32 million (grant only) from KfW for the realization of SHP projects in SAVA region</w:t>
      </w:r>
      <w:r w:rsidR="007079C0" w:rsidRPr="0024699B">
        <w:rPr>
          <w:rFonts w:ascii="Verdana" w:eastAsia="Verdana" w:hAnsi="Verdana" w:cs="Verdana"/>
          <w:color w:val="000000" w:themeColor="text1"/>
          <w:sz w:val="20"/>
          <w:szCs w:val="20"/>
          <w:lang w:val="en-US"/>
        </w:rPr>
        <w:t xml:space="preserve"> (currently at finalizing detailed feasibility studies)</w:t>
      </w:r>
      <w:r w:rsidRPr="0024699B">
        <w:rPr>
          <w:rFonts w:ascii="Verdana" w:eastAsia="Verdana" w:hAnsi="Verdana" w:cs="Verdana"/>
          <w:color w:val="000000" w:themeColor="text1"/>
          <w:sz w:val="20"/>
          <w:szCs w:val="20"/>
          <w:lang w:val="en-US"/>
        </w:rPr>
        <w:t xml:space="preserve"> and EUR 20,3 from GIZ</w:t>
      </w:r>
      <w:r w:rsidR="00205218" w:rsidRPr="0024699B">
        <w:rPr>
          <w:rFonts w:ascii="Verdana" w:eastAsia="Verdana" w:hAnsi="Verdana" w:cs="Verdana"/>
          <w:color w:val="000000" w:themeColor="text1"/>
          <w:sz w:val="20"/>
          <w:szCs w:val="20"/>
          <w:lang w:val="en-US"/>
        </w:rPr>
        <w:t xml:space="preserve"> (PERER)</w:t>
      </w:r>
      <w:r w:rsidRPr="0024699B">
        <w:rPr>
          <w:rFonts w:ascii="Verdana" w:eastAsia="Verdana" w:hAnsi="Verdana" w:cs="Verdana"/>
          <w:color w:val="000000" w:themeColor="text1"/>
          <w:sz w:val="20"/>
          <w:szCs w:val="20"/>
          <w:lang w:val="en-US"/>
        </w:rPr>
        <w:t xml:space="preserve"> for technical assistance to policy / regulatory renewable enrgy sector.  The program presents a natural fit with the JP, as a valuable source of pipeline projects for the JP. As the program also managed to secured co-financing from other DFIs it highlight</w:t>
      </w:r>
      <w:r w:rsidR="00205218" w:rsidRPr="0024699B">
        <w:rPr>
          <w:rFonts w:ascii="Verdana" w:eastAsia="Verdana" w:hAnsi="Verdana" w:cs="Verdana"/>
          <w:color w:val="000000" w:themeColor="text1"/>
          <w:sz w:val="20"/>
          <w:szCs w:val="20"/>
          <w:lang w:val="en-US"/>
        </w:rPr>
        <w:t>s the growing</w:t>
      </w:r>
      <w:r w:rsidRPr="0024699B">
        <w:rPr>
          <w:rFonts w:ascii="Verdana" w:eastAsia="Verdana" w:hAnsi="Verdana" w:cs="Verdana"/>
          <w:color w:val="000000" w:themeColor="text1"/>
          <w:sz w:val="20"/>
          <w:szCs w:val="20"/>
          <w:lang w:val="en-US"/>
        </w:rPr>
        <w:t xml:space="preserve"> interest of sustainable energy sector in Madagascar. </w:t>
      </w:r>
    </w:p>
    <w:p w14:paraId="535C2127" w14:textId="77777777" w:rsidR="000837CF" w:rsidRPr="0024699B" w:rsidRDefault="000837CF" w:rsidP="00FE0177">
      <w:pPr>
        <w:jc w:val="both"/>
        <w:rPr>
          <w:rFonts w:ascii="Verdana" w:eastAsia="Verdana" w:hAnsi="Verdana" w:cs="Verdana"/>
          <w:color w:val="000000" w:themeColor="text1"/>
          <w:sz w:val="14"/>
          <w:szCs w:val="20"/>
          <w:lang w:val="en-US"/>
        </w:rPr>
      </w:pPr>
    </w:p>
    <w:p w14:paraId="40A1484E" w14:textId="790899F6" w:rsidR="005022D9" w:rsidRPr="0024699B" w:rsidRDefault="005022D9"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2- </w:t>
      </w:r>
      <w:r w:rsidR="000533F0" w:rsidRPr="0024699B">
        <w:rPr>
          <w:rFonts w:ascii="Verdana" w:eastAsia="Verdana" w:hAnsi="Verdana" w:cs="Verdana"/>
          <w:b/>
          <w:color w:val="000000" w:themeColor="text1"/>
          <w:sz w:val="20"/>
          <w:szCs w:val="20"/>
          <w:lang w:val="en-US"/>
        </w:rPr>
        <w:t xml:space="preserve">GIZ - </w:t>
      </w:r>
      <w:r w:rsidR="0050665B" w:rsidRPr="0024699B">
        <w:rPr>
          <w:rFonts w:ascii="Verdana" w:eastAsia="Verdana" w:hAnsi="Verdana" w:cs="Verdana"/>
          <w:b/>
          <w:color w:val="000000" w:themeColor="text1"/>
          <w:sz w:val="20"/>
          <w:szCs w:val="20"/>
          <w:lang w:val="en-US"/>
        </w:rPr>
        <w:t xml:space="preserve">Promotion of Electrification by Renewable Energies (PERER </w:t>
      </w:r>
      <w:r w:rsidR="000837CF" w:rsidRPr="0024699B">
        <w:rPr>
          <w:rFonts w:ascii="Verdana" w:eastAsia="Verdana" w:hAnsi="Verdana" w:cs="Verdana"/>
          <w:b/>
          <w:color w:val="000000" w:themeColor="text1"/>
          <w:sz w:val="20"/>
          <w:szCs w:val="20"/>
          <w:lang w:val="en-US"/>
        </w:rPr>
        <w:t xml:space="preserve">Phase </w:t>
      </w:r>
      <w:r w:rsidR="0050665B" w:rsidRPr="0024699B">
        <w:rPr>
          <w:rFonts w:ascii="Verdana" w:eastAsia="Verdana" w:hAnsi="Verdana" w:cs="Verdana"/>
          <w:b/>
          <w:color w:val="000000" w:themeColor="text1"/>
          <w:sz w:val="20"/>
          <w:szCs w:val="20"/>
          <w:lang w:val="en-US"/>
        </w:rPr>
        <w:t>II)</w:t>
      </w:r>
      <w:r w:rsidR="0050665B" w:rsidRPr="0024699B">
        <w:rPr>
          <w:rFonts w:ascii="Verdana" w:eastAsia="Verdana" w:hAnsi="Verdana" w:cs="Verdana"/>
          <w:color w:val="000000" w:themeColor="text1"/>
          <w:sz w:val="20"/>
          <w:szCs w:val="20"/>
          <w:lang w:val="en-US"/>
        </w:rPr>
        <w:t xml:space="preserve">. Endowment of </w:t>
      </w:r>
      <w:r w:rsidR="00205218" w:rsidRPr="0024699B">
        <w:rPr>
          <w:rFonts w:ascii="Verdana" w:eastAsia="Verdana" w:hAnsi="Verdana" w:cs="Verdana"/>
          <w:b/>
          <w:bCs/>
          <w:color w:val="000000" w:themeColor="text1"/>
          <w:sz w:val="20"/>
          <w:szCs w:val="20"/>
          <w:lang w:val="en-US"/>
        </w:rPr>
        <w:t>EUR</w:t>
      </w:r>
      <w:r w:rsidR="0050665B" w:rsidRPr="0024699B">
        <w:rPr>
          <w:rFonts w:ascii="Verdana" w:eastAsia="Verdana" w:hAnsi="Verdana" w:cs="Verdana"/>
          <w:b/>
          <w:bCs/>
          <w:color w:val="000000" w:themeColor="text1"/>
          <w:sz w:val="20"/>
          <w:szCs w:val="20"/>
          <w:lang w:val="en-US"/>
        </w:rPr>
        <w:t xml:space="preserve"> 4 Mil</w:t>
      </w:r>
      <w:r w:rsidR="00205218" w:rsidRPr="0024699B">
        <w:rPr>
          <w:rFonts w:ascii="Verdana" w:eastAsia="Verdana" w:hAnsi="Verdana" w:cs="Verdana"/>
          <w:b/>
          <w:bCs/>
          <w:color w:val="000000" w:themeColor="text1"/>
          <w:sz w:val="20"/>
          <w:szCs w:val="20"/>
          <w:lang w:val="en-US"/>
        </w:rPr>
        <w:t xml:space="preserve"> </w:t>
      </w:r>
      <w:r w:rsidR="00205218" w:rsidRPr="0024699B">
        <w:rPr>
          <w:rFonts w:ascii="Verdana" w:eastAsia="Verdana" w:hAnsi="Verdana" w:cs="Verdana"/>
          <w:bCs/>
          <w:color w:val="000000" w:themeColor="text1"/>
          <w:sz w:val="20"/>
          <w:szCs w:val="20"/>
          <w:lang w:val="en-US"/>
        </w:rPr>
        <w:t xml:space="preserve">(Phase 1 of PERER between </w:t>
      </w:r>
      <w:r w:rsidR="000837CF" w:rsidRPr="0024699B">
        <w:rPr>
          <w:rFonts w:ascii="Verdana" w:eastAsia="Verdana" w:hAnsi="Verdana" w:cs="Verdana"/>
          <w:bCs/>
          <w:color w:val="000000" w:themeColor="text1"/>
          <w:sz w:val="20"/>
          <w:szCs w:val="20"/>
          <w:lang w:val="en-US"/>
        </w:rPr>
        <w:t>2015-2019 was EUR 20,3 million)</w:t>
      </w:r>
      <w:r w:rsidR="0050665B" w:rsidRPr="0024699B">
        <w:rPr>
          <w:rFonts w:ascii="Verdana" w:eastAsia="Verdana" w:hAnsi="Verdana" w:cs="Verdana"/>
          <w:color w:val="000000" w:themeColor="text1"/>
          <w:sz w:val="20"/>
          <w:szCs w:val="20"/>
          <w:lang w:val="en-US"/>
        </w:rPr>
        <w:t xml:space="preserve">, the program has proven to be highly effective in supporting the ecosystem of renewable energy companies. The program provides technical support to Rural Electrification Agency (ADER), supports technical studies relating to hydroelectric </w:t>
      </w:r>
      <w:r w:rsidR="007079C0" w:rsidRPr="0024699B">
        <w:rPr>
          <w:rFonts w:ascii="Verdana" w:eastAsia="Verdana" w:hAnsi="Verdana" w:cs="Verdana"/>
          <w:color w:val="000000" w:themeColor="text1"/>
          <w:sz w:val="20"/>
          <w:szCs w:val="20"/>
          <w:lang w:val="en-US"/>
        </w:rPr>
        <w:t xml:space="preserve">and solar </w:t>
      </w:r>
      <w:r w:rsidR="0050665B" w:rsidRPr="0024699B">
        <w:rPr>
          <w:rFonts w:ascii="Verdana" w:eastAsia="Verdana" w:hAnsi="Verdana" w:cs="Verdana"/>
          <w:color w:val="000000" w:themeColor="text1"/>
          <w:sz w:val="20"/>
          <w:szCs w:val="20"/>
          <w:lang w:val="en-US"/>
        </w:rPr>
        <w:t xml:space="preserve">site installation projects, provides capacity building to the Ministry in charge of Energy (MEH), support the TFP coordination platform and the private sector. The program is currently </w:t>
      </w:r>
      <w:r w:rsidR="00205218" w:rsidRPr="0024699B">
        <w:rPr>
          <w:rFonts w:ascii="Verdana" w:eastAsia="Verdana" w:hAnsi="Verdana" w:cs="Verdana"/>
          <w:color w:val="000000" w:themeColor="text1"/>
          <w:sz w:val="20"/>
          <w:szCs w:val="20"/>
          <w:lang w:val="en-US"/>
        </w:rPr>
        <w:t xml:space="preserve">supporting MEH </w:t>
      </w:r>
      <w:r w:rsidR="0050665B" w:rsidRPr="0024699B">
        <w:rPr>
          <w:rFonts w:ascii="Verdana" w:eastAsia="Verdana" w:hAnsi="Verdana" w:cs="Verdana"/>
          <w:color w:val="000000" w:themeColor="text1"/>
          <w:sz w:val="20"/>
          <w:szCs w:val="20"/>
          <w:lang w:val="en-US"/>
        </w:rPr>
        <w:t>restructuring the National Fund</w:t>
      </w:r>
      <w:r w:rsidR="000837CF" w:rsidRPr="0024699B">
        <w:rPr>
          <w:rFonts w:ascii="Verdana" w:eastAsia="Verdana" w:hAnsi="Verdana" w:cs="Verdana"/>
          <w:color w:val="000000" w:themeColor="text1"/>
          <w:sz w:val="20"/>
          <w:szCs w:val="20"/>
          <w:lang w:val="en-US"/>
        </w:rPr>
        <w:t xml:space="preserve"> for Sustainable Energy (FNED), </w:t>
      </w:r>
      <w:r w:rsidR="0050665B" w:rsidRPr="0024699B">
        <w:rPr>
          <w:rFonts w:ascii="Verdana" w:eastAsia="Verdana" w:hAnsi="Verdana" w:cs="Verdana"/>
          <w:color w:val="000000" w:themeColor="text1"/>
          <w:sz w:val="20"/>
          <w:szCs w:val="20"/>
          <w:lang w:val="en-US"/>
        </w:rPr>
        <w:t>with, among other efforts, the setup of a financial arm, a national development bank for energy (TAMA). The FNED</w:t>
      </w:r>
      <w:r w:rsidR="000533F0" w:rsidRPr="0024699B">
        <w:rPr>
          <w:rFonts w:ascii="Verdana" w:eastAsia="Verdana" w:hAnsi="Verdana" w:cs="Verdana"/>
          <w:color w:val="000000" w:themeColor="text1"/>
          <w:sz w:val="20"/>
          <w:szCs w:val="20"/>
          <w:lang w:val="en-US"/>
        </w:rPr>
        <w:t xml:space="preserve"> already existing by law (law 2017 -021) but not operational yet</w:t>
      </w:r>
      <w:r w:rsidR="007079C0" w:rsidRPr="0024699B">
        <w:rPr>
          <w:rFonts w:ascii="Verdana" w:eastAsia="Verdana" w:hAnsi="Verdana" w:cs="Verdana"/>
          <w:color w:val="000000" w:themeColor="text1"/>
          <w:sz w:val="20"/>
          <w:szCs w:val="20"/>
          <w:lang w:val="en-US"/>
        </w:rPr>
        <w:t>, FNED</w:t>
      </w:r>
      <w:r w:rsidR="0050665B" w:rsidRPr="0024699B">
        <w:rPr>
          <w:rFonts w:ascii="Verdana" w:eastAsia="Verdana" w:hAnsi="Verdana" w:cs="Verdana"/>
          <w:color w:val="000000" w:themeColor="text1"/>
          <w:sz w:val="20"/>
          <w:szCs w:val="20"/>
          <w:lang w:val="en-US"/>
        </w:rPr>
        <w:t xml:space="preserve"> will play an important role for the JP. As a national structure, that already gathers the support of GIZ and the MEH, the FNED could provide the additional rounds of financing of projects supported by the UN agencies</w:t>
      </w:r>
      <w:r w:rsidR="007079C0" w:rsidRPr="0024699B">
        <w:rPr>
          <w:rFonts w:ascii="Verdana" w:eastAsia="Verdana" w:hAnsi="Verdana" w:cs="Verdana"/>
          <w:color w:val="000000" w:themeColor="text1"/>
          <w:sz w:val="20"/>
          <w:szCs w:val="20"/>
          <w:lang w:val="en-US"/>
        </w:rPr>
        <w:t xml:space="preserve"> and will be the de-risking facility exit sustainable strategy</w:t>
      </w:r>
      <w:r w:rsidR="0050665B" w:rsidRPr="0024699B">
        <w:rPr>
          <w:rFonts w:ascii="Verdana" w:eastAsia="Verdana" w:hAnsi="Verdana" w:cs="Verdana"/>
          <w:color w:val="000000" w:themeColor="text1"/>
          <w:sz w:val="20"/>
          <w:szCs w:val="20"/>
          <w:lang w:val="en-US"/>
        </w:rPr>
        <w:t>.</w:t>
      </w:r>
      <w:r w:rsidR="00205218" w:rsidRPr="0024699B">
        <w:rPr>
          <w:rFonts w:ascii="Verdana" w:eastAsia="Verdana" w:hAnsi="Verdana" w:cs="Verdana"/>
          <w:color w:val="000000" w:themeColor="text1"/>
          <w:sz w:val="20"/>
          <w:szCs w:val="20"/>
          <w:lang w:val="en-US"/>
        </w:rPr>
        <w:t xml:space="preserve"> Also, lesson learned and synergies will be explored between the Sovereign Fund setting up and TAMA.</w:t>
      </w:r>
    </w:p>
    <w:p w14:paraId="351898E6" w14:textId="77777777" w:rsidR="005022D9" w:rsidRPr="0024699B" w:rsidRDefault="005022D9" w:rsidP="00FE0177">
      <w:pPr>
        <w:jc w:val="both"/>
        <w:rPr>
          <w:rFonts w:ascii="Verdana" w:eastAsia="Verdana" w:hAnsi="Verdana" w:cs="Verdana"/>
          <w:color w:val="000000" w:themeColor="text1"/>
          <w:sz w:val="20"/>
          <w:szCs w:val="20"/>
          <w:lang w:val="en-US"/>
        </w:rPr>
      </w:pPr>
    </w:p>
    <w:p w14:paraId="2655089B" w14:textId="1D21B22C" w:rsidR="001608B4" w:rsidRPr="0024699B" w:rsidRDefault="005022D9"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3- </w:t>
      </w:r>
      <w:r w:rsidRPr="0024699B">
        <w:rPr>
          <w:rFonts w:ascii="Verdana" w:eastAsia="Verdana" w:hAnsi="Verdana" w:cs="Verdana"/>
          <w:b/>
          <w:color w:val="000000" w:themeColor="text1"/>
          <w:sz w:val="20"/>
          <w:szCs w:val="20"/>
          <w:lang w:val="en-US"/>
        </w:rPr>
        <w:t>World Bank</w:t>
      </w:r>
      <w:r w:rsidRPr="0024699B">
        <w:rPr>
          <w:rFonts w:ascii="Verdana" w:eastAsia="Verdana" w:hAnsi="Verdana" w:cs="Verdana"/>
          <w:color w:val="000000" w:themeColor="text1"/>
          <w:sz w:val="20"/>
          <w:szCs w:val="20"/>
          <w:lang w:val="en-US"/>
        </w:rPr>
        <w:t xml:space="preserve"> </w:t>
      </w:r>
      <w:r w:rsidRPr="0024699B">
        <w:rPr>
          <w:rFonts w:ascii="Verdana" w:eastAsia="Verdana" w:hAnsi="Verdana" w:cs="Verdana"/>
          <w:b/>
          <w:color w:val="000000" w:themeColor="text1"/>
          <w:sz w:val="20"/>
          <w:szCs w:val="20"/>
          <w:lang w:val="en-US"/>
        </w:rPr>
        <w:t>: “Least-Cost Electricity Access Development Project” (LEAD).</w:t>
      </w:r>
      <w:r w:rsidRPr="0024699B">
        <w:rPr>
          <w:rFonts w:ascii="Verdana" w:eastAsia="Verdana" w:hAnsi="Verdana" w:cs="Verdana"/>
          <w:color w:val="000000" w:themeColor="text1"/>
          <w:sz w:val="20"/>
          <w:szCs w:val="20"/>
          <w:lang w:val="en-US"/>
        </w:rPr>
        <w:t xml:space="preserve"> LEAD private sector component seeks to develop the solar energy market through its </w:t>
      </w:r>
      <w:r w:rsidRPr="0024699B">
        <w:rPr>
          <w:rFonts w:ascii="Verdana" w:eastAsia="Verdana" w:hAnsi="Verdana" w:cs="Verdana"/>
          <w:b/>
          <w:color w:val="000000" w:themeColor="text1"/>
          <w:sz w:val="20"/>
          <w:szCs w:val="20"/>
          <w:lang w:val="en-US"/>
        </w:rPr>
        <w:t>Off Grid Market Development Fund (OMDF),</w:t>
      </w:r>
      <w:r w:rsidRPr="0024699B">
        <w:rPr>
          <w:rFonts w:ascii="Verdana" w:eastAsia="Verdana" w:hAnsi="Verdana" w:cs="Verdana"/>
          <w:color w:val="000000" w:themeColor="text1"/>
          <w:sz w:val="20"/>
          <w:szCs w:val="20"/>
          <w:lang w:val="en-US"/>
        </w:rPr>
        <w:t xml:space="preserve"> with a capitalization of </w:t>
      </w:r>
      <w:r w:rsidRPr="0024699B">
        <w:rPr>
          <w:rFonts w:ascii="Verdana" w:eastAsia="Verdana" w:hAnsi="Verdana" w:cs="Verdana"/>
          <w:b/>
          <w:bCs/>
          <w:color w:val="000000" w:themeColor="text1"/>
          <w:sz w:val="20"/>
          <w:szCs w:val="20"/>
          <w:lang w:val="en-US"/>
        </w:rPr>
        <w:t>USD 40 Mil</w:t>
      </w:r>
      <w:r w:rsidRPr="0024699B">
        <w:rPr>
          <w:rFonts w:ascii="Verdana" w:eastAsia="Verdana" w:hAnsi="Verdana" w:cs="Verdana"/>
          <w:color w:val="000000" w:themeColor="text1"/>
          <w:sz w:val="20"/>
          <w:szCs w:val="20"/>
          <w:lang w:val="en-US"/>
        </w:rPr>
        <w:t>. The fund provides loans and grants to solar home systems operators, under the management international impact investment manager, Bamboo Capital. OMDF’s potential investees</w:t>
      </w:r>
      <w:r w:rsidR="007079C0" w:rsidRPr="0024699B">
        <w:rPr>
          <w:rFonts w:ascii="Verdana" w:eastAsia="Verdana" w:hAnsi="Verdana" w:cs="Verdana"/>
          <w:color w:val="000000" w:themeColor="text1"/>
          <w:sz w:val="20"/>
          <w:szCs w:val="20"/>
          <w:lang w:val="en-US"/>
        </w:rPr>
        <w:t xml:space="preserve"> confirms</w:t>
      </w:r>
      <w:r w:rsidRPr="0024699B">
        <w:rPr>
          <w:rFonts w:ascii="Verdana" w:eastAsia="Verdana" w:hAnsi="Verdana" w:cs="Verdana"/>
          <w:color w:val="000000" w:themeColor="text1"/>
          <w:sz w:val="20"/>
          <w:szCs w:val="20"/>
          <w:lang w:val="en-US"/>
        </w:rPr>
        <w:t xml:space="preserve"> that providing guarantees would unlock the issue of lack of collaterals and help feed a more robust pipeline. The Joint Project will also benefit from operational synergies with the OMDF through shared due diligence, pooling of TA grants and possible additional concessional loans for its investees. As exit strategy the OMDF will be</w:t>
      </w:r>
      <w:r w:rsidR="007079C0" w:rsidRPr="0024699B">
        <w:rPr>
          <w:rFonts w:ascii="Verdana" w:eastAsia="Verdana" w:hAnsi="Verdana" w:cs="Verdana"/>
          <w:color w:val="000000" w:themeColor="text1"/>
          <w:sz w:val="20"/>
          <w:szCs w:val="20"/>
          <w:lang w:val="en-US"/>
        </w:rPr>
        <w:t xml:space="preserve"> also</w:t>
      </w:r>
      <w:r w:rsidRPr="0024699B">
        <w:rPr>
          <w:rFonts w:ascii="Verdana" w:eastAsia="Verdana" w:hAnsi="Verdana" w:cs="Verdana"/>
          <w:color w:val="000000" w:themeColor="text1"/>
          <w:sz w:val="20"/>
          <w:szCs w:val="20"/>
          <w:lang w:val="en-US"/>
        </w:rPr>
        <w:t xml:space="preserve"> tran</w:t>
      </w:r>
      <w:r w:rsidR="000533F0" w:rsidRPr="0024699B">
        <w:rPr>
          <w:rFonts w:ascii="Verdana" w:eastAsia="Verdana" w:hAnsi="Verdana" w:cs="Verdana"/>
          <w:color w:val="000000" w:themeColor="text1"/>
          <w:sz w:val="20"/>
          <w:szCs w:val="20"/>
          <w:lang w:val="en-US"/>
        </w:rPr>
        <w:t xml:space="preserve">sferred to the FNED as the derisking facility schelued in this JP. </w:t>
      </w:r>
      <w:r w:rsidR="004B573C" w:rsidRPr="0024699B">
        <w:rPr>
          <w:rFonts w:ascii="Verdana" w:eastAsia="Verdana" w:hAnsi="Verdana" w:cs="Verdana"/>
          <w:color w:val="000000" w:themeColor="text1"/>
          <w:sz w:val="20"/>
          <w:szCs w:val="20"/>
          <w:lang w:val="en-US"/>
        </w:rPr>
        <w:t>A letter of Intent from Bamboo Capital</w:t>
      </w:r>
      <w:r w:rsidR="003C2B0A" w:rsidRPr="0024699B">
        <w:rPr>
          <w:rFonts w:ascii="Verdana" w:eastAsia="Verdana" w:hAnsi="Verdana" w:cs="Verdana"/>
          <w:color w:val="000000" w:themeColor="text1"/>
          <w:sz w:val="20"/>
          <w:szCs w:val="20"/>
          <w:lang w:val="en-US"/>
        </w:rPr>
        <w:t xml:space="preserve"> with co-financing of USD 10</w:t>
      </w:r>
      <w:r w:rsidR="00031F69" w:rsidRPr="0024699B">
        <w:rPr>
          <w:rFonts w:ascii="Verdana" w:eastAsia="Verdana" w:hAnsi="Verdana" w:cs="Verdana"/>
          <w:color w:val="000000" w:themeColor="text1"/>
          <w:sz w:val="20"/>
          <w:szCs w:val="20"/>
          <w:lang w:val="en-US"/>
        </w:rPr>
        <w:t xml:space="preserve"> Mil</w:t>
      </w:r>
      <w:r w:rsidR="004B573C" w:rsidRPr="0024699B">
        <w:rPr>
          <w:rFonts w:ascii="Verdana" w:eastAsia="Verdana" w:hAnsi="Verdana" w:cs="Verdana"/>
          <w:color w:val="000000" w:themeColor="text1"/>
          <w:sz w:val="20"/>
          <w:szCs w:val="20"/>
          <w:lang w:val="en-US"/>
        </w:rPr>
        <w:t xml:space="preserve"> is available.</w:t>
      </w:r>
    </w:p>
    <w:p w14:paraId="1EF3333B" w14:textId="77777777" w:rsidR="005022D9" w:rsidRPr="0024699B" w:rsidRDefault="005022D9" w:rsidP="00FE0177">
      <w:pPr>
        <w:jc w:val="both"/>
        <w:rPr>
          <w:rFonts w:ascii="Verdana" w:eastAsia="Verdana" w:hAnsi="Verdana" w:cs="Verdana"/>
          <w:color w:val="000000" w:themeColor="text1"/>
          <w:sz w:val="20"/>
          <w:szCs w:val="20"/>
          <w:lang w:val="en-US"/>
        </w:rPr>
      </w:pPr>
    </w:p>
    <w:p w14:paraId="3830234A" w14:textId="5BDC84A4" w:rsidR="001608B4" w:rsidRPr="0024699B" w:rsidRDefault="005022D9"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4 –</w:t>
      </w:r>
      <w:r w:rsidR="00F767C2" w:rsidRPr="0024699B">
        <w:rPr>
          <w:rFonts w:ascii="Verdana" w:eastAsia="Verdana" w:hAnsi="Verdana" w:cs="Verdana"/>
          <w:b/>
          <w:color w:val="000000" w:themeColor="text1"/>
          <w:sz w:val="20"/>
          <w:szCs w:val="20"/>
          <w:lang w:val="en-US"/>
        </w:rPr>
        <w:t xml:space="preserve"> </w:t>
      </w:r>
      <w:r w:rsidR="000533F0" w:rsidRPr="0024699B">
        <w:rPr>
          <w:rFonts w:ascii="Verdana" w:eastAsia="Verdana" w:hAnsi="Verdana" w:cs="Verdana"/>
          <w:b/>
          <w:color w:val="000000" w:themeColor="text1"/>
          <w:sz w:val="20"/>
          <w:szCs w:val="20"/>
          <w:lang w:val="en-US"/>
        </w:rPr>
        <w:t>The P</w:t>
      </w:r>
      <w:r w:rsidR="00F767C2" w:rsidRPr="0024699B">
        <w:rPr>
          <w:rFonts w:ascii="Verdana" w:eastAsia="Verdana" w:hAnsi="Verdana" w:cs="Verdana"/>
          <w:b/>
          <w:color w:val="000000" w:themeColor="text1"/>
          <w:sz w:val="20"/>
          <w:szCs w:val="20"/>
          <w:lang w:val="en-US"/>
        </w:rPr>
        <w:t xml:space="preserve">rivate Financing Adisory Network (PFAN) </w:t>
      </w:r>
      <w:r w:rsidR="00F767C2" w:rsidRPr="0024699B">
        <w:rPr>
          <w:rFonts w:ascii="Verdana" w:eastAsia="Verdana" w:hAnsi="Verdana" w:cs="Verdana"/>
          <w:color w:val="000000" w:themeColor="text1"/>
          <w:sz w:val="20"/>
          <w:szCs w:val="20"/>
          <w:lang w:val="en-US"/>
        </w:rPr>
        <w:t xml:space="preserve">aims at accelerating investments for Climate and Clean Energy </w:t>
      </w:r>
      <w:r w:rsidR="000533F0" w:rsidRPr="0024699B">
        <w:rPr>
          <w:rFonts w:ascii="Verdana" w:eastAsia="Verdana" w:hAnsi="Verdana" w:cs="Verdana"/>
          <w:color w:val="000000" w:themeColor="text1"/>
          <w:sz w:val="20"/>
          <w:szCs w:val="20"/>
          <w:lang w:val="en-US"/>
        </w:rPr>
        <w:t xml:space="preserve">. PFAN </w:t>
      </w:r>
      <w:r w:rsidR="000533F0" w:rsidRPr="0024699B">
        <w:rPr>
          <w:rFonts w:ascii="Verdana" w:hAnsi="Verdana" w:cs="Calibri"/>
          <w:color w:val="000000"/>
          <w:sz w:val="20"/>
          <w:szCs w:val="16"/>
          <w:lang w:val="en-US"/>
        </w:rPr>
        <w:t>p</w:t>
      </w:r>
      <w:r w:rsidR="00F767C2" w:rsidRPr="0024699B">
        <w:rPr>
          <w:rFonts w:ascii="Verdana" w:hAnsi="Verdana" w:cs="Calibri"/>
          <w:color w:val="000000"/>
          <w:sz w:val="20"/>
          <w:szCs w:val="16"/>
          <w:lang w:val="en-US"/>
        </w:rPr>
        <w:t>rovide</w:t>
      </w:r>
      <w:r w:rsidR="000533F0" w:rsidRPr="0024699B">
        <w:rPr>
          <w:rFonts w:ascii="Verdana" w:hAnsi="Verdana" w:cs="Calibri"/>
          <w:color w:val="000000"/>
          <w:sz w:val="20"/>
          <w:szCs w:val="16"/>
          <w:lang w:val="en-US"/>
        </w:rPr>
        <w:t>s</w:t>
      </w:r>
      <w:r w:rsidR="005A3E24" w:rsidRPr="0024699B">
        <w:rPr>
          <w:rFonts w:ascii="Verdana" w:hAnsi="Verdana" w:cs="Calibri"/>
          <w:color w:val="000000"/>
          <w:sz w:val="20"/>
          <w:szCs w:val="16"/>
          <w:lang w:val="en-US"/>
        </w:rPr>
        <w:t xml:space="preserve"> technical assistance</w:t>
      </w:r>
      <w:r w:rsidR="00F767C2" w:rsidRPr="0024699B">
        <w:rPr>
          <w:rFonts w:ascii="Verdana" w:hAnsi="Verdana" w:cs="Calibri"/>
          <w:color w:val="000000"/>
          <w:sz w:val="20"/>
          <w:szCs w:val="16"/>
          <w:lang w:val="en-US"/>
        </w:rPr>
        <w:t xml:space="preserve"> for Business plan streghnening t</w:t>
      </w:r>
      <w:r w:rsidR="000533F0" w:rsidRPr="0024699B">
        <w:rPr>
          <w:rFonts w:ascii="Verdana" w:hAnsi="Verdana" w:cs="Calibri"/>
          <w:color w:val="000000"/>
          <w:sz w:val="20"/>
          <w:szCs w:val="16"/>
          <w:lang w:val="en-US"/>
        </w:rPr>
        <w:t>o sustainable energy projects. In September 2020, PFAN jointly with EDBM and GIZ initiated a call for project on renewable energy to identify project</w:t>
      </w:r>
      <w:r w:rsidR="00460B78" w:rsidRPr="0024699B">
        <w:rPr>
          <w:rFonts w:ascii="Verdana" w:hAnsi="Verdana" w:cs="Calibri"/>
          <w:color w:val="000000"/>
          <w:sz w:val="20"/>
          <w:szCs w:val="16"/>
          <w:lang w:val="en-US"/>
        </w:rPr>
        <w:t>s</w:t>
      </w:r>
      <w:r w:rsidR="000533F0" w:rsidRPr="0024699B">
        <w:rPr>
          <w:rFonts w:ascii="Verdana" w:hAnsi="Verdana" w:cs="Calibri"/>
          <w:color w:val="000000"/>
          <w:sz w:val="20"/>
          <w:szCs w:val="16"/>
          <w:lang w:val="en-US"/>
        </w:rPr>
        <w:t xml:space="preserve"> to be submitted to PFAN investors. coaching to project developers </w:t>
      </w:r>
      <w:r w:rsidR="00460B78" w:rsidRPr="0024699B">
        <w:rPr>
          <w:rFonts w:ascii="Verdana" w:hAnsi="Verdana" w:cs="Calibri"/>
          <w:color w:val="000000"/>
          <w:sz w:val="20"/>
          <w:szCs w:val="16"/>
          <w:lang w:val="en-US"/>
        </w:rPr>
        <w:t>is scheduled in 2021 and the Sustainable Energy Incubator of this JP might highly facilitate</w:t>
      </w:r>
      <w:r w:rsidR="007079C0" w:rsidRPr="0024699B">
        <w:rPr>
          <w:rFonts w:ascii="Verdana" w:hAnsi="Verdana" w:cs="Calibri"/>
          <w:color w:val="000000"/>
          <w:sz w:val="20"/>
          <w:szCs w:val="16"/>
          <w:lang w:val="en-US"/>
        </w:rPr>
        <w:t xml:space="preserve"> and duplicate</w:t>
      </w:r>
      <w:r w:rsidR="00460B78" w:rsidRPr="0024699B">
        <w:rPr>
          <w:rFonts w:ascii="Verdana" w:hAnsi="Verdana" w:cs="Calibri"/>
          <w:color w:val="000000"/>
          <w:sz w:val="20"/>
          <w:szCs w:val="16"/>
          <w:lang w:val="en-US"/>
        </w:rPr>
        <w:t xml:space="preserve"> it. </w:t>
      </w:r>
      <w:r w:rsidR="009C341C" w:rsidRPr="0024699B">
        <w:rPr>
          <w:rFonts w:ascii="Verdana" w:hAnsi="Verdana" w:cs="Calibri"/>
          <w:color w:val="000000"/>
          <w:sz w:val="20"/>
          <w:szCs w:val="16"/>
          <w:lang w:val="en-US"/>
        </w:rPr>
        <w:t>A L</w:t>
      </w:r>
      <w:r w:rsidR="004B573C" w:rsidRPr="0024699B">
        <w:rPr>
          <w:rFonts w:ascii="Verdana" w:hAnsi="Verdana" w:cs="Calibri"/>
          <w:color w:val="000000"/>
          <w:sz w:val="20"/>
          <w:szCs w:val="16"/>
          <w:lang w:val="en-US"/>
        </w:rPr>
        <w:t>etter of Intent</w:t>
      </w:r>
      <w:r w:rsidR="0042539D" w:rsidRPr="0024699B">
        <w:rPr>
          <w:rFonts w:ascii="Verdana" w:hAnsi="Verdana" w:cs="Calibri"/>
          <w:color w:val="000000"/>
          <w:sz w:val="20"/>
          <w:szCs w:val="16"/>
          <w:lang w:val="en-US"/>
        </w:rPr>
        <w:t xml:space="preserve"> from PFAN</w:t>
      </w:r>
      <w:r w:rsidR="004B573C" w:rsidRPr="0024699B">
        <w:rPr>
          <w:rFonts w:ascii="Verdana" w:hAnsi="Verdana" w:cs="Calibri"/>
          <w:color w:val="000000"/>
          <w:sz w:val="20"/>
          <w:szCs w:val="16"/>
          <w:lang w:val="en-US"/>
        </w:rPr>
        <w:t xml:space="preserve"> is available</w:t>
      </w:r>
      <w:r w:rsidR="00233F02" w:rsidRPr="0024699B">
        <w:rPr>
          <w:rFonts w:ascii="Verdana" w:hAnsi="Verdana" w:cs="Calibri"/>
          <w:color w:val="000000"/>
          <w:sz w:val="20"/>
          <w:szCs w:val="16"/>
          <w:lang w:val="en-US"/>
        </w:rPr>
        <w:t>.</w:t>
      </w:r>
    </w:p>
    <w:p w14:paraId="16573250" w14:textId="77777777" w:rsidR="000533F0" w:rsidRPr="0024699B" w:rsidRDefault="000533F0" w:rsidP="00FE0177">
      <w:pPr>
        <w:jc w:val="both"/>
        <w:rPr>
          <w:rFonts w:ascii="Verdana" w:eastAsia="Verdana" w:hAnsi="Verdana" w:cs="Verdana"/>
          <w:color w:val="000000" w:themeColor="text1"/>
          <w:sz w:val="20"/>
          <w:szCs w:val="20"/>
          <w:lang w:val="en-US"/>
        </w:rPr>
      </w:pPr>
    </w:p>
    <w:p w14:paraId="4432421F" w14:textId="6F19059A" w:rsidR="001608B4" w:rsidRPr="0024699B" w:rsidRDefault="00FA1C90"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5- </w:t>
      </w:r>
      <w:r w:rsidRPr="0024699B">
        <w:rPr>
          <w:rFonts w:ascii="Verdana" w:eastAsia="Verdana" w:hAnsi="Verdana" w:cs="Verdana"/>
          <w:b/>
          <w:bCs/>
          <w:color w:val="000000" w:themeColor="text1"/>
          <w:sz w:val="20"/>
          <w:szCs w:val="20"/>
          <w:lang w:val="en-US"/>
        </w:rPr>
        <w:t>The SUNREF project (A</w:t>
      </w:r>
      <w:r w:rsidR="005A77A8" w:rsidRPr="0024699B">
        <w:rPr>
          <w:rFonts w:ascii="Verdana" w:eastAsia="Verdana" w:hAnsi="Verdana" w:cs="Verdana"/>
          <w:b/>
          <w:bCs/>
          <w:color w:val="000000" w:themeColor="text1"/>
          <w:sz w:val="20"/>
          <w:szCs w:val="20"/>
          <w:lang w:val="en-US"/>
        </w:rPr>
        <w:t>F</w:t>
      </w:r>
      <w:r w:rsidRPr="0024699B">
        <w:rPr>
          <w:rFonts w:ascii="Verdana" w:eastAsia="Verdana" w:hAnsi="Verdana" w:cs="Verdana"/>
          <w:b/>
          <w:bCs/>
          <w:color w:val="000000" w:themeColor="text1"/>
          <w:sz w:val="20"/>
          <w:szCs w:val="20"/>
          <w:lang w:val="en-US"/>
        </w:rPr>
        <w:t>D</w:t>
      </w:r>
      <w:r w:rsidR="009C341C" w:rsidRPr="0024699B">
        <w:rPr>
          <w:rFonts w:ascii="Verdana" w:eastAsia="Verdana" w:hAnsi="Verdana" w:cs="Verdana"/>
          <w:b/>
          <w:bCs/>
          <w:color w:val="000000" w:themeColor="text1"/>
          <w:sz w:val="20"/>
          <w:szCs w:val="20"/>
          <w:lang w:val="en-US"/>
        </w:rPr>
        <w:t>/EU)</w:t>
      </w:r>
      <w:r w:rsidR="009C341C" w:rsidRPr="0024699B">
        <w:rPr>
          <w:rFonts w:ascii="Verdana" w:eastAsia="Verdana" w:hAnsi="Verdana" w:cs="Verdana"/>
          <w:color w:val="000000" w:themeColor="text1"/>
          <w:sz w:val="20"/>
          <w:szCs w:val="20"/>
          <w:lang w:val="en-US"/>
        </w:rPr>
        <w:t xml:space="preserve">: the project is an initiative developed by Agence Française de Développement and backed by the European Union, to support financial </w:t>
      </w:r>
      <w:r w:rsidR="009C341C" w:rsidRPr="0024699B">
        <w:rPr>
          <w:rFonts w:ascii="Verdana" w:eastAsia="Verdana" w:hAnsi="Verdana" w:cs="Verdana"/>
          <w:color w:val="000000" w:themeColor="text1"/>
          <w:sz w:val="20"/>
          <w:szCs w:val="20"/>
          <w:lang w:val="en-US"/>
        </w:rPr>
        <w:lastRenderedPageBreak/>
        <w:t xml:space="preserve">institutions and their clients in order to boost financing for projects for sustainable natural resources management, with a focus on clean energy. The initiative is aimed at supporting local banks in order to unlock investments to clean energy – related projects and companies, moving from a “risk averse” approach to a “business opportunity” approach. A </w:t>
      </w:r>
      <w:r w:rsidR="009C341C" w:rsidRPr="0024699B">
        <w:rPr>
          <w:rFonts w:ascii="Verdana" w:hAnsi="Verdana" w:cs="Calibri"/>
          <w:color w:val="000000"/>
          <w:sz w:val="20"/>
          <w:szCs w:val="16"/>
          <w:lang w:val="en-US"/>
        </w:rPr>
        <w:t>Letter of Intent from SUNREF is available.</w:t>
      </w:r>
      <w:r w:rsidR="00035DA2" w:rsidRPr="0024699B">
        <w:rPr>
          <w:rFonts w:ascii="Verdana" w:hAnsi="Verdana" w:cs="Calibri"/>
          <w:color w:val="000000"/>
          <w:sz w:val="20"/>
          <w:szCs w:val="16"/>
          <w:lang w:val="en-US"/>
        </w:rPr>
        <w:t xml:space="preserve"> More details are provided in the following sections.</w:t>
      </w:r>
      <w:r w:rsidR="001608B4" w:rsidRPr="0024699B">
        <w:rPr>
          <w:rFonts w:ascii="Verdana" w:hAnsi="Verdana" w:cs="Calibri"/>
          <w:color w:val="000000"/>
          <w:sz w:val="20"/>
          <w:szCs w:val="16"/>
          <w:lang w:val="en-US"/>
        </w:rPr>
        <w:t xml:space="preserve"> </w:t>
      </w:r>
    </w:p>
    <w:p w14:paraId="571F7B1F" w14:textId="77777777" w:rsidR="001608B4" w:rsidRPr="0024699B" w:rsidRDefault="001608B4" w:rsidP="00FE0177">
      <w:pPr>
        <w:jc w:val="both"/>
        <w:rPr>
          <w:rFonts w:ascii="Verdana" w:eastAsia="Verdana" w:hAnsi="Verdana" w:cs="Verdana"/>
          <w:color w:val="000000" w:themeColor="text1"/>
          <w:sz w:val="20"/>
          <w:szCs w:val="20"/>
          <w:lang w:val="en-US"/>
        </w:rPr>
      </w:pPr>
    </w:p>
    <w:p w14:paraId="3B9290BE" w14:textId="77777777" w:rsidR="009C341C" w:rsidRPr="0024699B" w:rsidRDefault="009C341C"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All these interventions shows a need for coordination at a national level to increase efficiency and effectiveness in financing the development of this strategic sector. </w:t>
      </w:r>
    </w:p>
    <w:p w14:paraId="7853A29E" w14:textId="77777777" w:rsidR="009C341C" w:rsidRPr="0024699B" w:rsidRDefault="009C341C" w:rsidP="00FE0177">
      <w:pPr>
        <w:jc w:val="both"/>
        <w:rPr>
          <w:rFonts w:ascii="Verdana" w:eastAsia="Verdana" w:hAnsi="Verdana" w:cs="Verdana"/>
          <w:color w:val="000000" w:themeColor="text1"/>
          <w:sz w:val="20"/>
          <w:szCs w:val="20"/>
          <w:lang w:val="en-US"/>
        </w:rPr>
      </w:pPr>
    </w:p>
    <w:p w14:paraId="0C52AF6A" w14:textId="104436A7" w:rsidR="00B46DD7" w:rsidRPr="0024699B" w:rsidRDefault="0042539D" w:rsidP="00FE0177">
      <w:pPr>
        <w:rPr>
          <w:rFonts w:ascii="Verdana" w:eastAsia="Calibri" w:hAnsi="Verdana"/>
          <w:b/>
          <w:bCs/>
          <w:iCs/>
          <w:color w:val="000000" w:themeColor="text1"/>
          <w:sz w:val="20"/>
          <w:szCs w:val="20"/>
          <w:lang w:val="en-US"/>
        </w:rPr>
      </w:pPr>
      <w:r w:rsidRPr="0024699B">
        <w:rPr>
          <w:rFonts w:ascii="Verdana" w:eastAsia="Calibri" w:hAnsi="Verdana"/>
          <w:b/>
          <w:bCs/>
          <w:iCs/>
          <w:color w:val="000000" w:themeColor="text1"/>
          <w:sz w:val="20"/>
          <w:szCs w:val="20"/>
          <w:lang w:val="en-US"/>
        </w:rPr>
        <w:t xml:space="preserve">1.3 SDGs and targets: </w:t>
      </w:r>
    </w:p>
    <w:p w14:paraId="04AA85A4" w14:textId="77777777" w:rsidR="000130CD" w:rsidRPr="0024699B" w:rsidRDefault="000130CD" w:rsidP="00FE0177">
      <w:pPr>
        <w:jc w:val="both"/>
        <w:rPr>
          <w:rFonts w:ascii="Verdana" w:eastAsia="Calibri" w:hAnsi="Verdana"/>
          <w:i/>
          <w:color w:val="C45911" w:themeColor="accent2" w:themeShade="BF"/>
          <w:sz w:val="20"/>
          <w:szCs w:val="20"/>
          <w:lang w:val="en-US"/>
        </w:rPr>
      </w:pPr>
    </w:p>
    <w:p w14:paraId="2C295093" w14:textId="165B1139" w:rsidR="00E10D96" w:rsidRPr="0024699B" w:rsidRDefault="00E10D96" w:rsidP="00FE0177">
      <w:pPr>
        <w:jc w:val="both"/>
        <w:rPr>
          <w:rFonts w:ascii="Verdana" w:eastAsia="Verdana" w:hAnsi="Verdana" w:cs="Verdana"/>
          <w:b/>
          <w:bCs/>
          <w:color w:val="000000"/>
          <w:sz w:val="20"/>
          <w:szCs w:val="20"/>
          <w:lang w:val="en-US"/>
        </w:rPr>
      </w:pPr>
      <w:r w:rsidRPr="0024699B">
        <w:rPr>
          <w:rFonts w:ascii="Verdana" w:eastAsia="Verdana" w:hAnsi="Verdana" w:cs="Verdana"/>
          <w:b/>
          <w:color w:val="000000" w:themeColor="text1"/>
          <w:sz w:val="20"/>
          <w:szCs w:val="20"/>
          <w:lang w:val="en-US"/>
        </w:rPr>
        <w:t xml:space="preserve">SDG 7: </w:t>
      </w:r>
      <w:r w:rsidRPr="0024699B">
        <w:rPr>
          <w:rFonts w:ascii="Verdana" w:eastAsia="Verdana" w:hAnsi="Verdana" w:cs="Verdana"/>
          <w:bCs/>
          <w:color w:val="000000"/>
          <w:sz w:val="20"/>
          <w:szCs w:val="20"/>
          <w:lang w:val="en-US"/>
        </w:rPr>
        <w:t>Affordable and clean energy</w:t>
      </w:r>
      <w:r w:rsidR="004D38A6" w:rsidRPr="0024699B">
        <w:rPr>
          <w:rFonts w:ascii="Verdana" w:eastAsia="Verdana" w:hAnsi="Verdana" w:cs="Verdana"/>
          <w:bCs/>
          <w:color w:val="000000"/>
          <w:sz w:val="20"/>
          <w:szCs w:val="20"/>
          <w:lang w:val="en-US"/>
        </w:rPr>
        <w:t xml:space="preserve"> - Ensure access to affordable, reliable, sustainable and modern energy for all.</w:t>
      </w:r>
    </w:p>
    <w:p w14:paraId="0A429A74" w14:textId="77777777" w:rsidR="004D38A6" w:rsidRPr="0024699B" w:rsidRDefault="004D38A6" w:rsidP="00FE0177">
      <w:pPr>
        <w:jc w:val="both"/>
        <w:rPr>
          <w:rFonts w:ascii="Verdana" w:eastAsia="Verdana" w:hAnsi="Verdana" w:cs="Verdana"/>
          <w:b/>
          <w:bCs/>
          <w:color w:val="000000"/>
          <w:sz w:val="8"/>
          <w:szCs w:val="20"/>
          <w:lang w:val="en-US"/>
        </w:rPr>
      </w:pPr>
    </w:p>
    <w:p w14:paraId="144C7BB9" w14:textId="391DA4B9" w:rsidR="000130CD" w:rsidRPr="00BC38BF" w:rsidRDefault="00E10D96" w:rsidP="00FE0177">
      <w:pPr>
        <w:pStyle w:val="Paragrafoelenco"/>
        <w:numPr>
          <w:ilvl w:val="0"/>
          <w:numId w:val="33"/>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b/>
          <w:color w:val="000000" w:themeColor="text1"/>
          <w:sz w:val="20"/>
          <w:szCs w:val="20"/>
          <w:lang w:val="en-US"/>
        </w:rPr>
        <w:t>Target</w:t>
      </w:r>
      <w:r w:rsidR="000130CD" w:rsidRPr="00BC38BF">
        <w:rPr>
          <w:rFonts w:ascii="Verdana" w:hAnsi="Verdana"/>
          <w:b/>
          <w:sz w:val="20"/>
          <w:szCs w:val="20"/>
          <w:lang w:val="en-US"/>
        </w:rPr>
        <w:t xml:space="preserve"> </w:t>
      </w:r>
      <w:r w:rsidR="00E526B3" w:rsidRPr="00BC38BF">
        <w:rPr>
          <w:rFonts w:ascii="Verdana" w:hAnsi="Verdana"/>
          <w:b/>
          <w:sz w:val="20"/>
          <w:szCs w:val="20"/>
          <w:lang w:val="en-US"/>
        </w:rPr>
        <w:t xml:space="preserve">7.1: </w:t>
      </w:r>
      <w:r w:rsidR="000130CD" w:rsidRPr="00BC38BF">
        <w:rPr>
          <w:rFonts w:ascii="Verdana" w:eastAsia="Verdana" w:hAnsi="Verdana" w:cs="Verdana"/>
          <w:color w:val="000000" w:themeColor="text1"/>
          <w:sz w:val="20"/>
          <w:szCs w:val="20"/>
          <w:lang w:val="en-US"/>
        </w:rPr>
        <w:t>Ensure universal access to affordable, reli</w:t>
      </w:r>
      <w:r w:rsidR="00E526B3" w:rsidRPr="00BC38BF">
        <w:rPr>
          <w:rFonts w:ascii="Verdana" w:eastAsia="Verdana" w:hAnsi="Verdana" w:cs="Verdana"/>
          <w:color w:val="000000" w:themeColor="text1"/>
          <w:sz w:val="20"/>
          <w:szCs w:val="20"/>
          <w:lang w:val="en-US"/>
        </w:rPr>
        <w:t>able and modern energy services.</w:t>
      </w:r>
    </w:p>
    <w:p w14:paraId="360F82BF" w14:textId="77777777" w:rsidR="00E10D96" w:rsidRPr="00BC38BF" w:rsidRDefault="000130CD" w:rsidP="00FE0177">
      <w:pPr>
        <w:pStyle w:val="Paragrafoelenco"/>
        <w:numPr>
          <w:ilvl w:val="1"/>
          <w:numId w:val="33"/>
        </w:numPr>
        <w:spacing w:line="240" w:lineRule="auto"/>
        <w:rPr>
          <w:rFonts w:ascii="Verdana" w:hAnsi="Verdana"/>
          <w:sz w:val="20"/>
          <w:szCs w:val="20"/>
          <w:lang w:val="en-US"/>
        </w:rPr>
      </w:pPr>
      <w:r w:rsidRPr="00BC38BF">
        <w:rPr>
          <w:rFonts w:ascii="Verdana" w:hAnsi="Verdana"/>
          <w:b/>
          <w:sz w:val="20"/>
          <w:szCs w:val="20"/>
          <w:lang w:val="en-US"/>
        </w:rPr>
        <w:t>Indicator</w:t>
      </w:r>
      <w:r w:rsidR="0042539D" w:rsidRPr="00BC38BF">
        <w:rPr>
          <w:rFonts w:ascii="Verdana" w:hAnsi="Verdana"/>
          <w:b/>
          <w:sz w:val="20"/>
          <w:szCs w:val="20"/>
          <w:lang w:val="en-US"/>
        </w:rPr>
        <w:t xml:space="preserve"> 7.1.1:</w:t>
      </w:r>
      <w:r w:rsidRPr="00BC38BF">
        <w:rPr>
          <w:rFonts w:ascii="Verdana" w:hAnsi="Verdana"/>
          <w:b/>
          <w:sz w:val="20"/>
          <w:szCs w:val="20"/>
          <w:lang w:val="en-US"/>
        </w:rPr>
        <w:t xml:space="preserve"> </w:t>
      </w:r>
      <w:r w:rsidRPr="00BC38BF">
        <w:rPr>
          <w:rFonts w:ascii="Verdana" w:hAnsi="Verdana"/>
          <w:sz w:val="20"/>
          <w:szCs w:val="20"/>
          <w:lang w:val="en-US"/>
        </w:rPr>
        <w:t>Proportion of popula</w:t>
      </w:r>
      <w:r w:rsidR="0042539D" w:rsidRPr="00BC38BF">
        <w:rPr>
          <w:rFonts w:ascii="Verdana" w:hAnsi="Verdana"/>
          <w:sz w:val="20"/>
          <w:szCs w:val="20"/>
          <w:lang w:val="en-US"/>
        </w:rPr>
        <w:t xml:space="preserve">tion with access to electricity. </w:t>
      </w:r>
      <w:r w:rsidR="00E526B3" w:rsidRPr="00BC38BF">
        <w:rPr>
          <w:rFonts w:ascii="Verdana" w:hAnsi="Verdana"/>
          <w:sz w:val="20"/>
          <w:szCs w:val="20"/>
          <w:lang w:val="en-US"/>
        </w:rPr>
        <w:t>Baseline (2019):</w:t>
      </w:r>
      <w:r w:rsidRPr="00BC38BF">
        <w:rPr>
          <w:rFonts w:ascii="Verdana" w:hAnsi="Verdana"/>
          <w:sz w:val="20"/>
          <w:szCs w:val="20"/>
          <w:lang w:val="en-US"/>
        </w:rPr>
        <w:t xml:space="preserve"> 16</w:t>
      </w:r>
      <w:r w:rsidR="000533F0" w:rsidRPr="00BC38BF">
        <w:rPr>
          <w:rFonts w:ascii="Verdana" w:hAnsi="Verdana"/>
          <w:sz w:val="20"/>
          <w:szCs w:val="20"/>
          <w:lang w:val="en-US"/>
        </w:rPr>
        <w:t>,3</w:t>
      </w:r>
      <w:r w:rsidRPr="00BC38BF">
        <w:rPr>
          <w:rFonts w:ascii="Verdana" w:hAnsi="Verdana"/>
          <w:sz w:val="20"/>
          <w:szCs w:val="20"/>
          <w:lang w:val="en-US"/>
        </w:rPr>
        <w:t>%</w:t>
      </w:r>
      <w:r w:rsidR="00771F65" w:rsidRPr="00BC38BF">
        <w:rPr>
          <w:rFonts w:ascii="Verdana" w:hAnsi="Verdana"/>
          <w:sz w:val="20"/>
          <w:szCs w:val="20"/>
          <w:lang w:val="en-US"/>
        </w:rPr>
        <w:t xml:space="preserve"> </w:t>
      </w:r>
      <w:r w:rsidR="00217FFE" w:rsidRPr="00BC38BF">
        <w:rPr>
          <w:rFonts w:ascii="Verdana" w:hAnsi="Verdana"/>
          <w:sz w:val="20"/>
          <w:szCs w:val="20"/>
          <w:lang w:val="en-US"/>
        </w:rPr>
        <w:t>(gender disaggregation not available)</w:t>
      </w:r>
    </w:p>
    <w:p w14:paraId="09F25A77" w14:textId="0C17A25F" w:rsidR="0042539D" w:rsidRPr="00BC38BF" w:rsidRDefault="0042539D" w:rsidP="00FE0177">
      <w:pPr>
        <w:pStyle w:val="Paragrafoelenco"/>
        <w:numPr>
          <w:ilvl w:val="1"/>
          <w:numId w:val="33"/>
        </w:numPr>
        <w:spacing w:line="240" w:lineRule="auto"/>
        <w:rPr>
          <w:rFonts w:ascii="Verdana" w:hAnsi="Verdana"/>
          <w:sz w:val="20"/>
          <w:szCs w:val="20"/>
          <w:lang w:val="en-US"/>
        </w:rPr>
      </w:pPr>
      <w:r w:rsidRPr="00BC38BF">
        <w:rPr>
          <w:rFonts w:ascii="Verdana" w:hAnsi="Verdana"/>
          <w:b/>
          <w:sz w:val="20"/>
          <w:szCs w:val="20"/>
          <w:lang w:val="en-US"/>
        </w:rPr>
        <w:t>Indicator 7.1.2:</w:t>
      </w:r>
      <w:r w:rsidRPr="00BC38BF">
        <w:rPr>
          <w:rFonts w:ascii="Verdana" w:hAnsi="Verdana"/>
          <w:sz w:val="20"/>
          <w:szCs w:val="20"/>
          <w:lang w:val="en-US"/>
        </w:rPr>
        <w:t xml:space="preserve"> Proportion of population with primary reliance on clean fuels and technology. Baseline (2019) : 0.8%</w:t>
      </w:r>
    </w:p>
    <w:p w14:paraId="674B1703" w14:textId="143171F5" w:rsidR="000130CD" w:rsidRPr="00BC38BF" w:rsidRDefault="00E10D96" w:rsidP="00FE0177">
      <w:pPr>
        <w:pStyle w:val="Paragrafoelenco"/>
        <w:numPr>
          <w:ilvl w:val="0"/>
          <w:numId w:val="33"/>
        </w:numPr>
        <w:spacing w:line="240" w:lineRule="auto"/>
        <w:rPr>
          <w:rFonts w:ascii="Verdana" w:hAnsi="Verdana"/>
          <w:sz w:val="20"/>
          <w:szCs w:val="20"/>
          <w:lang w:val="en-US"/>
        </w:rPr>
      </w:pPr>
      <w:r w:rsidRPr="00BC38BF">
        <w:rPr>
          <w:rFonts w:ascii="Verdana" w:eastAsia="Verdana" w:hAnsi="Verdana" w:cs="Verdana"/>
          <w:b/>
          <w:color w:val="000000" w:themeColor="text1"/>
          <w:sz w:val="20"/>
          <w:szCs w:val="20"/>
          <w:lang w:val="en-US"/>
        </w:rPr>
        <w:t xml:space="preserve">Target </w:t>
      </w:r>
      <w:r w:rsidR="000130CD" w:rsidRPr="00BC38BF">
        <w:rPr>
          <w:rFonts w:ascii="Verdana" w:hAnsi="Verdana"/>
          <w:b/>
          <w:sz w:val="20"/>
          <w:szCs w:val="20"/>
          <w:lang w:val="en-US"/>
        </w:rPr>
        <w:t>7.2:</w:t>
      </w:r>
      <w:r w:rsidR="00E526B3" w:rsidRPr="00BC38BF">
        <w:rPr>
          <w:rFonts w:ascii="Verdana" w:hAnsi="Verdana"/>
          <w:sz w:val="20"/>
          <w:szCs w:val="20"/>
          <w:lang w:val="en-US"/>
        </w:rPr>
        <w:t xml:space="preserve"> </w:t>
      </w:r>
      <w:r w:rsidR="000130CD" w:rsidRPr="00BC38BF">
        <w:rPr>
          <w:rFonts w:ascii="Verdana" w:hAnsi="Verdana"/>
          <w:sz w:val="20"/>
          <w:szCs w:val="20"/>
          <w:lang w:val="en-US"/>
        </w:rPr>
        <w:t>By 2030, increase substantially the share of renewable energy in</w:t>
      </w:r>
      <w:r w:rsidR="00E526B3" w:rsidRPr="00BC38BF">
        <w:rPr>
          <w:rFonts w:ascii="Verdana" w:hAnsi="Verdana"/>
          <w:sz w:val="20"/>
          <w:szCs w:val="20"/>
          <w:lang w:val="en-US"/>
        </w:rPr>
        <w:t xml:space="preserve"> the global energy mix</w:t>
      </w:r>
    </w:p>
    <w:p w14:paraId="1F47F894" w14:textId="5A791D9D" w:rsidR="000130CD" w:rsidRPr="00BC38BF" w:rsidRDefault="000130CD" w:rsidP="00FE0177">
      <w:pPr>
        <w:pStyle w:val="Paragrafoelenco"/>
        <w:numPr>
          <w:ilvl w:val="1"/>
          <w:numId w:val="33"/>
        </w:numPr>
        <w:spacing w:line="240" w:lineRule="auto"/>
        <w:rPr>
          <w:rFonts w:ascii="Verdana" w:hAnsi="Verdana"/>
          <w:sz w:val="20"/>
          <w:szCs w:val="20"/>
          <w:lang w:val="en-US"/>
        </w:rPr>
      </w:pPr>
      <w:r w:rsidRPr="00BC38BF">
        <w:rPr>
          <w:rFonts w:ascii="Verdana" w:hAnsi="Verdana"/>
          <w:b/>
          <w:sz w:val="20"/>
          <w:szCs w:val="20"/>
          <w:lang w:val="en-US"/>
        </w:rPr>
        <w:t>Indicator 7.2.1</w:t>
      </w:r>
      <w:r w:rsidRPr="00BC38BF">
        <w:rPr>
          <w:rFonts w:ascii="Verdana" w:hAnsi="Verdana"/>
          <w:sz w:val="20"/>
          <w:szCs w:val="20"/>
          <w:lang w:val="en-US"/>
        </w:rPr>
        <w:t>: Renewable energy share in the total final energy consumption Baseline</w:t>
      </w:r>
      <w:r w:rsidR="0042539D" w:rsidRPr="00BC38BF">
        <w:rPr>
          <w:rFonts w:ascii="Verdana" w:hAnsi="Verdana"/>
          <w:sz w:val="20"/>
          <w:szCs w:val="20"/>
          <w:lang w:val="en-US"/>
        </w:rPr>
        <w:t xml:space="preserve"> (2019): 47.8</w:t>
      </w:r>
      <w:r w:rsidR="000533F0" w:rsidRPr="00BC38BF">
        <w:rPr>
          <w:rFonts w:ascii="Verdana" w:hAnsi="Verdana"/>
          <w:sz w:val="20"/>
          <w:szCs w:val="20"/>
          <w:lang w:val="en-US"/>
        </w:rPr>
        <w:t xml:space="preserve">% </w:t>
      </w:r>
    </w:p>
    <w:p w14:paraId="27180562" w14:textId="7E5AC0D7" w:rsidR="000130CD" w:rsidRPr="00BC38BF" w:rsidRDefault="00E10D96" w:rsidP="00FE0177">
      <w:pPr>
        <w:pStyle w:val="Paragrafoelenco"/>
        <w:numPr>
          <w:ilvl w:val="0"/>
          <w:numId w:val="33"/>
        </w:numPr>
        <w:spacing w:line="240" w:lineRule="auto"/>
        <w:rPr>
          <w:rFonts w:ascii="Verdana" w:hAnsi="Verdana"/>
          <w:sz w:val="20"/>
          <w:szCs w:val="20"/>
          <w:lang w:val="en-US"/>
        </w:rPr>
      </w:pPr>
      <w:r w:rsidRPr="00BC38BF">
        <w:rPr>
          <w:rFonts w:ascii="Verdana" w:eastAsia="Verdana" w:hAnsi="Verdana" w:cs="Verdana"/>
          <w:b/>
          <w:color w:val="000000" w:themeColor="text1"/>
          <w:sz w:val="20"/>
          <w:szCs w:val="20"/>
          <w:lang w:val="en-US"/>
        </w:rPr>
        <w:t xml:space="preserve">Target </w:t>
      </w:r>
      <w:r w:rsidR="000130CD" w:rsidRPr="00BC38BF">
        <w:rPr>
          <w:rFonts w:ascii="Verdana" w:hAnsi="Verdana"/>
          <w:b/>
          <w:sz w:val="20"/>
          <w:szCs w:val="20"/>
          <w:lang w:val="en-US"/>
        </w:rPr>
        <w:t>7.a:</w:t>
      </w:r>
      <w:r w:rsidR="00771F65" w:rsidRPr="00BC38BF">
        <w:rPr>
          <w:rFonts w:ascii="Verdana" w:hAnsi="Verdana"/>
          <w:sz w:val="20"/>
          <w:szCs w:val="20"/>
          <w:lang w:val="en-US"/>
        </w:rPr>
        <w:t xml:space="preserve"> </w:t>
      </w:r>
      <w:r w:rsidR="000130CD" w:rsidRPr="00BC38BF">
        <w:rPr>
          <w:rFonts w:ascii="Verdana" w:hAnsi="Verdana"/>
          <w:sz w:val="20"/>
          <w:szCs w:val="20"/>
          <w:lang w:val="en-US"/>
        </w:rPr>
        <w:t>By 2030, enhance international cooperation to facilitate access to clean energy research and technology, including renewable energy, energy efficiency and advanced and cleaner fossil-fuel technology, and promote investment in energy infrastruct</w:t>
      </w:r>
      <w:r w:rsidR="00771F65" w:rsidRPr="00BC38BF">
        <w:rPr>
          <w:rFonts w:ascii="Verdana" w:hAnsi="Verdana"/>
          <w:sz w:val="20"/>
          <w:szCs w:val="20"/>
          <w:lang w:val="en-US"/>
        </w:rPr>
        <w:t>ure and clean energy technology.</w:t>
      </w:r>
    </w:p>
    <w:p w14:paraId="2E7B06D8" w14:textId="1D5DA255" w:rsidR="000130CD" w:rsidRPr="00BC38BF" w:rsidRDefault="000130CD" w:rsidP="00FE0177">
      <w:pPr>
        <w:ind w:left="1440"/>
        <w:jc w:val="both"/>
        <w:rPr>
          <w:rFonts w:ascii="Verdana" w:hAnsi="Verdana"/>
          <w:sz w:val="20"/>
          <w:szCs w:val="20"/>
        </w:rPr>
      </w:pPr>
      <w:r w:rsidRPr="0024699B">
        <w:rPr>
          <w:rFonts w:ascii="Verdana" w:hAnsi="Verdana"/>
          <w:b/>
          <w:sz w:val="20"/>
          <w:szCs w:val="20"/>
          <w:lang w:val="en-US"/>
        </w:rPr>
        <w:t>Indicator 7.a.1:</w:t>
      </w:r>
      <w:r w:rsidRPr="0024699B">
        <w:rPr>
          <w:rFonts w:ascii="Verdana" w:hAnsi="Verdana"/>
          <w:sz w:val="20"/>
          <w:szCs w:val="20"/>
          <w:lang w:val="en-US"/>
        </w:rPr>
        <w:t xml:space="preserve"> International financial flows to developing countries in support of clean energy research and development and renewable energy production, including in hybrid systems</w:t>
      </w:r>
      <w:r w:rsidR="000533F0" w:rsidRPr="0024699B">
        <w:rPr>
          <w:rFonts w:ascii="Verdana" w:hAnsi="Verdana"/>
          <w:sz w:val="20"/>
          <w:szCs w:val="20"/>
          <w:lang w:val="en-US"/>
        </w:rPr>
        <w:t xml:space="preserve">. </w:t>
      </w:r>
      <w:r w:rsidR="000533F0" w:rsidRPr="00BC38BF">
        <w:rPr>
          <w:rFonts w:ascii="Verdana" w:hAnsi="Verdana"/>
          <w:sz w:val="20"/>
          <w:szCs w:val="20"/>
        </w:rPr>
        <w:t xml:space="preserve">Baseline 2019: </w:t>
      </w:r>
      <w:r w:rsidR="001C69A6" w:rsidRPr="00BC38BF">
        <w:rPr>
          <w:rFonts w:ascii="Verdana" w:hAnsi="Verdana"/>
          <w:sz w:val="20"/>
          <w:szCs w:val="20"/>
        </w:rPr>
        <w:t xml:space="preserve">data unavailable </w:t>
      </w:r>
    </w:p>
    <w:p w14:paraId="40C24AA9" w14:textId="25A5E2B9" w:rsidR="000130CD" w:rsidRPr="00BC38BF" w:rsidRDefault="00E10D96" w:rsidP="00FE0177">
      <w:pPr>
        <w:pStyle w:val="Paragrafoelenco"/>
        <w:numPr>
          <w:ilvl w:val="0"/>
          <w:numId w:val="34"/>
        </w:numPr>
        <w:spacing w:line="240" w:lineRule="auto"/>
        <w:rPr>
          <w:rFonts w:ascii="Verdana" w:hAnsi="Verdana"/>
          <w:sz w:val="20"/>
          <w:szCs w:val="20"/>
          <w:lang w:val="en-US"/>
        </w:rPr>
      </w:pPr>
      <w:r w:rsidRPr="00BC38BF">
        <w:rPr>
          <w:rFonts w:ascii="Verdana" w:eastAsia="Verdana" w:hAnsi="Verdana" w:cs="Verdana"/>
          <w:b/>
          <w:color w:val="000000" w:themeColor="text1"/>
          <w:sz w:val="20"/>
          <w:szCs w:val="20"/>
          <w:lang w:val="en-US"/>
        </w:rPr>
        <w:t>Target</w:t>
      </w:r>
      <w:r w:rsidR="000130CD" w:rsidRPr="00BC38BF">
        <w:rPr>
          <w:rFonts w:ascii="Verdana" w:hAnsi="Verdana"/>
          <w:b/>
          <w:sz w:val="20"/>
          <w:szCs w:val="20"/>
          <w:lang w:val="en-US"/>
        </w:rPr>
        <w:t xml:space="preserve"> 7.b:</w:t>
      </w:r>
      <w:r w:rsidR="00525F64" w:rsidRPr="00BC38BF">
        <w:rPr>
          <w:rFonts w:ascii="Verdana" w:hAnsi="Verdana"/>
          <w:sz w:val="20"/>
          <w:szCs w:val="20"/>
          <w:lang w:val="en-US"/>
        </w:rPr>
        <w:t xml:space="preserve"> </w:t>
      </w:r>
      <w:r w:rsidR="000130CD" w:rsidRPr="00BC38BF">
        <w:rPr>
          <w:rFonts w:ascii="Verdana" w:hAnsi="Verdana"/>
          <w:sz w:val="20"/>
          <w:szCs w:val="20"/>
          <w:lang w:val="en-US"/>
        </w:rPr>
        <w:t>By 2030, expand infrastructure and upgrade technology for supplying modern and sustainable energy services for all in developing countries, in particular least developed countries, Small Island developing States, and land-locked developing countries, in accordance with their re</w:t>
      </w:r>
      <w:r w:rsidR="00525F64" w:rsidRPr="00BC38BF">
        <w:rPr>
          <w:rFonts w:ascii="Verdana" w:hAnsi="Verdana"/>
          <w:sz w:val="20"/>
          <w:szCs w:val="20"/>
          <w:lang w:val="en-US"/>
        </w:rPr>
        <w:t>spective programmes of support.</w:t>
      </w:r>
    </w:p>
    <w:p w14:paraId="78B70617" w14:textId="55C82393" w:rsidR="000130CD" w:rsidRPr="0024699B" w:rsidRDefault="000130CD" w:rsidP="00FE0177">
      <w:pPr>
        <w:ind w:left="1440"/>
        <w:jc w:val="both"/>
        <w:rPr>
          <w:rFonts w:ascii="Verdana" w:hAnsi="Verdana"/>
          <w:sz w:val="20"/>
          <w:szCs w:val="20"/>
          <w:lang w:val="en-US"/>
        </w:rPr>
      </w:pPr>
      <w:r w:rsidRPr="0024699B">
        <w:rPr>
          <w:rFonts w:ascii="Verdana" w:hAnsi="Verdana"/>
          <w:b/>
          <w:sz w:val="20"/>
          <w:szCs w:val="20"/>
          <w:lang w:val="en-US"/>
        </w:rPr>
        <w:t>Indicator 7.b.1:</w:t>
      </w:r>
      <w:r w:rsidRPr="0024699B">
        <w:rPr>
          <w:rFonts w:ascii="Verdana" w:hAnsi="Verdana"/>
          <w:sz w:val="20"/>
          <w:szCs w:val="20"/>
          <w:lang w:val="en-US"/>
        </w:rPr>
        <w:t xml:space="preserve"> Investments in energy efficiency as a percentage of GDP and the amount of foreign direct investment in financial transfer for infrastructure and technology to sustainable development services</w:t>
      </w:r>
      <w:r w:rsidR="000533F0" w:rsidRPr="0024699B">
        <w:rPr>
          <w:rFonts w:ascii="Verdana" w:hAnsi="Verdana"/>
          <w:sz w:val="20"/>
          <w:szCs w:val="20"/>
          <w:lang w:val="en-US"/>
        </w:rPr>
        <w:t xml:space="preserve">. Baseline (2019): </w:t>
      </w:r>
      <w:r w:rsidR="001C69A6" w:rsidRPr="0024699B">
        <w:rPr>
          <w:rFonts w:ascii="Verdana" w:hAnsi="Verdana"/>
          <w:sz w:val="20"/>
          <w:szCs w:val="20"/>
          <w:lang w:val="en-US"/>
        </w:rPr>
        <w:t>data unavailable</w:t>
      </w:r>
    </w:p>
    <w:p w14:paraId="20719240" w14:textId="77777777" w:rsidR="000130CD" w:rsidRPr="0024699B" w:rsidRDefault="000130CD" w:rsidP="00FE0177">
      <w:pPr>
        <w:ind w:left="720"/>
        <w:jc w:val="both"/>
        <w:rPr>
          <w:rFonts w:ascii="Verdana" w:hAnsi="Verdana"/>
          <w:sz w:val="20"/>
          <w:szCs w:val="20"/>
          <w:lang w:val="en-US"/>
        </w:rPr>
      </w:pPr>
    </w:p>
    <w:p w14:paraId="724A0481" w14:textId="0A76A8DB" w:rsidR="004D38A6" w:rsidRPr="0024699B" w:rsidRDefault="004D38A6" w:rsidP="00FE0177">
      <w:pPr>
        <w:jc w:val="both"/>
        <w:rPr>
          <w:rFonts w:ascii="Verdana" w:eastAsia="Verdana" w:hAnsi="Verdana" w:cs="Verdana"/>
          <w:bCs/>
          <w:color w:val="000000"/>
          <w:sz w:val="20"/>
          <w:szCs w:val="20"/>
          <w:lang w:val="en-US"/>
        </w:rPr>
      </w:pPr>
      <w:r w:rsidRPr="0024699B">
        <w:rPr>
          <w:rFonts w:ascii="Verdana" w:eastAsia="Verdana" w:hAnsi="Verdana" w:cs="Verdana"/>
          <w:b/>
          <w:color w:val="000000" w:themeColor="text1"/>
          <w:sz w:val="20"/>
          <w:szCs w:val="20"/>
          <w:lang w:val="en-US"/>
        </w:rPr>
        <w:t xml:space="preserve">SDG 9: </w:t>
      </w:r>
      <w:r w:rsidRPr="0024699B">
        <w:rPr>
          <w:rFonts w:ascii="Verdana" w:eastAsia="Verdana" w:hAnsi="Verdana" w:cs="Verdana"/>
          <w:bCs/>
          <w:color w:val="000000"/>
          <w:sz w:val="20"/>
          <w:szCs w:val="20"/>
          <w:lang w:val="en-US"/>
        </w:rPr>
        <w:t>Industry, innovation and infrastructure - Build resilient infrastructure, promote inclusive and sustainable industrialization and foster innovation.</w:t>
      </w:r>
    </w:p>
    <w:p w14:paraId="24BD70B5" w14:textId="38D7A2F4" w:rsidR="004D38A6" w:rsidRPr="0024699B" w:rsidRDefault="004D38A6" w:rsidP="00FE0177">
      <w:pPr>
        <w:jc w:val="both"/>
        <w:rPr>
          <w:rFonts w:ascii="Verdana" w:eastAsia="Verdana" w:hAnsi="Verdana" w:cs="Verdana"/>
          <w:b/>
          <w:color w:val="000000" w:themeColor="text1"/>
          <w:sz w:val="10"/>
          <w:szCs w:val="20"/>
          <w:lang w:val="en-US"/>
        </w:rPr>
      </w:pPr>
    </w:p>
    <w:p w14:paraId="01BD2F0A" w14:textId="1EFF2D5A" w:rsidR="000130CD" w:rsidRPr="00BC38BF" w:rsidRDefault="00E10D96" w:rsidP="00FE0177">
      <w:pPr>
        <w:pStyle w:val="Paragrafoelenco"/>
        <w:numPr>
          <w:ilvl w:val="0"/>
          <w:numId w:val="34"/>
        </w:numPr>
        <w:spacing w:line="240" w:lineRule="auto"/>
        <w:rPr>
          <w:rFonts w:ascii="Verdana" w:hAnsi="Verdana"/>
          <w:sz w:val="20"/>
          <w:szCs w:val="20"/>
          <w:lang w:val="en-US"/>
        </w:rPr>
      </w:pPr>
      <w:r w:rsidRPr="00BC38BF">
        <w:rPr>
          <w:rFonts w:ascii="Verdana" w:eastAsia="Verdana" w:hAnsi="Verdana" w:cs="Verdana"/>
          <w:b/>
          <w:color w:val="000000" w:themeColor="text1"/>
          <w:sz w:val="20"/>
          <w:szCs w:val="20"/>
          <w:lang w:val="en-US"/>
        </w:rPr>
        <w:t>Target</w:t>
      </w:r>
      <w:r w:rsidR="000130CD" w:rsidRPr="00BC38BF">
        <w:rPr>
          <w:rFonts w:ascii="Verdana" w:hAnsi="Verdana"/>
          <w:b/>
          <w:sz w:val="20"/>
          <w:szCs w:val="20"/>
          <w:lang w:val="en-US"/>
        </w:rPr>
        <w:t xml:space="preserve"> 9.3:</w:t>
      </w:r>
      <w:r w:rsidR="00525F64" w:rsidRPr="00BC38BF">
        <w:rPr>
          <w:rFonts w:ascii="Verdana" w:hAnsi="Verdana"/>
          <w:sz w:val="20"/>
          <w:szCs w:val="20"/>
          <w:lang w:val="en-US"/>
        </w:rPr>
        <w:t xml:space="preserve"> </w:t>
      </w:r>
      <w:r w:rsidR="000130CD" w:rsidRPr="00BC38BF">
        <w:rPr>
          <w:rFonts w:ascii="Verdana" w:hAnsi="Verdana"/>
          <w:sz w:val="20"/>
          <w:szCs w:val="20"/>
          <w:lang w:val="en-US"/>
        </w:rPr>
        <w:t>Increase the access of small-scale industrial and other enterprises, in particular in developing countries, to financial services, including affordable credit, and their integratio</w:t>
      </w:r>
      <w:r w:rsidR="00525F64" w:rsidRPr="00BC38BF">
        <w:rPr>
          <w:rFonts w:ascii="Verdana" w:hAnsi="Verdana"/>
          <w:sz w:val="20"/>
          <w:szCs w:val="20"/>
          <w:lang w:val="en-US"/>
        </w:rPr>
        <w:t>n into value chains and markets.</w:t>
      </w:r>
    </w:p>
    <w:p w14:paraId="7B55733B" w14:textId="694A418B" w:rsidR="004D38A6" w:rsidRPr="00BC38BF" w:rsidRDefault="00E10D96" w:rsidP="00FE0177">
      <w:pPr>
        <w:pStyle w:val="Paragrafoelenco"/>
        <w:numPr>
          <w:ilvl w:val="1"/>
          <w:numId w:val="34"/>
        </w:numPr>
        <w:spacing w:line="240" w:lineRule="auto"/>
        <w:rPr>
          <w:rFonts w:ascii="Verdana" w:hAnsi="Verdana"/>
          <w:sz w:val="20"/>
          <w:szCs w:val="20"/>
          <w:lang w:val="en-US"/>
        </w:rPr>
      </w:pPr>
      <w:r w:rsidRPr="00BC38BF">
        <w:rPr>
          <w:rFonts w:ascii="Verdana" w:hAnsi="Verdana"/>
          <w:b/>
          <w:sz w:val="20"/>
          <w:szCs w:val="20"/>
          <w:lang w:val="en-US"/>
        </w:rPr>
        <w:t xml:space="preserve">Indicator </w:t>
      </w:r>
      <w:r w:rsidR="001C69A6" w:rsidRPr="00BC38BF">
        <w:rPr>
          <w:rFonts w:ascii="Verdana" w:hAnsi="Verdana"/>
          <w:b/>
          <w:sz w:val="20"/>
          <w:szCs w:val="20"/>
          <w:lang w:val="en-US"/>
        </w:rPr>
        <w:t xml:space="preserve"> 9.3.1:</w:t>
      </w:r>
      <w:r w:rsidR="001C69A6" w:rsidRPr="00BC38BF">
        <w:rPr>
          <w:rFonts w:ascii="Verdana" w:hAnsi="Verdana"/>
          <w:sz w:val="20"/>
          <w:szCs w:val="20"/>
          <w:lang w:val="en-US"/>
        </w:rPr>
        <w:t xml:space="preserve"> Proportion of small-scale industries in total industry value added : Baseline (2019): data unavailable</w:t>
      </w:r>
    </w:p>
    <w:p w14:paraId="1EA4D44C" w14:textId="1832A0A9" w:rsidR="00E10D96" w:rsidRPr="00BC38BF" w:rsidRDefault="00E10D96" w:rsidP="00FE0177">
      <w:pPr>
        <w:pStyle w:val="Paragrafoelenco"/>
        <w:numPr>
          <w:ilvl w:val="1"/>
          <w:numId w:val="34"/>
        </w:numPr>
        <w:spacing w:line="240" w:lineRule="auto"/>
        <w:rPr>
          <w:rFonts w:ascii="Verdana" w:hAnsi="Verdana"/>
          <w:sz w:val="20"/>
          <w:szCs w:val="20"/>
          <w:lang w:val="en-US"/>
        </w:rPr>
      </w:pPr>
      <w:r w:rsidRPr="00BC38BF">
        <w:rPr>
          <w:rFonts w:ascii="Verdana" w:hAnsi="Verdana"/>
          <w:b/>
          <w:sz w:val="20"/>
          <w:szCs w:val="20"/>
          <w:lang w:val="en-US"/>
        </w:rPr>
        <w:t>Indicator 9.3.2:</w:t>
      </w:r>
      <w:r w:rsidRPr="00BC38BF">
        <w:rPr>
          <w:rFonts w:ascii="Verdana" w:hAnsi="Verdana"/>
          <w:sz w:val="20"/>
          <w:szCs w:val="20"/>
          <w:lang w:val="en-US"/>
        </w:rPr>
        <w:t xml:space="preserve"> Proportion of small-scale industries with a loan or line of credit. </w:t>
      </w:r>
      <w:r w:rsidRPr="00BC38BF">
        <w:rPr>
          <w:rFonts w:ascii="Verdana" w:hAnsi="Verdana"/>
          <w:sz w:val="20"/>
          <w:szCs w:val="20"/>
          <w:lang w:val="en-US"/>
        </w:rPr>
        <w:tab/>
        <w:t>Baseline (2019): Data unavailable</w:t>
      </w:r>
    </w:p>
    <w:p w14:paraId="3B273A55" w14:textId="6687386E" w:rsidR="004D38A6" w:rsidRPr="0024699B" w:rsidRDefault="004D38A6" w:rsidP="00FE0177">
      <w:pPr>
        <w:jc w:val="both"/>
        <w:rPr>
          <w:rFonts w:ascii="Verdana" w:hAnsi="Verdana"/>
          <w:b/>
          <w:bCs/>
          <w:sz w:val="20"/>
          <w:szCs w:val="20"/>
          <w:lang w:val="en-US"/>
        </w:rPr>
      </w:pPr>
      <w:r w:rsidRPr="0024699B">
        <w:rPr>
          <w:rFonts w:ascii="Verdana" w:hAnsi="Verdana"/>
          <w:sz w:val="20"/>
          <w:szCs w:val="20"/>
          <w:lang w:val="en-US"/>
        </w:rPr>
        <w:br/>
      </w:r>
      <w:r w:rsidRPr="0024699B">
        <w:rPr>
          <w:rFonts w:ascii="Verdana" w:hAnsi="Verdana"/>
          <w:b/>
          <w:sz w:val="20"/>
          <w:szCs w:val="20"/>
          <w:lang w:val="en-US"/>
        </w:rPr>
        <w:t xml:space="preserve">SDG 17: </w:t>
      </w:r>
      <w:r w:rsidRPr="0024699B">
        <w:rPr>
          <w:rFonts w:ascii="Verdana" w:hAnsi="Verdana"/>
          <w:sz w:val="20"/>
          <w:szCs w:val="20"/>
          <w:lang w:val="en-US"/>
        </w:rPr>
        <w:t>Partnerships for the goals -</w:t>
      </w:r>
      <w:r w:rsidRPr="0024699B">
        <w:rPr>
          <w:bCs/>
          <w:kern w:val="36"/>
          <w:sz w:val="48"/>
          <w:szCs w:val="48"/>
          <w:lang w:val="en-US" w:eastAsia="fr-FR"/>
        </w:rPr>
        <w:t xml:space="preserve"> </w:t>
      </w:r>
      <w:r w:rsidRPr="0024699B">
        <w:rPr>
          <w:rFonts w:ascii="Verdana" w:hAnsi="Verdana"/>
          <w:bCs/>
          <w:sz w:val="20"/>
          <w:szCs w:val="20"/>
          <w:lang w:val="en-US"/>
        </w:rPr>
        <w:t xml:space="preserve">Strengthen the means of implementation and revitalize the global partnership for sustainable development. </w:t>
      </w:r>
    </w:p>
    <w:p w14:paraId="60C15CA4" w14:textId="6FC2AF7C" w:rsidR="004D38A6" w:rsidRPr="0024699B" w:rsidRDefault="004D38A6" w:rsidP="00FE0177">
      <w:pPr>
        <w:jc w:val="both"/>
        <w:rPr>
          <w:sz w:val="14"/>
          <w:lang w:val="en-US"/>
        </w:rPr>
      </w:pPr>
    </w:p>
    <w:p w14:paraId="24113CF8" w14:textId="24E567AD" w:rsidR="000130CD" w:rsidRPr="00BC38BF" w:rsidRDefault="00E10D96" w:rsidP="00FE0177">
      <w:pPr>
        <w:pStyle w:val="Paragrafoelenco"/>
        <w:numPr>
          <w:ilvl w:val="0"/>
          <w:numId w:val="34"/>
        </w:numPr>
        <w:spacing w:line="240" w:lineRule="auto"/>
        <w:rPr>
          <w:rFonts w:ascii="Verdana" w:hAnsi="Verdana"/>
          <w:b/>
          <w:sz w:val="20"/>
          <w:szCs w:val="20"/>
          <w:lang w:val="en-US"/>
        </w:rPr>
      </w:pPr>
      <w:r w:rsidRPr="00BC38BF">
        <w:rPr>
          <w:rFonts w:ascii="Verdana" w:eastAsia="Verdana" w:hAnsi="Verdana" w:cs="Verdana"/>
          <w:b/>
          <w:color w:val="000000" w:themeColor="text1"/>
          <w:sz w:val="20"/>
          <w:szCs w:val="20"/>
          <w:lang w:val="en-US"/>
        </w:rPr>
        <w:lastRenderedPageBreak/>
        <w:t xml:space="preserve">Target </w:t>
      </w:r>
      <w:r w:rsidR="000130CD" w:rsidRPr="00BC38BF">
        <w:rPr>
          <w:rFonts w:ascii="Verdana" w:hAnsi="Verdana"/>
          <w:b/>
          <w:sz w:val="20"/>
          <w:szCs w:val="20"/>
          <w:lang w:val="en-US"/>
        </w:rPr>
        <w:t>17.1:</w:t>
      </w:r>
      <w:r w:rsidR="00525F64" w:rsidRPr="00BC38BF">
        <w:rPr>
          <w:rFonts w:ascii="Verdana" w:hAnsi="Verdana"/>
          <w:sz w:val="20"/>
          <w:szCs w:val="20"/>
          <w:lang w:val="en-US"/>
        </w:rPr>
        <w:t xml:space="preserve"> </w:t>
      </w:r>
      <w:r w:rsidR="000130CD" w:rsidRPr="00BC38BF">
        <w:rPr>
          <w:rFonts w:ascii="Verdana" w:hAnsi="Verdana"/>
          <w:sz w:val="20"/>
          <w:szCs w:val="20"/>
          <w:lang w:val="en-US"/>
        </w:rPr>
        <w:t>Strengthen domestic resource mobilization, including through support to developing countries, to improve domestic capacity for tax and other revenue collection.</w:t>
      </w:r>
    </w:p>
    <w:p w14:paraId="3213386B" w14:textId="0BAA3AD8" w:rsidR="005362D4" w:rsidRPr="00BC38BF" w:rsidRDefault="005362D4" w:rsidP="00FE0177">
      <w:pPr>
        <w:pStyle w:val="Paragrafoelenco"/>
        <w:numPr>
          <w:ilvl w:val="1"/>
          <w:numId w:val="34"/>
        </w:numPr>
        <w:spacing w:line="240" w:lineRule="auto"/>
        <w:rPr>
          <w:rFonts w:ascii="Verdana" w:hAnsi="Verdana"/>
          <w:b/>
          <w:sz w:val="20"/>
          <w:szCs w:val="20"/>
          <w:lang w:val="en-US"/>
        </w:rPr>
      </w:pPr>
      <w:r w:rsidRPr="00BC38BF">
        <w:rPr>
          <w:rFonts w:ascii="Verdana" w:eastAsia="Verdana" w:hAnsi="Verdana" w:cs="Verdana"/>
          <w:b/>
          <w:color w:val="000000" w:themeColor="text1"/>
          <w:sz w:val="20"/>
          <w:szCs w:val="20"/>
          <w:lang w:val="en-US"/>
        </w:rPr>
        <w:t xml:space="preserve">Indicator: 17.1.2: </w:t>
      </w:r>
      <w:r w:rsidRPr="00BC38BF">
        <w:rPr>
          <w:rFonts w:ascii="Verdana" w:hAnsi="Verdana"/>
          <w:sz w:val="20"/>
          <w:szCs w:val="20"/>
          <w:lang w:val="en-US"/>
        </w:rPr>
        <w:t>Proportion of domestic budget funded by domestic taxes. Baseline 2019: Data unavailable</w:t>
      </w:r>
    </w:p>
    <w:p w14:paraId="000D7243" w14:textId="1BF05FB0" w:rsidR="000130CD" w:rsidRPr="00BC38BF" w:rsidRDefault="00E10D96" w:rsidP="00FE0177">
      <w:pPr>
        <w:pStyle w:val="Paragrafoelenco"/>
        <w:numPr>
          <w:ilvl w:val="0"/>
          <w:numId w:val="34"/>
        </w:numPr>
        <w:spacing w:line="240" w:lineRule="auto"/>
        <w:rPr>
          <w:rFonts w:ascii="Verdana" w:hAnsi="Verdana"/>
          <w:sz w:val="20"/>
          <w:szCs w:val="20"/>
          <w:lang w:val="en-US"/>
        </w:rPr>
      </w:pPr>
      <w:r w:rsidRPr="00BC38BF">
        <w:rPr>
          <w:rFonts w:ascii="Verdana" w:eastAsia="Verdana" w:hAnsi="Verdana" w:cs="Verdana"/>
          <w:b/>
          <w:color w:val="000000" w:themeColor="text1"/>
          <w:sz w:val="20"/>
          <w:szCs w:val="20"/>
          <w:lang w:val="en-US"/>
        </w:rPr>
        <w:t>Target</w:t>
      </w:r>
      <w:r w:rsidR="000130CD" w:rsidRPr="00BC38BF">
        <w:rPr>
          <w:rFonts w:ascii="Verdana" w:hAnsi="Verdana"/>
          <w:b/>
          <w:sz w:val="20"/>
          <w:szCs w:val="20"/>
          <w:lang w:val="en-US"/>
        </w:rPr>
        <w:t xml:space="preserve"> 17.7:</w:t>
      </w:r>
      <w:r w:rsidR="00525F64" w:rsidRPr="00BC38BF">
        <w:rPr>
          <w:rFonts w:ascii="Verdana" w:hAnsi="Verdana"/>
          <w:sz w:val="20"/>
          <w:szCs w:val="20"/>
          <w:lang w:val="en-US"/>
        </w:rPr>
        <w:t xml:space="preserve"> </w:t>
      </w:r>
      <w:r w:rsidR="000130CD" w:rsidRPr="00BC38BF">
        <w:rPr>
          <w:rFonts w:ascii="Verdana" w:hAnsi="Verdana"/>
          <w:sz w:val="20"/>
          <w:szCs w:val="20"/>
          <w:lang w:val="en-US"/>
        </w:rPr>
        <w:t>Promote the development, transfer, dissemination and diffusion of environmentally sound technologies to developing countries on favorable terms, including on concessional and prefere</w:t>
      </w:r>
      <w:r w:rsidR="00525F64" w:rsidRPr="00BC38BF">
        <w:rPr>
          <w:rFonts w:ascii="Verdana" w:hAnsi="Verdana"/>
          <w:sz w:val="20"/>
          <w:szCs w:val="20"/>
          <w:lang w:val="en-US"/>
        </w:rPr>
        <w:t>ntial terms, as mutually agreed.</w:t>
      </w:r>
    </w:p>
    <w:p w14:paraId="1EE52139" w14:textId="01BBBE38" w:rsidR="000130CD" w:rsidRPr="00BC38BF" w:rsidRDefault="005362D4" w:rsidP="00FE0177">
      <w:pPr>
        <w:pStyle w:val="Paragrafoelenco"/>
        <w:numPr>
          <w:ilvl w:val="1"/>
          <w:numId w:val="34"/>
        </w:numPr>
        <w:spacing w:line="240" w:lineRule="auto"/>
        <w:rPr>
          <w:rFonts w:ascii="Verdana" w:hAnsi="Verdana"/>
          <w:sz w:val="20"/>
          <w:szCs w:val="20"/>
          <w:lang w:val="en-US"/>
        </w:rPr>
      </w:pPr>
      <w:r w:rsidRPr="00BC38BF">
        <w:rPr>
          <w:rFonts w:ascii="Verdana" w:hAnsi="Verdana"/>
          <w:b/>
          <w:sz w:val="20"/>
          <w:szCs w:val="20"/>
          <w:lang w:val="en-US"/>
        </w:rPr>
        <w:t>Indicator 17.7.1:</w:t>
      </w:r>
      <w:r w:rsidRPr="00BC38BF">
        <w:rPr>
          <w:rFonts w:ascii="Verdana" w:hAnsi="Verdana"/>
          <w:sz w:val="20"/>
          <w:szCs w:val="20"/>
          <w:lang w:val="en-US"/>
        </w:rPr>
        <w:t xml:space="preserve"> Total amount of approved funding for developing countries to promote the development, transfer, dissemination and diffusion of environmentally sound technologies. Baseline 2019: Data unavailable</w:t>
      </w:r>
    </w:p>
    <w:p w14:paraId="74D4E14C" w14:textId="10B57BDE" w:rsidR="000130CD" w:rsidRPr="00BC38BF" w:rsidRDefault="00E10D96" w:rsidP="00FE0177">
      <w:pPr>
        <w:pStyle w:val="Paragrafoelenco"/>
        <w:numPr>
          <w:ilvl w:val="0"/>
          <w:numId w:val="34"/>
        </w:numPr>
        <w:spacing w:line="240" w:lineRule="auto"/>
        <w:rPr>
          <w:rFonts w:ascii="Verdana" w:hAnsi="Verdana"/>
          <w:sz w:val="20"/>
          <w:szCs w:val="20"/>
          <w:lang w:val="en-US"/>
        </w:rPr>
      </w:pPr>
      <w:r w:rsidRPr="00BC38BF">
        <w:rPr>
          <w:rFonts w:ascii="Verdana" w:eastAsia="Verdana" w:hAnsi="Verdana" w:cs="Verdana"/>
          <w:b/>
          <w:color w:val="000000" w:themeColor="text1"/>
          <w:sz w:val="20"/>
          <w:szCs w:val="20"/>
          <w:lang w:val="en-US"/>
        </w:rPr>
        <w:t>Target</w:t>
      </w:r>
      <w:r w:rsidR="000130CD" w:rsidRPr="00BC38BF">
        <w:rPr>
          <w:rFonts w:ascii="Verdana" w:hAnsi="Verdana"/>
          <w:b/>
          <w:sz w:val="20"/>
          <w:szCs w:val="20"/>
          <w:lang w:val="en-US"/>
        </w:rPr>
        <w:t xml:space="preserve"> 17.13:</w:t>
      </w:r>
      <w:r w:rsidR="00525F64" w:rsidRPr="00BC38BF">
        <w:rPr>
          <w:rFonts w:ascii="Verdana" w:hAnsi="Verdana"/>
          <w:sz w:val="20"/>
          <w:szCs w:val="20"/>
          <w:lang w:val="en-US"/>
        </w:rPr>
        <w:t xml:space="preserve"> </w:t>
      </w:r>
      <w:r w:rsidR="000130CD" w:rsidRPr="00BC38BF">
        <w:rPr>
          <w:rFonts w:ascii="Verdana" w:hAnsi="Verdana"/>
          <w:sz w:val="20"/>
          <w:szCs w:val="20"/>
          <w:lang w:val="en-US"/>
        </w:rPr>
        <w:t>Enhance global macroeconomic stability, including through policy co</w:t>
      </w:r>
      <w:r w:rsidR="00525F64" w:rsidRPr="00BC38BF">
        <w:rPr>
          <w:rFonts w:ascii="Verdana" w:hAnsi="Verdana"/>
          <w:sz w:val="20"/>
          <w:szCs w:val="20"/>
          <w:lang w:val="en-US"/>
        </w:rPr>
        <w:t xml:space="preserve">ordination and policy coherence. </w:t>
      </w:r>
    </w:p>
    <w:p w14:paraId="4D4B38D6" w14:textId="0A390761" w:rsidR="005362D4" w:rsidRPr="00BC38BF" w:rsidRDefault="005362D4" w:rsidP="00FE0177">
      <w:pPr>
        <w:pStyle w:val="Paragrafoelenco"/>
        <w:numPr>
          <w:ilvl w:val="1"/>
          <w:numId w:val="34"/>
        </w:numPr>
        <w:spacing w:line="240" w:lineRule="auto"/>
        <w:rPr>
          <w:rFonts w:ascii="Verdana" w:hAnsi="Verdana"/>
          <w:sz w:val="20"/>
          <w:szCs w:val="20"/>
          <w:lang w:val="en-US"/>
        </w:rPr>
      </w:pPr>
      <w:r w:rsidRPr="00BC38BF">
        <w:rPr>
          <w:rFonts w:ascii="Verdana" w:eastAsia="Verdana" w:hAnsi="Verdana" w:cs="Verdana"/>
          <w:b/>
          <w:color w:val="000000" w:themeColor="text1"/>
          <w:sz w:val="20"/>
          <w:szCs w:val="20"/>
          <w:lang w:val="en-US"/>
        </w:rPr>
        <w:t xml:space="preserve">Indicator: 17.13.1: </w:t>
      </w:r>
      <w:r w:rsidRPr="00BC38BF">
        <w:rPr>
          <w:rFonts w:ascii="Verdana" w:eastAsia="Verdana" w:hAnsi="Verdana" w:cs="Verdana"/>
          <w:color w:val="000000" w:themeColor="text1"/>
          <w:sz w:val="20"/>
          <w:szCs w:val="20"/>
          <w:lang w:val="en-US"/>
        </w:rPr>
        <w:t>Macroeconomic Dashboard</w:t>
      </w:r>
    </w:p>
    <w:p w14:paraId="25D426F5" w14:textId="77777777" w:rsidR="000130CD" w:rsidRPr="00BC38BF" w:rsidRDefault="000130CD" w:rsidP="00FE0177">
      <w:pPr>
        <w:rPr>
          <w:rFonts w:ascii="Verdana" w:hAnsi="Verdana"/>
          <w:b/>
          <w:sz w:val="20"/>
          <w:szCs w:val="20"/>
        </w:rPr>
      </w:pPr>
    </w:p>
    <w:p w14:paraId="710F637E" w14:textId="37D44F64" w:rsidR="004D38A6" w:rsidRPr="0024699B" w:rsidRDefault="004D38A6"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Since several baselines/data are unavailable, this joint program will be an opportunity to set and monitor them.</w:t>
      </w:r>
    </w:p>
    <w:p w14:paraId="66F6795B" w14:textId="77777777" w:rsidR="004D38A6" w:rsidRPr="0024699B" w:rsidRDefault="004D38A6" w:rsidP="00FE0177">
      <w:pPr>
        <w:jc w:val="both"/>
        <w:rPr>
          <w:rFonts w:ascii="Verdana" w:eastAsia="Verdana" w:hAnsi="Verdana" w:cs="Verdana"/>
          <w:color w:val="000000" w:themeColor="text1"/>
          <w:sz w:val="20"/>
          <w:szCs w:val="20"/>
          <w:lang w:val="en-US"/>
        </w:rPr>
      </w:pPr>
    </w:p>
    <w:p w14:paraId="035CAB18" w14:textId="66A13090" w:rsidR="000130CD" w:rsidRPr="0024699B" w:rsidRDefault="000130CD"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This JP will be essential to the achievement of several SDGs (1, 3, 5, 7, 8, 9, 11, 13 and 17).</w:t>
      </w:r>
    </w:p>
    <w:p w14:paraId="5DC71FD0" w14:textId="1F7FD644" w:rsidR="009C3223" w:rsidRPr="0024699B" w:rsidRDefault="000130CD" w:rsidP="00FE0177">
      <w:pPr>
        <w:jc w:val="both"/>
        <w:rPr>
          <w:rFonts w:ascii="Verdana" w:eastAsia="Verdana" w:hAnsi="Verdana" w:cs="Verdana"/>
          <w:b/>
          <w:bCs/>
          <w:color w:val="000000" w:themeColor="text1"/>
          <w:sz w:val="20"/>
          <w:szCs w:val="20"/>
          <w:lang w:val="en-US"/>
        </w:rPr>
        <w:sectPr w:rsidR="009C3223" w:rsidRPr="0024699B" w:rsidSect="00832880">
          <w:pgSz w:w="12240" w:h="15840"/>
          <w:pgMar w:top="1440" w:right="1440" w:bottom="1440" w:left="1440" w:header="720" w:footer="180" w:gutter="0"/>
          <w:cols w:space="720"/>
          <w:docGrid w:linePitch="360"/>
        </w:sectPr>
      </w:pPr>
      <w:r w:rsidRPr="0024699B">
        <w:rPr>
          <w:rFonts w:ascii="Verdana" w:eastAsia="Verdana" w:hAnsi="Verdana" w:cs="Verdana"/>
          <w:color w:val="000000" w:themeColor="text1"/>
          <w:sz w:val="20"/>
          <w:szCs w:val="20"/>
          <w:lang w:val="en-US"/>
        </w:rPr>
        <w:t>The existence of a financial system integrating strategic investment instruments will strengthen the role of the State as a financial partner in complementarity with the private sector. Public capital will be invested in partnership with national or foreign investments, in strategic and structuring projects that are secure, profitable and create jobs. The private sector will have access to a secure source of financing for its investment, which will increase the national investment capacity and therefore the perf</w:t>
      </w:r>
      <w:r w:rsidR="004D38A6" w:rsidRPr="0024699B">
        <w:rPr>
          <w:rFonts w:ascii="Verdana" w:eastAsia="Verdana" w:hAnsi="Verdana" w:cs="Verdana"/>
          <w:color w:val="000000" w:themeColor="text1"/>
          <w:sz w:val="20"/>
          <w:szCs w:val="20"/>
          <w:lang w:val="en-US"/>
        </w:rPr>
        <w:t xml:space="preserve">ormance of the national economy </w:t>
      </w:r>
      <w:r w:rsidRPr="0024699B">
        <w:rPr>
          <w:rFonts w:ascii="Verdana" w:eastAsia="Verdana" w:hAnsi="Verdana" w:cs="Verdana"/>
          <w:color w:val="000000" w:themeColor="text1"/>
          <w:sz w:val="20"/>
          <w:szCs w:val="20"/>
          <w:lang w:val="en-US"/>
        </w:rPr>
        <w:t>on a sustained, inclusive and sustainable economic growth</w:t>
      </w:r>
      <w:r w:rsidR="005362D4" w:rsidRPr="0024699B">
        <w:rPr>
          <w:rFonts w:ascii="Verdana" w:eastAsia="Verdana" w:hAnsi="Verdana" w:cs="Verdana"/>
          <w:color w:val="000000" w:themeColor="text1"/>
          <w:sz w:val="20"/>
          <w:szCs w:val="20"/>
          <w:lang w:val="en-US"/>
        </w:rPr>
        <w:t xml:space="preserve"> (SDG 8)</w:t>
      </w:r>
      <w:r w:rsidR="00F32C20" w:rsidRPr="0024699B">
        <w:rPr>
          <w:rFonts w:ascii="Verdana" w:eastAsia="Verdana" w:hAnsi="Verdana" w:cs="Verdana"/>
          <w:color w:val="000000" w:themeColor="text1"/>
          <w:sz w:val="20"/>
          <w:szCs w:val="20"/>
          <w:lang w:val="en-US"/>
        </w:rPr>
        <w:t xml:space="preserve"> and reduce poverty (SDG 1)</w:t>
      </w:r>
      <w:r w:rsidRPr="0024699B">
        <w:rPr>
          <w:rFonts w:ascii="Verdana" w:eastAsia="Verdana" w:hAnsi="Verdana" w:cs="Verdana"/>
          <w:color w:val="000000" w:themeColor="text1"/>
          <w:sz w:val="20"/>
          <w:szCs w:val="20"/>
          <w:lang w:val="en-US"/>
        </w:rPr>
        <w:t>. The sovereign development fund will free up public and private capital an</w:t>
      </w:r>
      <w:r w:rsidR="00FA5CCC" w:rsidRPr="0024699B">
        <w:rPr>
          <w:rFonts w:ascii="Verdana" w:eastAsia="Verdana" w:hAnsi="Verdana" w:cs="Verdana"/>
          <w:color w:val="000000" w:themeColor="text1"/>
          <w:sz w:val="20"/>
          <w:szCs w:val="20"/>
          <w:lang w:val="en-US"/>
        </w:rPr>
        <w:tab/>
      </w:r>
      <w:r w:rsidRPr="0024699B">
        <w:rPr>
          <w:rFonts w:ascii="Verdana" w:eastAsia="Verdana" w:hAnsi="Verdana" w:cs="Verdana"/>
          <w:color w:val="000000" w:themeColor="text1"/>
          <w:sz w:val="20"/>
          <w:szCs w:val="20"/>
          <w:lang w:val="en-US"/>
        </w:rPr>
        <w:t>d channel its flow around structuring investments through co-financing, risk red</w:t>
      </w:r>
      <w:r w:rsidR="006C7307" w:rsidRPr="0024699B">
        <w:rPr>
          <w:rFonts w:ascii="Verdana" w:eastAsia="Verdana" w:hAnsi="Verdana" w:cs="Verdana"/>
          <w:color w:val="000000" w:themeColor="text1"/>
          <w:sz w:val="20"/>
          <w:szCs w:val="20"/>
          <w:lang w:val="en-US"/>
        </w:rPr>
        <w:t>uction, joint ventures (S</w:t>
      </w:r>
      <w:r w:rsidR="00152D54" w:rsidRPr="0024699B">
        <w:rPr>
          <w:rFonts w:ascii="Verdana" w:eastAsia="Verdana" w:hAnsi="Verdana" w:cs="Verdana"/>
          <w:color w:val="000000" w:themeColor="text1"/>
          <w:sz w:val="20"/>
          <w:szCs w:val="20"/>
          <w:lang w:val="en-US"/>
        </w:rPr>
        <w:t>D</w:t>
      </w:r>
      <w:r w:rsidR="006C7307" w:rsidRPr="0024699B">
        <w:rPr>
          <w:rFonts w:ascii="Verdana" w:eastAsia="Verdana" w:hAnsi="Verdana" w:cs="Verdana"/>
          <w:color w:val="000000" w:themeColor="text1"/>
          <w:sz w:val="20"/>
          <w:szCs w:val="20"/>
          <w:lang w:val="en-US"/>
        </w:rPr>
        <w:t xml:space="preserve">G 17). </w:t>
      </w:r>
      <w:r w:rsidRPr="0024699B">
        <w:rPr>
          <w:rFonts w:ascii="Verdana" w:eastAsia="Verdana" w:hAnsi="Verdana" w:cs="Verdana"/>
          <w:color w:val="000000" w:themeColor="text1"/>
          <w:sz w:val="20"/>
          <w:szCs w:val="20"/>
          <w:lang w:val="en-US"/>
        </w:rPr>
        <w:t>The development of a start-up financing instrument will enable innovative SMEs and SMIs</w:t>
      </w:r>
      <w:r w:rsidR="005362D4" w:rsidRPr="0024699B">
        <w:rPr>
          <w:rFonts w:ascii="Verdana" w:eastAsia="Verdana" w:hAnsi="Verdana" w:cs="Verdana"/>
          <w:color w:val="000000" w:themeColor="text1"/>
          <w:sz w:val="20"/>
          <w:szCs w:val="20"/>
          <w:lang w:val="en-US"/>
        </w:rPr>
        <w:t xml:space="preserve"> (SDG 9)</w:t>
      </w:r>
      <w:r w:rsidRPr="0024699B">
        <w:rPr>
          <w:rFonts w:ascii="Verdana" w:eastAsia="Verdana" w:hAnsi="Verdana" w:cs="Verdana"/>
          <w:color w:val="000000" w:themeColor="text1"/>
          <w:sz w:val="20"/>
          <w:szCs w:val="20"/>
          <w:lang w:val="en-US"/>
        </w:rPr>
        <w:t xml:space="preserve">, including in the </w:t>
      </w:r>
      <w:r w:rsidR="00F32C20" w:rsidRPr="0024699B">
        <w:rPr>
          <w:rFonts w:ascii="Verdana" w:eastAsia="Verdana" w:hAnsi="Verdana" w:cs="Verdana"/>
          <w:color w:val="000000" w:themeColor="text1"/>
          <w:sz w:val="20"/>
          <w:szCs w:val="20"/>
          <w:lang w:val="en-US"/>
        </w:rPr>
        <w:t xml:space="preserve">sustainable </w:t>
      </w:r>
      <w:r w:rsidRPr="0024699B">
        <w:rPr>
          <w:rFonts w:ascii="Verdana" w:eastAsia="Verdana" w:hAnsi="Verdana" w:cs="Verdana"/>
          <w:color w:val="000000" w:themeColor="text1"/>
          <w:sz w:val="20"/>
          <w:szCs w:val="20"/>
          <w:lang w:val="en-US"/>
        </w:rPr>
        <w:t>energy sector (SDG 7) to find financial resources and support for the maturity of thei</w:t>
      </w:r>
      <w:r w:rsidR="009C3223" w:rsidRPr="0024699B">
        <w:rPr>
          <w:rFonts w:ascii="Verdana" w:eastAsia="Verdana" w:hAnsi="Verdana" w:cs="Verdana"/>
          <w:color w:val="000000" w:themeColor="text1"/>
          <w:sz w:val="20"/>
          <w:szCs w:val="20"/>
          <w:lang w:val="en-US"/>
        </w:rPr>
        <w:t xml:space="preserve">r project. </w:t>
      </w:r>
      <w:r w:rsidR="00E526B3" w:rsidRPr="0024699B">
        <w:rPr>
          <w:rFonts w:ascii="Verdana" w:eastAsia="Verdana" w:hAnsi="Verdana" w:cs="Verdana"/>
          <w:color w:val="000000" w:themeColor="text1"/>
          <w:sz w:val="20"/>
          <w:szCs w:val="20"/>
          <w:lang w:val="en-US"/>
        </w:rPr>
        <w:t xml:space="preserve"> </w:t>
      </w:r>
      <w:r w:rsidR="001118BD" w:rsidRPr="0024699B">
        <w:rPr>
          <w:rFonts w:ascii="Verdana" w:eastAsia="Verdana" w:hAnsi="Verdana" w:cs="Verdana"/>
          <w:color w:val="000000" w:themeColor="text1"/>
          <w:sz w:val="20"/>
          <w:szCs w:val="20"/>
          <w:lang w:val="en-US"/>
        </w:rPr>
        <w:t>Also increased access to clean sources of sustainable energy will improve health of the population (SDG 3) and lead to CO</w:t>
      </w:r>
      <w:r w:rsidR="001118BD" w:rsidRPr="0024699B">
        <w:rPr>
          <w:rFonts w:ascii="Verdana" w:eastAsia="Verdana" w:hAnsi="Verdana" w:cs="Verdana"/>
          <w:color w:val="000000" w:themeColor="text1"/>
          <w:sz w:val="20"/>
          <w:szCs w:val="20"/>
          <w:vertAlign w:val="subscript"/>
          <w:lang w:val="en-US"/>
        </w:rPr>
        <w:t>2</w:t>
      </w:r>
      <w:r w:rsidR="001118BD" w:rsidRPr="0024699B">
        <w:rPr>
          <w:rFonts w:ascii="Verdana" w:eastAsia="Verdana" w:hAnsi="Verdana" w:cs="Verdana"/>
          <w:color w:val="000000" w:themeColor="text1"/>
          <w:sz w:val="20"/>
          <w:szCs w:val="20"/>
          <w:lang w:val="en-US"/>
        </w:rPr>
        <w:t xml:space="preserve"> emission mitigation to fight climate change (SDG 13). </w:t>
      </w:r>
      <w:r w:rsidR="001118BD" w:rsidRPr="0024699B">
        <w:rPr>
          <w:rFonts w:ascii="Verdana" w:eastAsia="Verdana" w:hAnsi="Verdana" w:cs="Verdana"/>
          <w:bCs/>
          <w:color w:val="000000" w:themeColor="text1"/>
          <w:sz w:val="20"/>
          <w:szCs w:val="20"/>
          <w:lang w:val="en-US"/>
        </w:rPr>
        <w:t xml:space="preserve">Sustainable energy projects will participate to make rural areas, cities and human settlements inclusive, safe, resilient and sustainable (SDG 11). Finally, </w:t>
      </w:r>
      <w:r w:rsidR="001118BD" w:rsidRPr="0024699B">
        <w:rPr>
          <w:rFonts w:ascii="Verdana" w:eastAsia="Verdana" w:hAnsi="Verdana" w:cs="Verdana"/>
          <w:color w:val="000000" w:themeColor="text1"/>
          <w:sz w:val="20"/>
          <w:szCs w:val="20"/>
          <w:lang w:val="en-US"/>
        </w:rPr>
        <w:t>promoting gender dimension within MSMEs/MSMIs and toward final beneficiaries will improve gender equality with regards to resources access (SDG 5).</w:t>
      </w:r>
      <w:r w:rsidR="00186935" w:rsidRPr="0024699B">
        <w:rPr>
          <w:rFonts w:ascii="Verdana" w:eastAsia="Verdana" w:hAnsi="Verdana" w:cs="Verdana"/>
          <w:color w:val="000000" w:themeColor="text1"/>
          <w:sz w:val="20"/>
          <w:szCs w:val="20"/>
          <w:lang w:val="en-US"/>
        </w:rPr>
        <w:t xml:space="preserve">. </w:t>
      </w:r>
    </w:p>
    <w:p w14:paraId="0FD6156F" w14:textId="4EC2A883" w:rsidR="00272BF8" w:rsidRPr="0024699B" w:rsidRDefault="00272BF8" w:rsidP="00FE0177">
      <w:pPr>
        <w:rPr>
          <w:rFonts w:ascii="Verdana" w:eastAsia="Calibri" w:hAnsi="Verdana"/>
          <w:b/>
          <w:color w:val="0070C0"/>
          <w:szCs w:val="28"/>
          <w:lang w:val="en-US"/>
        </w:rPr>
      </w:pPr>
      <w:r w:rsidRPr="0024699B">
        <w:rPr>
          <w:rFonts w:ascii="Verdana" w:eastAsia="Calibri" w:hAnsi="Verdana"/>
          <w:b/>
          <w:color w:val="0070C0"/>
          <w:szCs w:val="28"/>
          <w:lang w:val="en-US"/>
        </w:rPr>
        <w:lastRenderedPageBreak/>
        <w:t xml:space="preserve">2. Programme Strategy </w:t>
      </w:r>
    </w:p>
    <w:p w14:paraId="230109AF" w14:textId="77777777" w:rsidR="00272BF8" w:rsidRPr="0024699B" w:rsidRDefault="00272BF8" w:rsidP="00FE0177">
      <w:pPr>
        <w:rPr>
          <w:rFonts w:ascii="Verdana" w:eastAsia="Calibri" w:hAnsi="Verdana"/>
          <w:color w:val="000000" w:themeColor="text1"/>
          <w:lang w:val="en-US"/>
        </w:rPr>
      </w:pPr>
    </w:p>
    <w:p w14:paraId="0E824F93" w14:textId="3CF63424" w:rsidR="00DD1243" w:rsidRPr="0024699B" w:rsidRDefault="00DD1243" w:rsidP="00FE0177">
      <w:pPr>
        <w:rPr>
          <w:rFonts w:ascii="Verdana" w:eastAsia="Calibri" w:hAnsi="Verdana"/>
          <w:b/>
          <w:bCs/>
          <w:color w:val="000000" w:themeColor="text1"/>
          <w:sz w:val="20"/>
          <w:szCs w:val="20"/>
          <w:lang w:val="en-US"/>
        </w:rPr>
      </w:pPr>
      <w:r w:rsidRPr="0024699B">
        <w:rPr>
          <w:rFonts w:ascii="Verdana" w:eastAsia="Calibri" w:hAnsi="Verdana"/>
          <w:b/>
          <w:bCs/>
          <w:color w:val="000000" w:themeColor="text1"/>
          <w:sz w:val="20"/>
          <w:szCs w:val="20"/>
          <w:lang w:val="en-US"/>
        </w:rPr>
        <w:t xml:space="preserve">2.1 Theory of Change </w:t>
      </w:r>
    </w:p>
    <w:p w14:paraId="4AA4EF13" w14:textId="77777777" w:rsidR="00E07315" w:rsidRPr="0024699B" w:rsidRDefault="00E07315" w:rsidP="00FE0177">
      <w:pPr>
        <w:rPr>
          <w:rFonts w:ascii="Verdana" w:eastAsia="Calibri" w:hAnsi="Verdana"/>
          <w:i/>
          <w:color w:val="C45911" w:themeColor="accent2" w:themeShade="BF"/>
          <w:sz w:val="20"/>
          <w:szCs w:val="20"/>
          <w:lang w:val="en-US"/>
        </w:rPr>
      </w:pPr>
    </w:p>
    <w:p w14:paraId="58A2DADA" w14:textId="217524FF" w:rsidR="00D75BC7" w:rsidRPr="0024699B" w:rsidRDefault="00E07315" w:rsidP="00FE0177">
      <w:pPr>
        <w:rPr>
          <w:rFonts w:ascii="Verdana" w:eastAsia="Verdana" w:hAnsi="Verdana" w:cs="Verdana"/>
          <w:b/>
          <w:i/>
          <w:iCs/>
          <w:color w:val="000000" w:themeColor="text1"/>
          <w:sz w:val="20"/>
          <w:szCs w:val="20"/>
          <w:u w:val="single"/>
          <w:lang w:val="en-US"/>
        </w:rPr>
      </w:pPr>
      <w:r w:rsidRPr="0024699B">
        <w:rPr>
          <w:rFonts w:ascii="Verdana" w:eastAsia="Verdana" w:hAnsi="Verdana" w:cs="Verdana"/>
          <w:b/>
          <w:i/>
          <w:iCs/>
          <w:color w:val="000000" w:themeColor="text1"/>
          <w:sz w:val="20"/>
          <w:szCs w:val="20"/>
          <w:u w:val="single"/>
          <w:lang w:val="en-US"/>
        </w:rPr>
        <w:t>a. Summary</w:t>
      </w:r>
      <w:r w:rsidR="002548D8" w:rsidRPr="0024699B">
        <w:rPr>
          <w:rFonts w:ascii="Verdana" w:eastAsia="Verdana" w:hAnsi="Verdana" w:cs="Verdana"/>
          <w:b/>
          <w:i/>
          <w:iCs/>
          <w:color w:val="000000" w:themeColor="text1"/>
          <w:sz w:val="20"/>
          <w:szCs w:val="20"/>
          <w:u w:val="single"/>
          <w:lang w:val="en-US"/>
        </w:rPr>
        <w:t xml:space="preserve">: </w:t>
      </w:r>
    </w:p>
    <w:p w14:paraId="6B4A8E11" w14:textId="0FA4E365" w:rsidR="00E07315" w:rsidRPr="0024699B" w:rsidRDefault="00E07315"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expected long-term impact of the JP is – thr</w:t>
      </w:r>
      <w:r w:rsidR="00771F65" w:rsidRPr="0024699B">
        <w:rPr>
          <w:rFonts w:ascii="Verdana" w:eastAsia="Verdana" w:hAnsi="Verdana" w:cs="Verdana"/>
          <w:color w:val="000000" w:themeColor="text1"/>
          <w:sz w:val="20"/>
          <w:szCs w:val="20"/>
          <w:lang w:val="en-US"/>
        </w:rPr>
        <w:t>ough the availability</w:t>
      </w:r>
      <w:r w:rsidRPr="0024699B">
        <w:rPr>
          <w:rFonts w:ascii="Verdana" w:eastAsia="Verdana" w:hAnsi="Verdana" w:cs="Verdana"/>
          <w:color w:val="000000" w:themeColor="text1"/>
          <w:sz w:val="20"/>
          <w:szCs w:val="20"/>
          <w:lang w:val="en-US"/>
        </w:rPr>
        <w:t xml:space="preserve"> of </w:t>
      </w:r>
      <w:r w:rsidR="00AC3CF2" w:rsidRPr="0024699B">
        <w:rPr>
          <w:rFonts w:ascii="Verdana" w:eastAsia="Verdana" w:hAnsi="Verdana" w:cs="Verdana"/>
          <w:color w:val="000000" w:themeColor="text1"/>
          <w:sz w:val="20"/>
          <w:szCs w:val="20"/>
          <w:lang w:val="en-US"/>
        </w:rPr>
        <w:t>diversified</w:t>
      </w:r>
      <w:r w:rsidRPr="0024699B">
        <w:rPr>
          <w:rFonts w:ascii="Verdana" w:eastAsia="Verdana" w:hAnsi="Verdana" w:cs="Verdana"/>
          <w:color w:val="000000" w:themeColor="text1"/>
          <w:sz w:val="20"/>
          <w:szCs w:val="20"/>
          <w:lang w:val="en-US"/>
        </w:rPr>
        <w:t xml:space="preserve"> strategic financial mechanism</w:t>
      </w:r>
      <w:r w:rsidR="00771F65" w:rsidRPr="0024699B">
        <w:rPr>
          <w:rFonts w:ascii="Verdana" w:eastAsia="Verdana" w:hAnsi="Verdana" w:cs="Verdana"/>
          <w:color w:val="000000" w:themeColor="text1"/>
          <w:sz w:val="20"/>
          <w:szCs w:val="20"/>
          <w:lang w:val="en-US"/>
        </w:rPr>
        <w:t>s</w:t>
      </w:r>
      <w:r w:rsidRPr="0024699B">
        <w:rPr>
          <w:rFonts w:ascii="Verdana" w:eastAsia="Verdana" w:hAnsi="Verdana" w:cs="Verdana"/>
          <w:color w:val="000000" w:themeColor="text1"/>
          <w:sz w:val="20"/>
          <w:szCs w:val="20"/>
          <w:lang w:val="en-US"/>
        </w:rPr>
        <w:t xml:space="preserve"> - to transform the financial system of Madagascar into an integrated system responding to the needs of the public and private sectors and guaranteeing the availability of stable financial resources for the financing of </w:t>
      </w:r>
      <w:r w:rsidR="00771F65" w:rsidRPr="0024699B">
        <w:rPr>
          <w:rFonts w:ascii="Verdana" w:eastAsia="Verdana" w:hAnsi="Verdana" w:cs="Verdana"/>
          <w:color w:val="000000" w:themeColor="text1"/>
          <w:sz w:val="20"/>
          <w:szCs w:val="20"/>
          <w:lang w:val="en-US"/>
        </w:rPr>
        <w:t>the sustainable en</w:t>
      </w:r>
      <w:r w:rsidR="00CC665F" w:rsidRPr="0024699B">
        <w:rPr>
          <w:rFonts w:ascii="Verdana" w:eastAsia="Verdana" w:hAnsi="Verdana" w:cs="Verdana"/>
          <w:color w:val="000000" w:themeColor="text1"/>
          <w:sz w:val="20"/>
          <w:szCs w:val="20"/>
          <w:lang w:val="en-US"/>
        </w:rPr>
        <w:t>e</w:t>
      </w:r>
      <w:r w:rsidR="00771F65" w:rsidRPr="0024699B">
        <w:rPr>
          <w:rFonts w:ascii="Verdana" w:eastAsia="Verdana" w:hAnsi="Verdana" w:cs="Verdana"/>
          <w:color w:val="000000" w:themeColor="text1"/>
          <w:sz w:val="20"/>
          <w:szCs w:val="20"/>
          <w:lang w:val="en-US"/>
        </w:rPr>
        <w:t>rgy sector.</w:t>
      </w:r>
    </w:p>
    <w:p w14:paraId="26391A4A" w14:textId="07F2FF97" w:rsidR="00E07315" w:rsidRPr="0024699B" w:rsidRDefault="00E07315" w:rsidP="00FE0177">
      <w:pPr>
        <w:jc w:val="both"/>
        <w:rPr>
          <w:rFonts w:ascii="Verdana" w:eastAsia="Verdana" w:hAnsi="Verdana" w:cs="Verdana"/>
          <w:color w:val="000000" w:themeColor="text1"/>
          <w:sz w:val="20"/>
          <w:szCs w:val="20"/>
          <w:lang w:val="en-US"/>
        </w:rPr>
      </w:pPr>
    </w:p>
    <w:p w14:paraId="104403D9" w14:textId="01B770CC" w:rsidR="0056792B" w:rsidRPr="0024699B" w:rsidRDefault="0056792B" w:rsidP="00FE0177">
      <w:pPr>
        <w:jc w:val="both"/>
        <w:rPr>
          <w:rFonts w:ascii="Verdana" w:hAnsi="Verdana"/>
          <w:b/>
          <w:bCs/>
          <w:color w:val="000000" w:themeColor="text1"/>
          <w:sz w:val="20"/>
          <w:szCs w:val="20"/>
          <w:lang w:val="en-US"/>
        </w:rPr>
      </w:pPr>
      <w:r w:rsidRPr="0024699B">
        <w:rPr>
          <w:rFonts w:ascii="Verdana" w:eastAsia="Verdana" w:hAnsi="Verdana" w:cs="Verdana"/>
          <w:color w:val="000000" w:themeColor="text1"/>
          <w:sz w:val="20"/>
          <w:szCs w:val="20"/>
          <w:highlight w:val="yellow"/>
          <w:lang w:val="en-US"/>
        </w:rPr>
        <w:t xml:space="preserve">As anticipated in the previous paragraphs, </w:t>
      </w:r>
      <w:r w:rsidRPr="0024699B">
        <w:rPr>
          <w:rFonts w:ascii="Verdana" w:hAnsi="Verdana"/>
          <w:color w:val="000000" w:themeColor="text1"/>
          <w:sz w:val="20"/>
          <w:szCs w:val="20"/>
          <w:highlight w:val="yellow"/>
          <w:lang w:val="en-US"/>
        </w:rPr>
        <w:t xml:space="preserve">the JP </w:t>
      </w:r>
      <w:r w:rsidRPr="0024699B">
        <w:rPr>
          <w:rFonts w:ascii="Verdana" w:hAnsi="Verdana"/>
          <w:b/>
          <w:bCs/>
          <w:color w:val="000000" w:themeColor="text1"/>
          <w:sz w:val="20"/>
          <w:szCs w:val="20"/>
          <w:highlight w:val="yellow"/>
          <w:lang w:val="en-US"/>
        </w:rPr>
        <w:t xml:space="preserve">wil tackle the different segments of the sustainable </w:t>
      </w:r>
      <w:r w:rsidR="007E3434" w:rsidRPr="0024699B">
        <w:rPr>
          <w:rFonts w:ascii="Verdana" w:hAnsi="Verdana"/>
          <w:b/>
          <w:bCs/>
          <w:color w:val="000000" w:themeColor="text1"/>
          <w:sz w:val="20"/>
          <w:szCs w:val="20"/>
          <w:highlight w:val="yellow"/>
          <w:lang w:val="en-US"/>
        </w:rPr>
        <w:t xml:space="preserve">energy </w:t>
      </w:r>
      <w:r w:rsidRPr="0024699B">
        <w:rPr>
          <w:rFonts w:ascii="Verdana" w:hAnsi="Verdana"/>
          <w:b/>
          <w:bCs/>
          <w:color w:val="000000" w:themeColor="text1"/>
          <w:sz w:val="20"/>
          <w:szCs w:val="20"/>
          <w:highlight w:val="yellow"/>
          <w:lang w:val="en-US"/>
        </w:rPr>
        <w:t>market by providing different kind of support</w:t>
      </w:r>
      <w:r w:rsidR="007E3434" w:rsidRPr="0024699B">
        <w:rPr>
          <w:rFonts w:ascii="Verdana" w:hAnsi="Verdana"/>
          <w:b/>
          <w:bCs/>
          <w:color w:val="000000" w:themeColor="text1"/>
          <w:sz w:val="20"/>
          <w:szCs w:val="20"/>
          <w:highlight w:val="yellow"/>
          <w:lang w:val="en-US"/>
        </w:rPr>
        <w:t xml:space="preserve"> to the three key elements of the local ecosystem</w:t>
      </w:r>
      <w:r w:rsidRPr="0024699B">
        <w:rPr>
          <w:rFonts w:ascii="Verdana" w:hAnsi="Verdana"/>
          <w:b/>
          <w:bCs/>
          <w:color w:val="000000" w:themeColor="text1"/>
          <w:sz w:val="20"/>
          <w:szCs w:val="20"/>
          <w:highlight w:val="yellow"/>
          <w:lang w:val="en-US"/>
        </w:rPr>
        <w:t xml:space="preserve"> – start-up</w:t>
      </w:r>
      <w:r w:rsidR="007E3434" w:rsidRPr="0024699B">
        <w:rPr>
          <w:rFonts w:ascii="Verdana" w:hAnsi="Verdana"/>
          <w:b/>
          <w:bCs/>
          <w:color w:val="000000" w:themeColor="text1"/>
          <w:sz w:val="20"/>
          <w:szCs w:val="20"/>
          <w:highlight w:val="yellow"/>
          <w:lang w:val="en-US"/>
        </w:rPr>
        <w:t>s</w:t>
      </w:r>
      <w:r w:rsidRPr="0024699B">
        <w:rPr>
          <w:rFonts w:ascii="Verdana" w:hAnsi="Verdana"/>
          <w:b/>
          <w:bCs/>
          <w:color w:val="000000" w:themeColor="text1"/>
          <w:sz w:val="20"/>
          <w:szCs w:val="20"/>
          <w:highlight w:val="yellow"/>
          <w:lang w:val="en-US"/>
        </w:rPr>
        <w:t>, SMEs and large scale projects</w:t>
      </w:r>
      <w:r w:rsidR="007E3434" w:rsidRPr="0024699B">
        <w:rPr>
          <w:rFonts w:ascii="Verdana" w:hAnsi="Verdana"/>
          <w:color w:val="000000" w:themeColor="text1"/>
          <w:sz w:val="20"/>
          <w:szCs w:val="20"/>
          <w:highlight w:val="yellow"/>
          <w:lang w:val="en-US"/>
        </w:rPr>
        <w:t>.</w:t>
      </w:r>
    </w:p>
    <w:p w14:paraId="0B3B1E70" w14:textId="756EECD1" w:rsidR="007E3434" w:rsidRPr="0024699B" w:rsidRDefault="007E3434" w:rsidP="00FE0177">
      <w:pPr>
        <w:jc w:val="both"/>
        <w:rPr>
          <w:rFonts w:ascii="Verdana" w:hAnsi="Verdana"/>
          <w:b/>
          <w:bCs/>
          <w:color w:val="FF0000"/>
          <w:sz w:val="20"/>
          <w:szCs w:val="20"/>
          <w:lang w:val="en-US"/>
        </w:rPr>
      </w:pPr>
    </w:p>
    <w:p w14:paraId="0CBF5BB7" w14:textId="4BE8AF0F" w:rsidR="00E07315" w:rsidRPr="0024699B" w:rsidRDefault="00E07315"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highlight w:val="yellow"/>
          <w:lang w:val="en-US"/>
        </w:rPr>
        <w:t xml:space="preserve">The </w:t>
      </w:r>
      <w:r w:rsidR="007E3434" w:rsidRPr="0024699B">
        <w:rPr>
          <w:rFonts w:ascii="Verdana" w:eastAsia="Verdana" w:hAnsi="Verdana" w:cs="Verdana"/>
          <w:color w:val="000000" w:themeColor="text1"/>
          <w:sz w:val="20"/>
          <w:szCs w:val="20"/>
          <w:highlight w:val="yellow"/>
          <w:lang w:val="en-US"/>
        </w:rPr>
        <w:t xml:space="preserve">support will be provided by </w:t>
      </w:r>
      <w:r w:rsidRPr="0024699B">
        <w:rPr>
          <w:rFonts w:ascii="Verdana" w:eastAsia="Verdana" w:hAnsi="Verdana" w:cs="Verdana"/>
          <w:color w:val="000000" w:themeColor="text1"/>
          <w:sz w:val="20"/>
          <w:szCs w:val="20"/>
          <w:highlight w:val="yellow"/>
          <w:lang w:val="en-US"/>
        </w:rPr>
        <w:t>three</w:t>
      </w:r>
      <w:r w:rsidR="007E3434" w:rsidRPr="0024699B">
        <w:rPr>
          <w:rFonts w:ascii="Verdana" w:eastAsia="Verdana" w:hAnsi="Verdana" w:cs="Verdana"/>
          <w:color w:val="000000" w:themeColor="text1"/>
          <w:sz w:val="20"/>
          <w:szCs w:val="20"/>
          <w:highlight w:val="yellow"/>
          <w:lang w:val="en-US"/>
        </w:rPr>
        <w:t xml:space="preserve"> different</w:t>
      </w:r>
      <w:r w:rsidRPr="0024699B">
        <w:rPr>
          <w:rFonts w:ascii="Verdana" w:eastAsia="Verdana" w:hAnsi="Verdana" w:cs="Verdana"/>
          <w:color w:val="000000" w:themeColor="text1"/>
          <w:sz w:val="20"/>
          <w:szCs w:val="20"/>
          <w:highlight w:val="yellow"/>
          <w:lang w:val="en-US"/>
        </w:rPr>
        <w:t xml:space="preserve"> instruments</w:t>
      </w:r>
      <w:r w:rsidRPr="0024699B">
        <w:rPr>
          <w:rFonts w:ascii="Verdana" w:eastAsia="Verdana" w:hAnsi="Verdana" w:cs="Verdana"/>
          <w:color w:val="000000" w:themeColor="text1"/>
          <w:sz w:val="20"/>
          <w:szCs w:val="20"/>
          <w:lang w:val="en-US"/>
        </w:rPr>
        <w:t>:</w:t>
      </w:r>
    </w:p>
    <w:p w14:paraId="1DE59AFC" w14:textId="0C6E9157" w:rsidR="00E07315" w:rsidRPr="00934BE2" w:rsidRDefault="00934BE2" w:rsidP="00934BE2">
      <w:pPr>
        <w:pStyle w:val="Paragrafoelenco"/>
        <w:numPr>
          <w:ilvl w:val="0"/>
          <w:numId w:val="8"/>
        </w:numPr>
        <w:spacing w:line="240" w:lineRule="auto"/>
        <w:ind w:left="360"/>
        <w:rPr>
          <w:rFonts w:ascii="Verdana" w:eastAsia="Verdana" w:hAnsi="Verdana" w:cs="Verdana"/>
          <w:color w:val="000000" w:themeColor="text1"/>
          <w:sz w:val="20"/>
          <w:szCs w:val="20"/>
          <w:lang w:val="en-US"/>
        </w:rPr>
      </w:pPr>
      <w:r w:rsidRPr="00BC38BF">
        <w:rPr>
          <w:rFonts w:ascii="Verdana" w:eastAsia="Verdana" w:hAnsi="Verdana" w:cs="Verdana"/>
          <w:b/>
          <w:color w:val="000000" w:themeColor="text1"/>
          <w:sz w:val="20"/>
          <w:szCs w:val="20"/>
          <w:lang w:val="en-US"/>
        </w:rPr>
        <w:t xml:space="preserve">the </w:t>
      </w:r>
      <w:r w:rsidRPr="00BC38BF">
        <w:rPr>
          <w:rFonts w:ascii="Verdana" w:eastAsia="Verdana" w:hAnsi="Verdana" w:cs="Verdana"/>
          <w:b/>
          <w:iCs/>
          <w:color w:val="000000" w:themeColor="text1"/>
          <w:sz w:val="20"/>
          <w:szCs w:val="20"/>
          <w:lang w:val="en-US"/>
        </w:rPr>
        <w:t>Sustainable Energy Incubator (SEI)</w:t>
      </w:r>
      <w:r w:rsidRPr="00BC38BF">
        <w:rPr>
          <w:rFonts w:ascii="Verdana" w:eastAsia="Verdana" w:hAnsi="Verdana" w:cs="Verdana"/>
          <w:color w:val="000000" w:themeColor="text1"/>
          <w:sz w:val="20"/>
          <w:szCs w:val="20"/>
          <w:lang w:val="en-US"/>
        </w:rPr>
        <w:t xml:space="preserve">, that will act as an incubator for early-stage </w:t>
      </w:r>
      <w:r>
        <w:rPr>
          <w:rFonts w:ascii="Verdana" w:eastAsia="Verdana" w:hAnsi="Verdana" w:cs="Verdana"/>
          <w:color w:val="000000" w:themeColor="text1"/>
          <w:sz w:val="20"/>
          <w:szCs w:val="20"/>
          <w:lang w:val="en-US"/>
        </w:rPr>
        <w:t>companies</w:t>
      </w:r>
      <w:r w:rsidRPr="00BC38BF">
        <w:rPr>
          <w:rFonts w:ascii="Verdana" w:eastAsia="Verdana" w:hAnsi="Verdana" w:cs="Verdana"/>
          <w:color w:val="000000" w:themeColor="text1"/>
          <w:sz w:val="20"/>
          <w:szCs w:val="20"/>
          <w:lang w:val="en-US"/>
        </w:rPr>
        <w:t xml:space="preserve">, coaching </w:t>
      </w:r>
      <w:r>
        <w:rPr>
          <w:rFonts w:ascii="Verdana" w:eastAsia="Verdana" w:hAnsi="Verdana" w:cs="Verdana"/>
          <w:color w:val="000000" w:themeColor="text1"/>
          <w:sz w:val="20"/>
          <w:szCs w:val="20"/>
          <w:lang w:val="en-US"/>
        </w:rPr>
        <w:t>startups</w:t>
      </w:r>
      <w:r w:rsidRPr="00BC38BF">
        <w:rPr>
          <w:rFonts w:ascii="Verdana" w:eastAsia="Verdana" w:hAnsi="Verdana" w:cs="Verdana"/>
          <w:color w:val="000000" w:themeColor="text1"/>
          <w:sz w:val="20"/>
          <w:szCs w:val="20"/>
          <w:lang w:val="en-US"/>
        </w:rPr>
        <w:t xml:space="preserve"> and providing small grants awards to start-ups related to innovative clean technology through national contests; UNIDO will be key in starting-up the incubator, </w:t>
      </w:r>
      <w:r w:rsidRPr="00EC60F5">
        <w:rPr>
          <w:rFonts w:ascii="Verdana" w:eastAsia="Verdana" w:hAnsi="Verdana" w:cs="Verdana"/>
          <w:color w:val="000000" w:themeColor="text1"/>
          <w:sz w:val="20"/>
          <w:szCs w:val="20"/>
          <w:highlight w:val="yellow"/>
          <w:lang w:val="en-US"/>
        </w:rPr>
        <w:t>selecting the national partner that will manage it and strengthen its capacity.</w:t>
      </w:r>
      <w:r w:rsidRPr="00BC38BF">
        <w:rPr>
          <w:rFonts w:ascii="Verdana" w:eastAsia="Verdana" w:hAnsi="Verdana" w:cs="Verdana"/>
          <w:color w:val="000000" w:themeColor="text1"/>
          <w:sz w:val="20"/>
          <w:szCs w:val="20"/>
          <w:lang w:val="en-US"/>
        </w:rPr>
        <w:t xml:space="preserve"> </w:t>
      </w:r>
      <w:r w:rsidRPr="00BC38BF">
        <w:rPr>
          <w:rFonts w:ascii="Verdana" w:eastAsia="Verdana" w:hAnsi="Verdana" w:cs="Verdana"/>
          <w:sz w:val="20"/>
          <w:szCs w:val="20"/>
          <w:lang w:val="en-US"/>
        </w:rPr>
        <w:t xml:space="preserve">Promising discussions during preparation phase already identified the Economic </w:t>
      </w:r>
      <w:r w:rsidRPr="002739AE">
        <w:rPr>
          <w:rFonts w:ascii="Verdana" w:eastAsia="Verdana" w:hAnsi="Verdana" w:cs="Verdana"/>
          <w:sz w:val="20"/>
          <w:szCs w:val="20"/>
          <w:lang w:val="en-US"/>
        </w:rPr>
        <w:t xml:space="preserve">Development Board of Madagascar (EDBM) </w:t>
      </w:r>
      <w:r w:rsidRPr="00834C3B">
        <w:rPr>
          <w:rFonts w:ascii="Verdana" w:eastAsia="Verdana" w:hAnsi="Verdana" w:cs="Verdana"/>
          <w:sz w:val="20"/>
          <w:szCs w:val="20"/>
          <w:highlight w:val="yellow"/>
          <w:lang w:val="en-US"/>
        </w:rPr>
        <w:t>as</w:t>
      </w:r>
      <w:r>
        <w:rPr>
          <w:rFonts w:ascii="Verdana" w:eastAsia="Verdana" w:hAnsi="Verdana" w:cs="Verdana"/>
          <w:sz w:val="20"/>
          <w:szCs w:val="20"/>
          <w:highlight w:val="yellow"/>
          <w:lang w:val="en-US"/>
        </w:rPr>
        <w:t xml:space="preserve"> one of the</w:t>
      </w:r>
      <w:r w:rsidRPr="00834C3B">
        <w:rPr>
          <w:rFonts w:ascii="Verdana" w:eastAsia="Verdana" w:hAnsi="Verdana" w:cs="Verdana"/>
          <w:sz w:val="20"/>
          <w:szCs w:val="20"/>
          <w:highlight w:val="yellow"/>
          <w:lang w:val="en-US"/>
        </w:rPr>
        <w:t xml:space="preserve"> key partner</w:t>
      </w:r>
      <w:r>
        <w:rPr>
          <w:rFonts w:ascii="Verdana" w:eastAsia="Verdana" w:hAnsi="Verdana" w:cs="Verdana"/>
          <w:sz w:val="20"/>
          <w:szCs w:val="20"/>
          <w:lang w:val="en-US"/>
        </w:rPr>
        <w:t xml:space="preserve"> to</w:t>
      </w:r>
      <w:r w:rsidRPr="002739AE">
        <w:rPr>
          <w:rFonts w:ascii="Verdana" w:eastAsia="Verdana" w:hAnsi="Verdana" w:cs="Verdana"/>
          <w:sz w:val="20"/>
          <w:szCs w:val="20"/>
          <w:lang w:val="en-US"/>
        </w:rPr>
        <w:t xml:space="preserve"> the incubator (cf Letter of Intent). </w:t>
      </w:r>
    </w:p>
    <w:p w14:paraId="0C4841BA" w14:textId="74F769CD" w:rsidR="00FB6866" w:rsidRPr="002739AE" w:rsidRDefault="00E07315" w:rsidP="00FE0177">
      <w:pPr>
        <w:pStyle w:val="Paragrafoelenco"/>
        <w:numPr>
          <w:ilvl w:val="0"/>
          <w:numId w:val="8"/>
        </w:numPr>
        <w:spacing w:line="240" w:lineRule="auto"/>
        <w:ind w:left="360"/>
        <w:rPr>
          <w:rFonts w:ascii="Verdana" w:eastAsia="Verdana" w:hAnsi="Verdana" w:cs="Verdana"/>
          <w:color w:val="000000" w:themeColor="text1"/>
          <w:sz w:val="20"/>
          <w:szCs w:val="20"/>
          <w:lang w:val="en-US"/>
        </w:rPr>
      </w:pPr>
      <w:r w:rsidRPr="002739AE">
        <w:rPr>
          <w:rFonts w:ascii="Verdana" w:eastAsia="Verdana" w:hAnsi="Verdana" w:cs="Verdana"/>
          <w:b/>
          <w:bCs/>
          <w:color w:val="000000" w:themeColor="text1"/>
          <w:sz w:val="20"/>
          <w:szCs w:val="20"/>
          <w:lang w:val="en-US"/>
        </w:rPr>
        <w:t>the Derisking Facility</w:t>
      </w:r>
      <w:r w:rsidR="00B37C7C" w:rsidRPr="002739AE">
        <w:rPr>
          <w:rFonts w:ascii="Verdana" w:eastAsia="Verdana" w:hAnsi="Verdana" w:cs="Verdana"/>
          <w:b/>
          <w:bCs/>
          <w:color w:val="000000" w:themeColor="text1"/>
          <w:sz w:val="20"/>
          <w:szCs w:val="20"/>
          <w:lang w:val="en-US"/>
        </w:rPr>
        <w:t xml:space="preserve"> (DF)</w:t>
      </w:r>
      <w:r w:rsidRPr="002739AE">
        <w:rPr>
          <w:rFonts w:ascii="Verdana" w:eastAsia="Verdana" w:hAnsi="Verdana" w:cs="Verdana"/>
          <w:b/>
          <w:bCs/>
          <w:color w:val="000000" w:themeColor="text1"/>
          <w:sz w:val="20"/>
          <w:szCs w:val="20"/>
          <w:lang w:val="en-US"/>
        </w:rPr>
        <w:t>,</w:t>
      </w:r>
      <w:r w:rsidRPr="002739AE">
        <w:rPr>
          <w:rFonts w:ascii="Verdana" w:eastAsia="Verdana" w:hAnsi="Verdana" w:cs="Verdana"/>
          <w:color w:val="000000" w:themeColor="text1"/>
          <w:sz w:val="20"/>
          <w:szCs w:val="20"/>
          <w:lang w:val="en-US"/>
        </w:rPr>
        <w:t xml:space="preserve"> that will provide Derisking Capital </w:t>
      </w:r>
      <w:r w:rsidR="00FB6866" w:rsidRPr="002739AE">
        <w:rPr>
          <w:rFonts w:ascii="Verdana" w:eastAsia="Verdana" w:hAnsi="Verdana" w:cs="Verdana"/>
          <w:color w:val="000000" w:themeColor="text1"/>
          <w:sz w:val="20"/>
          <w:szCs w:val="20"/>
          <w:lang w:val="en-US"/>
        </w:rPr>
        <w:t xml:space="preserve">(grants, concessional loans, loan guarantees) to projects and companies who struggle to be financed on the market; all the capital invested and returned to the facility will be reinvested into new projects. </w:t>
      </w:r>
    </w:p>
    <w:p w14:paraId="35756990" w14:textId="10568786" w:rsidR="00E07315" w:rsidRPr="00BC38BF" w:rsidRDefault="00E07315" w:rsidP="00FE0177">
      <w:pPr>
        <w:pStyle w:val="Paragrafoelenco"/>
        <w:numPr>
          <w:ilvl w:val="0"/>
          <w:numId w:val="8"/>
        </w:numPr>
        <w:spacing w:line="240" w:lineRule="auto"/>
        <w:ind w:left="360"/>
        <w:rPr>
          <w:rFonts w:ascii="Verdana" w:eastAsia="Verdana" w:hAnsi="Verdana" w:cs="Verdana"/>
          <w:color w:val="000000" w:themeColor="text1"/>
          <w:sz w:val="20"/>
          <w:szCs w:val="20"/>
          <w:lang w:val="en-US"/>
        </w:rPr>
      </w:pPr>
      <w:r w:rsidRPr="002739AE">
        <w:rPr>
          <w:rFonts w:ascii="Verdana" w:eastAsia="Verdana" w:hAnsi="Verdana" w:cs="Verdana"/>
          <w:b/>
          <w:color w:val="000000" w:themeColor="text1"/>
          <w:sz w:val="20"/>
          <w:szCs w:val="20"/>
          <w:lang w:val="en-US"/>
        </w:rPr>
        <w:t xml:space="preserve">the Sovereign </w:t>
      </w:r>
      <w:r w:rsidR="00AC3CF2" w:rsidRPr="002739AE">
        <w:rPr>
          <w:rFonts w:ascii="Verdana" w:eastAsia="Verdana" w:hAnsi="Verdana" w:cs="Verdana"/>
          <w:b/>
          <w:color w:val="000000" w:themeColor="text1"/>
          <w:sz w:val="20"/>
          <w:szCs w:val="20"/>
          <w:lang w:val="en-US"/>
        </w:rPr>
        <w:t xml:space="preserve">Development </w:t>
      </w:r>
      <w:r w:rsidRPr="002739AE">
        <w:rPr>
          <w:rFonts w:ascii="Verdana" w:eastAsia="Verdana" w:hAnsi="Verdana" w:cs="Verdana"/>
          <w:b/>
          <w:color w:val="000000" w:themeColor="text1"/>
          <w:sz w:val="20"/>
          <w:szCs w:val="20"/>
          <w:lang w:val="en-US"/>
        </w:rPr>
        <w:t>Fund</w:t>
      </w:r>
      <w:r w:rsidR="00B37C7C" w:rsidRPr="002739AE">
        <w:rPr>
          <w:rFonts w:ascii="Verdana" w:eastAsia="Verdana" w:hAnsi="Verdana" w:cs="Verdana"/>
          <w:b/>
          <w:color w:val="000000" w:themeColor="text1"/>
          <w:sz w:val="20"/>
          <w:szCs w:val="20"/>
          <w:lang w:val="en-US"/>
        </w:rPr>
        <w:t xml:space="preserve"> (SDF)</w:t>
      </w:r>
      <w:r w:rsidRPr="002739AE">
        <w:rPr>
          <w:rFonts w:ascii="Verdana" w:eastAsia="Verdana" w:hAnsi="Verdana" w:cs="Verdana"/>
          <w:color w:val="000000" w:themeColor="text1"/>
          <w:sz w:val="20"/>
          <w:szCs w:val="20"/>
          <w:lang w:val="en-US"/>
        </w:rPr>
        <w:t>, that will invest mostly in large scale infrastructural projects; UNDP</w:t>
      </w:r>
      <w:r w:rsidRPr="00BC38BF">
        <w:rPr>
          <w:rFonts w:ascii="Verdana" w:eastAsia="Verdana" w:hAnsi="Verdana" w:cs="Verdana"/>
          <w:color w:val="000000" w:themeColor="text1"/>
          <w:sz w:val="20"/>
          <w:szCs w:val="20"/>
          <w:lang w:val="en-US"/>
        </w:rPr>
        <w:t xml:space="preserve"> will be leading the support to the GoM in </w:t>
      </w:r>
      <w:r w:rsidR="00B37C7C" w:rsidRPr="00BC38BF">
        <w:rPr>
          <w:rFonts w:ascii="Verdana" w:eastAsia="Verdana" w:hAnsi="Verdana" w:cs="Verdana"/>
          <w:color w:val="000000" w:themeColor="text1"/>
          <w:sz w:val="20"/>
          <w:szCs w:val="20"/>
          <w:lang w:val="en-US"/>
        </w:rPr>
        <w:t xml:space="preserve">technical assitance to </w:t>
      </w:r>
      <w:r w:rsidR="005A3E24" w:rsidRPr="00BC38BF">
        <w:rPr>
          <w:rFonts w:ascii="Verdana" w:eastAsia="Verdana" w:hAnsi="Verdana" w:cs="Verdana"/>
          <w:color w:val="000000" w:themeColor="text1"/>
          <w:sz w:val="20"/>
          <w:szCs w:val="20"/>
          <w:lang w:val="en-US"/>
        </w:rPr>
        <w:t>establishing the F</w:t>
      </w:r>
      <w:r w:rsidRPr="00BC38BF">
        <w:rPr>
          <w:rFonts w:ascii="Verdana" w:eastAsia="Verdana" w:hAnsi="Verdana" w:cs="Verdana"/>
          <w:color w:val="000000" w:themeColor="text1"/>
          <w:sz w:val="20"/>
          <w:szCs w:val="20"/>
          <w:lang w:val="en-US"/>
        </w:rPr>
        <w:t>und.</w:t>
      </w:r>
    </w:p>
    <w:p w14:paraId="745F7BFF" w14:textId="34AEB9A0" w:rsidR="00E07315" w:rsidRPr="0024699B" w:rsidRDefault="00E07315" w:rsidP="00FE0177">
      <w:pPr>
        <w:jc w:val="both"/>
        <w:rPr>
          <w:rFonts w:ascii="Verdana" w:eastAsia="Verdana" w:hAnsi="Verdana" w:cs="Verdana"/>
          <w:color w:val="000000" w:themeColor="text1"/>
          <w:sz w:val="16"/>
          <w:szCs w:val="20"/>
          <w:lang w:val="en-US"/>
        </w:rPr>
      </w:pPr>
    </w:p>
    <w:p w14:paraId="690CA493" w14:textId="790B2D1C" w:rsidR="00E07315" w:rsidRPr="0024699B" w:rsidRDefault="00E07315"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The combination of the three main instruments developed in this proposal will help build sustainable solutions to the problem of lack of </w:t>
      </w:r>
      <w:r w:rsidR="00AC3CF2" w:rsidRPr="0024699B">
        <w:rPr>
          <w:rFonts w:ascii="Verdana" w:eastAsia="Verdana" w:hAnsi="Verdana" w:cs="Verdana"/>
          <w:color w:val="000000" w:themeColor="text1"/>
          <w:sz w:val="20"/>
          <w:szCs w:val="20"/>
          <w:lang w:val="en-US"/>
        </w:rPr>
        <w:t xml:space="preserve">private and </w:t>
      </w:r>
      <w:r w:rsidRPr="0024699B">
        <w:rPr>
          <w:rFonts w:ascii="Verdana" w:eastAsia="Verdana" w:hAnsi="Verdana" w:cs="Verdana"/>
          <w:color w:val="000000" w:themeColor="text1"/>
          <w:sz w:val="20"/>
          <w:szCs w:val="20"/>
          <w:lang w:val="en-US"/>
        </w:rPr>
        <w:t>public investme</w:t>
      </w:r>
      <w:r w:rsidR="00AC3CF2" w:rsidRPr="0024699B">
        <w:rPr>
          <w:rFonts w:ascii="Verdana" w:eastAsia="Verdana" w:hAnsi="Verdana" w:cs="Verdana"/>
          <w:color w:val="000000" w:themeColor="text1"/>
          <w:sz w:val="20"/>
          <w:szCs w:val="20"/>
          <w:lang w:val="en-US"/>
        </w:rPr>
        <w:t>nt in key infrastructure needs</w:t>
      </w:r>
      <w:r w:rsidR="00B37C7C" w:rsidRPr="0024699B">
        <w:rPr>
          <w:rFonts w:ascii="Verdana" w:eastAsia="Verdana" w:hAnsi="Verdana" w:cs="Verdana"/>
          <w:color w:val="000000" w:themeColor="text1"/>
          <w:sz w:val="20"/>
          <w:szCs w:val="20"/>
          <w:lang w:val="en-US"/>
        </w:rPr>
        <w:t xml:space="preserve"> and will support the development of sustainable energy solutions for the population</w:t>
      </w:r>
      <w:r w:rsidR="006A5A71" w:rsidRPr="0024699B">
        <w:rPr>
          <w:rFonts w:ascii="Verdana" w:eastAsia="Verdana" w:hAnsi="Verdana" w:cs="Verdana"/>
          <w:color w:val="000000" w:themeColor="text1"/>
          <w:sz w:val="20"/>
          <w:szCs w:val="20"/>
          <w:lang w:val="en-US"/>
        </w:rPr>
        <w:t xml:space="preserve"> (including youth and</w:t>
      </w:r>
      <w:r w:rsidR="00164D7D" w:rsidRPr="0024699B">
        <w:rPr>
          <w:rFonts w:ascii="Verdana" w:eastAsia="Verdana" w:hAnsi="Verdana" w:cs="Verdana"/>
          <w:color w:val="000000" w:themeColor="text1"/>
          <w:sz w:val="20"/>
          <w:szCs w:val="20"/>
          <w:lang w:val="en-US"/>
        </w:rPr>
        <w:t xml:space="preserve"> women)</w:t>
      </w:r>
      <w:r w:rsidR="00B37C7C" w:rsidRPr="0024699B">
        <w:rPr>
          <w:rFonts w:ascii="Verdana" w:eastAsia="Verdana" w:hAnsi="Verdana" w:cs="Verdana"/>
          <w:color w:val="000000" w:themeColor="text1"/>
          <w:sz w:val="20"/>
          <w:szCs w:val="20"/>
          <w:lang w:val="en-US"/>
        </w:rPr>
        <w:t>, SMEs and productive uses</w:t>
      </w:r>
      <w:r w:rsidR="006A5A71" w:rsidRPr="0024699B">
        <w:rPr>
          <w:rFonts w:ascii="Verdana" w:eastAsia="Verdana" w:hAnsi="Verdana" w:cs="Verdana"/>
          <w:color w:val="000000" w:themeColor="text1"/>
          <w:sz w:val="20"/>
          <w:szCs w:val="20"/>
          <w:lang w:val="en-US"/>
        </w:rPr>
        <w:t xml:space="preserve"> especially in rural areas</w:t>
      </w:r>
      <w:r w:rsidR="00AC3CF2" w:rsidRPr="0024699B">
        <w:rPr>
          <w:rFonts w:ascii="Verdana" w:eastAsia="Verdana" w:hAnsi="Verdana" w:cs="Verdana"/>
          <w:color w:val="000000" w:themeColor="text1"/>
          <w:sz w:val="20"/>
          <w:szCs w:val="20"/>
          <w:lang w:val="en-US"/>
        </w:rPr>
        <w:t xml:space="preserve">. </w:t>
      </w:r>
      <w:r w:rsidRPr="0024699B">
        <w:rPr>
          <w:rFonts w:ascii="Verdana" w:eastAsia="Verdana" w:hAnsi="Verdana" w:cs="Verdana"/>
          <w:color w:val="000000" w:themeColor="text1"/>
          <w:sz w:val="20"/>
          <w:szCs w:val="20"/>
          <w:lang w:val="en-US"/>
        </w:rPr>
        <w:t>This JP will be essential to the achievement of several SDGs, with 7, 9 and 17 being the overarching SDGs.</w:t>
      </w:r>
    </w:p>
    <w:p w14:paraId="3CCE8096" w14:textId="6627B782" w:rsidR="009F72E8" w:rsidRPr="0024699B" w:rsidRDefault="009F72E8" w:rsidP="00FE0177">
      <w:pPr>
        <w:jc w:val="both"/>
        <w:rPr>
          <w:rFonts w:ascii="Verdana" w:eastAsia="Verdana" w:hAnsi="Verdana" w:cs="Verdana"/>
          <w:color w:val="000000" w:themeColor="text1"/>
          <w:sz w:val="20"/>
          <w:szCs w:val="20"/>
          <w:lang w:val="en-US"/>
        </w:rPr>
      </w:pPr>
    </w:p>
    <w:p w14:paraId="7AB2C8B7" w14:textId="45C2686D" w:rsidR="00D75BC7" w:rsidRPr="0024699B" w:rsidRDefault="00E07315" w:rsidP="00FE0177">
      <w:pPr>
        <w:jc w:val="both"/>
        <w:rPr>
          <w:rFonts w:ascii="Verdana" w:eastAsia="Verdana" w:hAnsi="Verdana" w:cs="Verdana"/>
          <w:b/>
          <w:i/>
          <w:color w:val="000000" w:themeColor="text1"/>
          <w:sz w:val="20"/>
          <w:szCs w:val="20"/>
          <w:u w:val="single"/>
          <w:lang w:val="en-US"/>
        </w:rPr>
      </w:pPr>
      <w:r w:rsidRPr="0024699B">
        <w:rPr>
          <w:rFonts w:ascii="Verdana" w:eastAsia="Verdana" w:hAnsi="Verdana" w:cs="Verdana"/>
          <w:b/>
          <w:i/>
          <w:color w:val="000000" w:themeColor="text1"/>
          <w:sz w:val="20"/>
          <w:szCs w:val="20"/>
          <w:u w:val="single"/>
          <w:lang w:val="en-US"/>
        </w:rPr>
        <w:t>b. Theory of C</w:t>
      </w:r>
      <w:r w:rsidR="00E45839" w:rsidRPr="0024699B">
        <w:rPr>
          <w:rFonts w:ascii="Verdana" w:eastAsia="Verdana" w:hAnsi="Verdana" w:cs="Verdana"/>
          <w:b/>
          <w:i/>
          <w:color w:val="000000" w:themeColor="text1"/>
          <w:sz w:val="20"/>
          <w:szCs w:val="20"/>
          <w:u w:val="single"/>
          <w:lang w:val="en-US"/>
        </w:rPr>
        <w:t>hange</w:t>
      </w:r>
      <w:r w:rsidR="002548D8" w:rsidRPr="0024699B">
        <w:rPr>
          <w:rFonts w:ascii="Verdana" w:eastAsia="Verdana" w:hAnsi="Verdana" w:cs="Verdana"/>
          <w:b/>
          <w:i/>
          <w:color w:val="000000" w:themeColor="text1"/>
          <w:sz w:val="20"/>
          <w:szCs w:val="20"/>
          <w:u w:val="single"/>
          <w:lang w:val="en-US"/>
        </w:rPr>
        <w:t xml:space="preserve">: </w:t>
      </w:r>
      <w:r w:rsidR="00E45839" w:rsidRPr="0024699B">
        <w:rPr>
          <w:rFonts w:ascii="Verdana" w:eastAsia="Verdana" w:hAnsi="Verdana" w:cs="Verdana"/>
          <w:b/>
          <w:i/>
          <w:color w:val="000000" w:themeColor="text1"/>
          <w:sz w:val="20"/>
          <w:szCs w:val="20"/>
          <w:u w:val="single"/>
          <w:lang w:val="en-US"/>
        </w:rPr>
        <w:t>Explanations:</w:t>
      </w:r>
    </w:p>
    <w:p w14:paraId="55476239" w14:textId="22D795B1" w:rsidR="00E07315" w:rsidRPr="0024699B" w:rsidRDefault="00E07315"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Thanks to the establishment of the </w:t>
      </w:r>
      <w:r w:rsidRPr="0024699B">
        <w:rPr>
          <w:rFonts w:ascii="Verdana" w:eastAsia="Verdana" w:hAnsi="Verdana" w:cs="Verdana"/>
          <w:iCs/>
          <w:color w:val="000000" w:themeColor="text1"/>
          <w:sz w:val="20"/>
          <w:szCs w:val="20"/>
          <w:lang w:val="en-US"/>
        </w:rPr>
        <w:t>Sustainable Energy Incubator</w:t>
      </w:r>
      <w:r w:rsidRPr="0024699B">
        <w:rPr>
          <w:rFonts w:ascii="Verdana" w:eastAsia="Verdana" w:hAnsi="Verdana" w:cs="Verdana"/>
          <w:color w:val="000000" w:themeColor="text1"/>
          <w:sz w:val="20"/>
          <w:szCs w:val="20"/>
          <w:lang w:val="en-US"/>
        </w:rPr>
        <w:t>, of the Derisking Facility and of the Sovereign Fund, the overall local financial system will be transformed: the maturity of less advanced projects will be improved thanks to the Incubator, catalytic Derisking capital will be made available by the Facility, and by providing Madagascar with a strategic financial vehicle to carry out strategic investments the JP will make it possible to unlock the enormous potential infrastructural projects that the country needs for its economic transformation.</w:t>
      </w:r>
    </w:p>
    <w:p w14:paraId="2E8FFEB3" w14:textId="77777777" w:rsidR="00E07315" w:rsidRPr="0024699B" w:rsidRDefault="00E07315" w:rsidP="00FE0177">
      <w:pPr>
        <w:jc w:val="both"/>
        <w:rPr>
          <w:rFonts w:ascii="Verdana" w:eastAsia="Verdana" w:hAnsi="Verdana" w:cs="Verdana"/>
          <w:color w:val="000000" w:themeColor="text1"/>
          <w:sz w:val="14"/>
          <w:szCs w:val="20"/>
          <w:lang w:val="en-US"/>
        </w:rPr>
      </w:pPr>
    </w:p>
    <w:p w14:paraId="578DF26D" w14:textId="0684EA23" w:rsidR="00E07315" w:rsidRPr="0024699B" w:rsidRDefault="00E07315"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mechanism will introduce on the market a diversified</w:t>
      </w:r>
      <w:r w:rsidR="00BF27AA" w:rsidRPr="0024699B">
        <w:rPr>
          <w:rFonts w:ascii="Verdana" w:eastAsia="Verdana" w:hAnsi="Verdana" w:cs="Verdana"/>
          <w:color w:val="000000" w:themeColor="text1"/>
          <w:sz w:val="20"/>
          <w:szCs w:val="20"/>
          <w:lang w:val="en-US"/>
        </w:rPr>
        <w:t xml:space="preserve"> and catalyst</w:t>
      </w:r>
      <w:r w:rsidRPr="0024699B">
        <w:rPr>
          <w:rFonts w:ascii="Verdana" w:eastAsia="Verdana" w:hAnsi="Verdana" w:cs="Verdana"/>
          <w:color w:val="000000" w:themeColor="text1"/>
          <w:sz w:val="20"/>
          <w:szCs w:val="20"/>
          <w:lang w:val="en-US"/>
        </w:rPr>
        <w:t xml:space="preserve"> set of financing instruments that will allow the Sustainable Energy sector to develop, with the ultimate effect of increasing the use of sustainable energy solutions among households </w:t>
      </w:r>
      <w:r w:rsidR="006A5A71" w:rsidRPr="0024699B">
        <w:rPr>
          <w:rFonts w:ascii="Verdana" w:eastAsia="Verdana" w:hAnsi="Verdana" w:cs="Verdana"/>
          <w:color w:val="000000" w:themeColor="text1"/>
          <w:sz w:val="20"/>
          <w:szCs w:val="20"/>
          <w:lang w:val="en-US"/>
        </w:rPr>
        <w:t xml:space="preserve">(including youth and women) </w:t>
      </w:r>
      <w:r w:rsidR="002548D8" w:rsidRPr="0024699B">
        <w:rPr>
          <w:rFonts w:ascii="Verdana" w:eastAsia="Verdana" w:hAnsi="Verdana" w:cs="Verdana"/>
          <w:color w:val="000000" w:themeColor="text1"/>
          <w:sz w:val="20"/>
          <w:szCs w:val="20"/>
          <w:lang w:val="en-US"/>
        </w:rPr>
        <w:t xml:space="preserve">and productive uses (SDG 7). </w:t>
      </w:r>
      <w:r w:rsidRPr="0024699B">
        <w:rPr>
          <w:rFonts w:ascii="Verdana" w:eastAsia="Verdana" w:hAnsi="Verdana" w:cs="Verdana"/>
          <w:color w:val="000000" w:themeColor="text1"/>
          <w:sz w:val="20"/>
          <w:szCs w:val="20"/>
          <w:lang w:val="en-US"/>
        </w:rPr>
        <w:t xml:space="preserve">The existence of a financial system integrating strategic investment instruments will strengthen the role of the State as a financial partner </w:t>
      </w:r>
      <w:r w:rsidR="00BF27AA" w:rsidRPr="0024699B">
        <w:rPr>
          <w:rFonts w:ascii="Verdana" w:eastAsia="Verdana" w:hAnsi="Verdana" w:cs="Verdana"/>
          <w:color w:val="000000" w:themeColor="text1"/>
          <w:sz w:val="20"/>
          <w:szCs w:val="20"/>
          <w:lang w:val="en-US"/>
        </w:rPr>
        <w:t xml:space="preserve">and boost </w:t>
      </w:r>
      <w:r w:rsidRPr="0024699B">
        <w:rPr>
          <w:rFonts w:ascii="Verdana" w:eastAsia="Verdana" w:hAnsi="Verdana" w:cs="Verdana"/>
          <w:color w:val="000000" w:themeColor="text1"/>
          <w:sz w:val="20"/>
          <w:szCs w:val="20"/>
          <w:lang w:val="en-US"/>
        </w:rPr>
        <w:t>the private sector</w:t>
      </w:r>
      <w:r w:rsidR="00BF27AA" w:rsidRPr="0024699B">
        <w:rPr>
          <w:rFonts w:ascii="Verdana" w:eastAsia="Verdana" w:hAnsi="Verdana" w:cs="Verdana"/>
          <w:color w:val="000000" w:themeColor="text1"/>
          <w:sz w:val="20"/>
          <w:szCs w:val="20"/>
          <w:lang w:val="en-US"/>
        </w:rPr>
        <w:t xml:space="preserve"> investment</w:t>
      </w:r>
      <w:r w:rsidRPr="0024699B">
        <w:rPr>
          <w:rFonts w:ascii="Verdana" w:eastAsia="Verdana" w:hAnsi="Verdana" w:cs="Verdana"/>
          <w:color w:val="000000" w:themeColor="text1"/>
          <w:sz w:val="20"/>
          <w:szCs w:val="20"/>
          <w:lang w:val="en-US"/>
        </w:rPr>
        <w:t xml:space="preserve">. Public capital will be invested in partnership with national or foreign investments, in strategic and structuring projects that are secure, profitable and create jobs. The private sector will have access to a secure source of financing for its </w:t>
      </w:r>
      <w:r w:rsidRPr="0024699B">
        <w:rPr>
          <w:rFonts w:ascii="Verdana" w:eastAsia="Verdana" w:hAnsi="Verdana" w:cs="Verdana"/>
          <w:color w:val="000000" w:themeColor="text1"/>
          <w:sz w:val="20"/>
          <w:szCs w:val="20"/>
          <w:lang w:val="en-US"/>
        </w:rPr>
        <w:lastRenderedPageBreak/>
        <w:t>investment, which will increase the national investment capacity and therefore the performance of the national economy</w:t>
      </w:r>
      <w:r w:rsidR="005A3E24" w:rsidRPr="0024699B">
        <w:rPr>
          <w:rFonts w:ascii="Verdana" w:eastAsia="Verdana" w:hAnsi="Verdana" w:cs="Verdana"/>
          <w:color w:val="000000" w:themeColor="text1"/>
          <w:sz w:val="20"/>
          <w:szCs w:val="20"/>
          <w:lang w:val="en-US"/>
        </w:rPr>
        <w:t>. T</w:t>
      </w:r>
      <w:r w:rsidRPr="0024699B">
        <w:rPr>
          <w:rFonts w:ascii="Verdana" w:eastAsia="Verdana" w:hAnsi="Verdana" w:cs="Verdana"/>
          <w:color w:val="000000" w:themeColor="text1"/>
          <w:sz w:val="20"/>
          <w:szCs w:val="20"/>
          <w:lang w:val="en-US"/>
        </w:rPr>
        <w:t>he sovereign fund will free up public and private capital and channel its flow around structuring investments through co-financing, risk redu</w:t>
      </w:r>
      <w:r w:rsidR="002548D8" w:rsidRPr="0024699B">
        <w:rPr>
          <w:rFonts w:ascii="Verdana" w:eastAsia="Verdana" w:hAnsi="Verdana" w:cs="Verdana"/>
          <w:color w:val="000000" w:themeColor="text1"/>
          <w:sz w:val="20"/>
          <w:szCs w:val="20"/>
          <w:lang w:val="en-US"/>
        </w:rPr>
        <w:t xml:space="preserve">ction, joint ventures (SDG 17). </w:t>
      </w:r>
      <w:r w:rsidRPr="0024699B">
        <w:rPr>
          <w:rFonts w:ascii="Verdana" w:eastAsia="Verdana" w:hAnsi="Verdana" w:cs="Verdana"/>
          <w:color w:val="000000" w:themeColor="text1"/>
          <w:sz w:val="20"/>
          <w:szCs w:val="20"/>
          <w:lang w:val="en-US"/>
        </w:rPr>
        <w:t xml:space="preserve">In the long term, the mechanism could also be extended to other strategic areas outside the </w:t>
      </w:r>
      <w:r w:rsidR="00BF27AA" w:rsidRPr="0024699B">
        <w:rPr>
          <w:rFonts w:ascii="Verdana" w:eastAsia="Verdana" w:hAnsi="Verdana" w:cs="Verdana"/>
          <w:color w:val="000000" w:themeColor="text1"/>
          <w:sz w:val="20"/>
          <w:szCs w:val="20"/>
          <w:lang w:val="en-US"/>
        </w:rPr>
        <w:t xml:space="preserve">sustainable </w:t>
      </w:r>
      <w:r w:rsidRPr="0024699B">
        <w:rPr>
          <w:rFonts w:ascii="Verdana" w:eastAsia="Verdana" w:hAnsi="Verdana" w:cs="Verdana"/>
          <w:color w:val="000000" w:themeColor="text1"/>
          <w:sz w:val="20"/>
          <w:szCs w:val="20"/>
          <w:lang w:val="en-US"/>
        </w:rPr>
        <w:t>energy</w:t>
      </w:r>
      <w:r w:rsidR="00BF27AA" w:rsidRPr="0024699B">
        <w:rPr>
          <w:rFonts w:ascii="Verdana" w:eastAsia="Verdana" w:hAnsi="Verdana" w:cs="Verdana"/>
          <w:color w:val="000000" w:themeColor="text1"/>
          <w:sz w:val="20"/>
          <w:szCs w:val="20"/>
          <w:lang w:val="en-US"/>
        </w:rPr>
        <w:t xml:space="preserve"> sector, such as agriculture,</w:t>
      </w:r>
      <w:r w:rsidRPr="0024699B">
        <w:rPr>
          <w:rFonts w:ascii="Verdana" w:eastAsia="Verdana" w:hAnsi="Verdana" w:cs="Verdana"/>
          <w:color w:val="000000" w:themeColor="text1"/>
          <w:sz w:val="20"/>
          <w:szCs w:val="20"/>
          <w:lang w:val="en-US"/>
        </w:rPr>
        <w:t xml:space="preserve"> health</w:t>
      </w:r>
      <w:r w:rsidR="00BF27AA" w:rsidRPr="0024699B">
        <w:rPr>
          <w:rFonts w:ascii="Verdana" w:eastAsia="Verdana" w:hAnsi="Verdana" w:cs="Verdana"/>
          <w:color w:val="000000" w:themeColor="text1"/>
          <w:sz w:val="20"/>
          <w:szCs w:val="20"/>
          <w:lang w:val="en-US"/>
        </w:rPr>
        <w:t xml:space="preserve"> and transport</w:t>
      </w:r>
      <w:r w:rsidRPr="0024699B">
        <w:rPr>
          <w:rFonts w:ascii="Verdana" w:eastAsia="Verdana" w:hAnsi="Verdana" w:cs="Verdana"/>
          <w:color w:val="000000" w:themeColor="text1"/>
          <w:sz w:val="20"/>
          <w:szCs w:val="20"/>
          <w:lang w:val="en-US"/>
        </w:rPr>
        <w:t xml:space="preserve"> (SDG 9).</w:t>
      </w:r>
    </w:p>
    <w:p w14:paraId="5219DFDB" w14:textId="77777777" w:rsidR="002548D8" w:rsidRPr="0024699B" w:rsidRDefault="002548D8" w:rsidP="00FE0177">
      <w:pPr>
        <w:jc w:val="both"/>
        <w:rPr>
          <w:rFonts w:ascii="Verdana" w:eastAsia="Verdana" w:hAnsi="Verdana" w:cs="Verdana"/>
          <w:color w:val="000000" w:themeColor="text1"/>
          <w:sz w:val="20"/>
          <w:szCs w:val="20"/>
          <w:lang w:val="en-US"/>
        </w:rPr>
      </w:pPr>
    </w:p>
    <w:p w14:paraId="281E1BD2" w14:textId="77777777" w:rsidR="003C728A" w:rsidRPr="0024699B" w:rsidRDefault="003C728A" w:rsidP="003C728A">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JP will produce significant change along the gender dimension as well: from the analysis of the preliminary pipeline, it emerges that women can play a relevant role in several SE projects: they can enhance their skills through participation, and increase their influence in the community by being involved in the decision making process and having equal access to sustainable clean sources of energie (SDG 5). Other relevant impacts on poverty reduction (SDG1), better health (SDG 3), job creation (SDG 8), sustainable cities/communities (SDG 11) and CO</w:t>
      </w:r>
      <w:r w:rsidRPr="0024699B">
        <w:rPr>
          <w:rFonts w:ascii="Verdana" w:eastAsia="Verdana" w:hAnsi="Verdana" w:cs="Verdana"/>
          <w:color w:val="000000" w:themeColor="text1"/>
          <w:sz w:val="20"/>
          <w:szCs w:val="20"/>
          <w:vertAlign w:val="subscript"/>
          <w:lang w:val="en-US"/>
        </w:rPr>
        <w:t>2</w:t>
      </w:r>
      <w:r w:rsidRPr="0024699B">
        <w:rPr>
          <w:rFonts w:ascii="Verdana" w:eastAsia="Verdana" w:hAnsi="Verdana" w:cs="Verdana"/>
          <w:color w:val="000000" w:themeColor="text1"/>
          <w:sz w:val="20"/>
          <w:szCs w:val="20"/>
          <w:lang w:val="en-US"/>
        </w:rPr>
        <w:t xml:space="preserve"> emission mitigation (SDG 13) are expected from sustainable energy projects and clean technologies products distribution. </w:t>
      </w:r>
    </w:p>
    <w:p w14:paraId="3D455092" w14:textId="77777777" w:rsidR="00E07315" w:rsidRPr="0024699B" w:rsidRDefault="00E07315" w:rsidP="00FE0177">
      <w:pPr>
        <w:jc w:val="both"/>
        <w:rPr>
          <w:rFonts w:ascii="Verdana" w:eastAsia="Verdana" w:hAnsi="Verdana" w:cs="Verdana"/>
          <w:color w:val="000000" w:themeColor="text1"/>
          <w:sz w:val="20"/>
          <w:szCs w:val="20"/>
          <w:lang w:val="en-US"/>
        </w:rPr>
      </w:pPr>
    </w:p>
    <w:p w14:paraId="2EA9C55C" w14:textId="394510CD" w:rsidR="00E07315" w:rsidRPr="0024699B" w:rsidRDefault="00E07315" w:rsidP="00FE0177">
      <w:pPr>
        <w:jc w:val="both"/>
        <w:rPr>
          <w:rFonts w:ascii="Verdana" w:eastAsia="Verdana" w:hAnsi="Verdana" w:cs="Verdana"/>
          <w:b/>
          <w:i/>
          <w:color w:val="000000" w:themeColor="text1"/>
          <w:sz w:val="20"/>
          <w:szCs w:val="20"/>
          <w:u w:val="single"/>
          <w:lang w:val="en-US"/>
        </w:rPr>
      </w:pPr>
      <w:r w:rsidRPr="0024699B">
        <w:rPr>
          <w:rFonts w:ascii="Verdana" w:eastAsia="Verdana" w:hAnsi="Verdana" w:cs="Verdana"/>
          <w:b/>
          <w:i/>
          <w:color w:val="000000" w:themeColor="text1"/>
          <w:sz w:val="20"/>
          <w:szCs w:val="20"/>
          <w:u w:val="single"/>
          <w:lang w:val="en-US"/>
        </w:rPr>
        <w:t xml:space="preserve">c. Theory of Change: Assumptions: </w:t>
      </w:r>
    </w:p>
    <w:p w14:paraId="420522BA" w14:textId="77777777" w:rsidR="00E07315" w:rsidRPr="0024699B" w:rsidRDefault="00E07315"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Theory of Change is based on four main assumptions:</w:t>
      </w:r>
    </w:p>
    <w:p w14:paraId="70D42C64" w14:textId="75E92052" w:rsidR="00D75BC7" w:rsidRPr="00BC38BF" w:rsidRDefault="00D75BC7" w:rsidP="00FE0177">
      <w:pPr>
        <w:pStyle w:val="Paragrafoelenco"/>
        <w:numPr>
          <w:ilvl w:val="0"/>
          <w:numId w:val="9"/>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A Derisking Facility is key to provide Derisking Capital to sustainable energy projects which are not yet investment ready, attracting private investors that would have not otherwise have provided capital to the projects, thus creating a leverage effect;</w:t>
      </w:r>
    </w:p>
    <w:p w14:paraId="7C51FFED" w14:textId="2CA85A7F" w:rsidR="00D75BC7" w:rsidRPr="00BC38BF" w:rsidRDefault="00D75BC7" w:rsidP="00FE0177">
      <w:pPr>
        <w:pStyle w:val="Paragrafoelenco"/>
        <w:numPr>
          <w:ilvl w:val="0"/>
          <w:numId w:val="9"/>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 xml:space="preserve">A </w:t>
      </w:r>
      <w:r w:rsidRPr="00BC38BF">
        <w:rPr>
          <w:rFonts w:ascii="Verdana" w:eastAsia="Verdana" w:hAnsi="Verdana" w:cs="Verdana"/>
          <w:iCs/>
          <w:color w:val="000000" w:themeColor="text1"/>
          <w:sz w:val="20"/>
          <w:szCs w:val="20"/>
          <w:lang w:val="en-US"/>
        </w:rPr>
        <w:t>Sustainable Energy Incubator</w:t>
      </w:r>
      <w:r w:rsidRPr="00BC38BF" w:rsidDel="000C78C7">
        <w:rPr>
          <w:rFonts w:ascii="Verdana" w:eastAsia="Verdana" w:hAnsi="Verdana" w:cs="Verdana"/>
          <w:color w:val="000000" w:themeColor="text1"/>
          <w:sz w:val="20"/>
          <w:szCs w:val="20"/>
          <w:lang w:val="en-US"/>
        </w:rPr>
        <w:t xml:space="preserve"> </w:t>
      </w:r>
      <w:r w:rsidRPr="00BC38BF">
        <w:rPr>
          <w:rFonts w:ascii="Verdana" w:eastAsia="Verdana" w:hAnsi="Verdana" w:cs="Verdana"/>
          <w:color w:val="000000" w:themeColor="text1"/>
          <w:sz w:val="20"/>
          <w:szCs w:val="20"/>
          <w:lang w:val="en-US"/>
        </w:rPr>
        <w:t>is key to develop viable projects in the sustainable energy sector</w:t>
      </w:r>
      <w:r w:rsidR="006A5A71" w:rsidRPr="00BC38BF">
        <w:rPr>
          <w:rFonts w:ascii="Verdana" w:eastAsia="Verdana" w:hAnsi="Verdana" w:cs="Verdana"/>
          <w:color w:val="000000" w:themeColor="text1"/>
          <w:sz w:val="20"/>
          <w:szCs w:val="20"/>
          <w:lang w:val="en-US"/>
        </w:rPr>
        <w:t xml:space="preserve"> and promote</w:t>
      </w:r>
      <w:r w:rsidRPr="00BC38BF">
        <w:rPr>
          <w:rFonts w:ascii="Verdana" w:eastAsia="Verdana" w:hAnsi="Verdana" w:cs="Verdana"/>
          <w:color w:val="000000" w:themeColor="text1"/>
          <w:sz w:val="20"/>
          <w:szCs w:val="20"/>
          <w:lang w:val="en-US"/>
        </w:rPr>
        <w:t xml:space="preserve"> local start-ups market;</w:t>
      </w:r>
    </w:p>
    <w:p w14:paraId="5C0CE963" w14:textId="141A9E15" w:rsidR="00610C3E" w:rsidRPr="002739AE" w:rsidRDefault="00E07315" w:rsidP="00FE0177">
      <w:pPr>
        <w:pStyle w:val="Paragrafoelenco"/>
        <w:numPr>
          <w:ilvl w:val="0"/>
          <w:numId w:val="9"/>
        </w:numPr>
        <w:spacing w:line="240" w:lineRule="auto"/>
        <w:rPr>
          <w:rFonts w:ascii="Verdana" w:eastAsia="Verdana" w:hAnsi="Verdana" w:cs="Verdana"/>
          <w:color w:val="000000" w:themeColor="text1"/>
          <w:sz w:val="20"/>
          <w:szCs w:val="20"/>
          <w:lang w:val="en-US"/>
        </w:rPr>
      </w:pPr>
      <w:r w:rsidRPr="00610C3E">
        <w:rPr>
          <w:rFonts w:ascii="Verdana" w:eastAsia="Verdana" w:hAnsi="Verdana" w:cs="Verdana"/>
          <w:color w:val="000000" w:themeColor="text1"/>
          <w:sz w:val="20"/>
          <w:szCs w:val="20"/>
          <w:lang w:val="en-US"/>
        </w:rPr>
        <w:t xml:space="preserve">Considering the wealth of Madagascar in natural resources, a sovereign fund is the best </w:t>
      </w:r>
      <w:r w:rsidRPr="002739AE">
        <w:rPr>
          <w:rFonts w:ascii="Verdana" w:eastAsia="Verdana" w:hAnsi="Verdana" w:cs="Verdana"/>
          <w:color w:val="000000" w:themeColor="text1"/>
          <w:sz w:val="20"/>
          <w:szCs w:val="20"/>
          <w:lang w:val="en-US"/>
        </w:rPr>
        <w:t>financial vehicle to ensure a sustainable and intergenerationally equitable use of the resources that can be drawn from it and to maximize economic and social impacts of public investment while integrating private sectors and investors in the development agenda financing</w:t>
      </w:r>
      <w:r w:rsidR="00610C3E" w:rsidRPr="002739AE">
        <w:rPr>
          <w:rFonts w:ascii="Verdana" w:eastAsia="Verdana" w:hAnsi="Verdana" w:cs="Verdana"/>
          <w:color w:val="000000" w:themeColor="text1"/>
          <w:sz w:val="20"/>
          <w:szCs w:val="20"/>
          <w:lang w:val="en-US"/>
        </w:rPr>
        <w:t xml:space="preserve"> (please note that - despite the initial funding of the SF will come from other sources -raising capital from the sale of natural resources remains a likely possibility)</w:t>
      </w:r>
    </w:p>
    <w:p w14:paraId="5A121E46" w14:textId="5B7614E8" w:rsidR="00E07315" w:rsidRPr="002739AE" w:rsidRDefault="00610C3E" w:rsidP="00FE0177">
      <w:pPr>
        <w:pStyle w:val="Paragrafoelenco"/>
        <w:numPr>
          <w:ilvl w:val="0"/>
          <w:numId w:val="9"/>
        </w:numPr>
        <w:spacing w:line="240" w:lineRule="auto"/>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rPr>
        <w:t>Approval of the Madagascar Sovereign Fund creation bill by parliament and earmarking of funds for the initial capitalization of the fund attest to the Government of Madagascar’s support of the sovereign fund;</w:t>
      </w:r>
    </w:p>
    <w:p w14:paraId="04204211" w14:textId="420E279C" w:rsidR="00E07315" w:rsidRPr="002739AE" w:rsidRDefault="00E07315" w:rsidP="00FE0177">
      <w:pPr>
        <w:pStyle w:val="Paragrafoelenco"/>
        <w:numPr>
          <w:ilvl w:val="0"/>
          <w:numId w:val="9"/>
        </w:numPr>
        <w:spacing w:line="240" w:lineRule="auto"/>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Public-private partnerships are more successful when the state has resources to invest and can better influence n</w:t>
      </w:r>
      <w:r w:rsidR="00D75BC7" w:rsidRPr="002739AE">
        <w:rPr>
          <w:rFonts w:ascii="Verdana" w:eastAsia="Verdana" w:hAnsi="Verdana" w:cs="Verdana"/>
          <w:color w:val="000000" w:themeColor="text1"/>
          <w:sz w:val="20"/>
          <w:szCs w:val="20"/>
          <w:lang w:val="en-US"/>
        </w:rPr>
        <w:t>egotiations and agreements;</w:t>
      </w:r>
    </w:p>
    <w:p w14:paraId="7E4C2011" w14:textId="139A6981" w:rsidR="00C42586" w:rsidRPr="002739AE" w:rsidRDefault="00E07315" w:rsidP="00FE0177">
      <w:pPr>
        <w:pStyle w:val="Paragrafoelenco"/>
        <w:numPr>
          <w:ilvl w:val="0"/>
          <w:numId w:val="9"/>
        </w:numPr>
        <w:spacing w:line="240" w:lineRule="auto"/>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 xml:space="preserve">A national owned funding mechanism focusing on high impact and vital projects such as renewable energy can accelerate economic transformation. </w:t>
      </w:r>
    </w:p>
    <w:p w14:paraId="61E12A53" w14:textId="15B5711F" w:rsidR="002548D8" w:rsidRPr="0024699B" w:rsidRDefault="002548D8" w:rsidP="00FE0177">
      <w:pPr>
        <w:rPr>
          <w:rFonts w:ascii="Verdana" w:eastAsia="Verdana" w:hAnsi="Verdana" w:cs="Verdana"/>
          <w:color w:val="000000" w:themeColor="text1"/>
          <w:sz w:val="20"/>
          <w:szCs w:val="20"/>
          <w:u w:val="single"/>
          <w:lang w:val="en-US"/>
        </w:rPr>
      </w:pPr>
    </w:p>
    <w:p w14:paraId="75928A97" w14:textId="77777777" w:rsidR="00E934AB" w:rsidRPr="0024699B" w:rsidRDefault="00E934AB">
      <w:pPr>
        <w:rPr>
          <w:rFonts w:ascii="Verdana" w:eastAsia="Verdana" w:hAnsi="Verdana" w:cs="Verdana"/>
          <w:b/>
          <w:i/>
          <w:color w:val="000000" w:themeColor="text1"/>
          <w:sz w:val="20"/>
          <w:szCs w:val="20"/>
          <w:u w:val="single"/>
          <w:lang w:val="en-US"/>
        </w:rPr>
      </w:pPr>
      <w:r w:rsidRPr="0024699B">
        <w:rPr>
          <w:rFonts w:ascii="Verdana" w:eastAsia="Verdana" w:hAnsi="Verdana" w:cs="Verdana"/>
          <w:b/>
          <w:i/>
          <w:color w:val="000000" w:themeColor="text1"/>
          <w:sz w:val="20"/>
          <w:szCs w:val="20"/>
          <w:u w:val="single"/>
          <w:lang w:val="en-US"/>
        </w:rPr>
        <w:br w:type="page"/>
      </w:r>
    </w:p>
    <w:p w14:paraId="6F7F8782" w14:textId="7B25D613" w:rsidR="00E07315" w:rsidRPr="0024699B" w:rsidRDefault="00E07315" w:rsidP="00FE0177">
      <w:pPr>
        <w:rPr>
          <w:rFonts w:ascii="Verdana" w:eastAsia="Verdana" w:hAnsi="Verdana" w:cs="Verdana"/>
          <w:b/>
          <w:i/>
          <w:color w:val="000000" w:themeColor="text1"/>
          <w:sz w:val="20"/>
          <w:szCs w:val="20"/>
          <w:u w:val="single"/>
          <w:lang w:val="en-US"/>
        </w:rPr>
      </w:pPr>
      <w:r w:rsidRPr="0024699B">
        <w:rPr>
          <w:rFonts w:ascii="Verdana" w:eastAsia="Verdana" w:hAnsi="Verdana" w:cs="Verdana"/>
          <w:b/>
          <w:i/>
          <w:color w:val="000000" w:themeColor="text1"/>
          <w:sz w:val="20"/>
          <w:szCs w:val="20"/>
          <w:u w:val="single"/>
          <w:lang w:val="en-US"/>
        </w:rPr>
        <w:lastRenderedPageBreak/>
        <w:t xml:space="preserve">d. </w:t>
      </w:r>
      <w:r w:rsidR="00E45839" w:rsidRPr="0024699B">
        <w:rPr>
          <w:rFonts w:ascii="Verdana" w:eastAsia="Verdana" w:hAnsi="Verdana" w:cs="Verdana"/>
          <w:b/>
          <w:i/>
          <w:color w:val="000000" w:themeColor="text1"/>
          <w:sz w:val="20"/>
          <w:szCs w:val="20"/>
          <w:u w:val="single"/>
          <w:lang w:val="en-US"/>
        </w:rPr>
        <w:t>Theory of Change: Graphical representation</w:t>
      </w:r>
      <w:r w:rsidRPr="0024699B">
        <w:rPr>
          <w:rFonts w:ascii="Verdana" w:eastAsia="Verdana" w:hAnsi="Verdana" w:cs="Verdana"/>
          <w:b/>
          <w:i/>
          <w:color w:val="000000" w:themeColor="text1"/>
          <w:sz w:val="20"/>
          <w:szCs w:val="20"/>
          <w:u w:val="single"/>
          <w:lang w:val="en-US"/>
        </w:rPr>
        <w:t xml:space="preserve">: </w:t>
      </w:r>
    </w:p>
    <w:p w14:paraId="3474866B" w14:textId="77777777" w:rsidR="00E07315" w:rsidRPr="0024699B" w:rsidRDefault="00E07315" w:rsidP="00FE0177">
      <w:pPr>
        <w:rPr>
          <w:rFonts w:ascii="Verdana" w:eastAsia="Verdana" w:hAnsi="Verdana" w:cs="Verdana"/>
          <w:color w:val="000000" w:themeColor="text1"/>
          <w:sz w:val="20"/>
          <w:szCs w:val="20"/>
          <w:lang w:val="en-US"/>
        </w:rPr>
      </w:pPr>
    </w:p>
    <w:p w14:paraId="4474AB66" w14:textId="77AB99AD" w:rsidR="005E3B1F" w:rsidRDefault="009C3223" w:rsidP="00FE0177">
      <w:pPr>
        <w:rPr>
          <w:rFonts w:ascii="Verdana" w:eastAsia="Calibri" w:hAnsi="Verdana"/>
          <w:i/>
          <w:color w:val="C45911" w:themeColor="accent2" w:themeShade="BF"/>
          <w:sz w:val="20"/>
          <w:szCs w:val="20"/>
        </w:rPr>
      </w:pPr>
      <w:r w:rsidRPr="00FE0177">
        <w:rPr>
          <w:rFonts w:ascii="Verdana" w:eastAsia="Verdana" w:hAnsi="Verdana" w:cs="Verdana"/>
          <w:noProof/>
          <w:color w:val="000000" w:themeColor="text1"/>
          <w:sz w:val="20"/>
          <w:szCs w:val="20"/>
          <w:lang w:val="en-US" w:eastAsia="en-US"/>
        </w:rPr>
        <w:drawing>
          <wp:inline distT="0" distB="0" distL="0" distR="0" wp14:anchorId="54349D37" wp14:editId="6900989E">
            <wp:extent cx="6178695" cy="3340729"/>
            <wp:effectExtent l="0" t="0" r="0" b="0"/>
            <wp:docPr id="2" name="Image 2" descr="C:\Users\ONUDI\AppData\Local\Microsoft\Windows\INetCache\Content.Word\ToC.PNG"/>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Picture 3" descr="C:\Users\ONUDI\AppData\Local\Microsoft\Windows\INetCache\Content.Word\ToC.PNG"/>
                    <pic:cNvPicPr>
                      <a:picLocks noChangeAspect="1" noChangeArrowheads="1"/>
                    </pic:cNvPicPr>
                  </pic:nvPicPr>
                  <pic:blipFill>
                    <a:blip r:embed="rId32" cstate="print">
                      <a:extLst>
                        <a:ext uri="{28A0092B-C50C-407E-A947-70E740481C1C}">
                          <a14:useLocalDpi xmlns:a14="http://schemas.microsoft.com/office/drawing/2010/main" val="0"/>
                        </a:ext>
                      </a:extLst>
                    </a:blip>
                    <a:srcRect/>
                    <a:stretch>
                      <a:fillRect/>
                    </a:stretch>
                  </pic:blipFill>
                  <pic:spPr bwMode="auto">
                    <a:xfrm>
                      <a:off x="0" y="0"/>
                      <a:ext cx="6204817" cy="3354853"/>
                    </a:xfrm>
                    <a:prstGeom prst="rect">
                      <a:avLst/>
                    </a:prstGeom>
                    <a:noFill/>
                    <a:ln>
                      <a:noFill/>
                    </a:ln>
                  </pic:spPr>
                </pic:pic>
              </a:graphicData>
            </a:graphic>
          </wp:inline>
        </w:drawing>
      </w:r>
    </w:p>
    <w:p w14:paraId="0D337444" w14:textId="77777777" w:rsidR="00FE0177" w:rsidRPr="00BC38BF" w:rsidRDefault="00FE0177" w:rsidP="00FE0177">
      <w:pPr>
        <w:rPr>
          <w:rFonts w:ascii="Verdana" w:eastAsia="Calibri" w:hAnsi="Verdana"/>
          <w:i/>
          <w:color w:val="C45911" w:themeColor="accent2" w:themeShade="BF"/>
          <w:sz w:val="20"/>
          <w:szCs w:val="20"/>
        </w:rPr>
      </w:pPr>
    </w:p>
    <w:p w14:paraId="79DD478D" w14:textId="1E09A5ED" w:rsidR="00272BF8" w:rsidRPr="0024699B" w:rsidRDefault="00272BF8" w:rsidP="00FE0177">
      <w:pPr>
        <w:rPr>
          <w:rFonts w:ascii="Verdana" w:eastAsia="Calibri" w:hAnsi="Verdana"/>
          <w:b/>
          <w:bCs/>
          <w:color w:val="000000" w:themeColor="text1"/>
          <w:sz w:val="20"/>
          <w:szCs w:val="20"/>
          <w:lang w:val="en-US"/>
        </w:rPr>
      </w:pPr>
      <w:r w:rsidRPr="0024699B">
        <w:rPr>
          <w:rFonts w:ascii="Verdana" w:eastAsia="Calibri" w:hAnsi="Verdana"/>
          <w:b/>
          <w:bCs/>
          <w:color w:val="000000" w:themeColor="text1"/>
          <w:sz w:val="20"/>
          <w:szCs w:val="20"/>
          <w:lang w:val="en-US"/>
        </w:rPr>
        <w:t>2.</w:t>
      </w:r>
      <w:r w:rsidR="00DD1243" w:rsidRPr="0024699B">
        <w:rPr>
          <w:rFonts w:ascii="Verdana" w:eastAsia="Calibri" w:hAnsi="Verdana"/>
          <w:b/>
          <w:bCs/>
          <w:color w:val="000000" w:themeColor="text1"/>
          <w:sz w:val="20"/>
          <w:szCs w:val="20"/>
          <w:lang w:val="en-US"/>
        </w:rPr>
        <w:t>2</w:t>
      </w:r>
      <w:r w:rsidRPr="0024699B">
        <w:rPr>
          <w:rFonts w:ascii="Verdana" w:eastAsia="Calibri" w:hAnsi="Verdana"/>
          <w:b/>
          <w:bCs/>
          <w:color w:val="000000" w:themeColor="text1"/>
          <w:sz w:val="20"/>
          <w:szCs w:val="20"/>
          <w:lang w:val="en-US"/>
        </w:rPr>
        <w:t xml:space="preserve">. </w:t>
      </w:r>
      <w:r w:rsidR="00243423" w:rsidRPr="0024699B">
        <w:rPr>
          <w:rFonts w:ascii="Verdana" w:eastAsia="Calibri" w:hAnsi="Verdana"/>
          <w:b/>
          <w:bCs/>
          <w:color w:val="000000" w:themeColor="text1"/>
          <w:sz w:val="20"/>
          <w:szCs w:val="20"/>
          <w:lang w:val="en-US"/>
        </w:rPr>
        <w:t>Proposed</w:t>
      </w:r>
      <w:r w:rsidR="00B12D51" w:rsidRPr="0024699B">
        <w:rPr>
          <w:rFonts w:ascii="Verdana" w:eastAsia="Calibri" w:hAnsi="Verdana"/>
          <w:b/>
          <w:bCs/>
          <w:color w:val="000000" w:themeColor="text1"/>
          <w:sz w:val="20"/>
          <w:szCs w:val="20"/>
          <w:lang w:val="en-US"/>
        </w:rPr>
        <w:t xml:space="preserve"> intervention</w:t>
      </w:r>
      <w:r w:rsidR="007D4728" w:rsidRPr="0024699B">
        <w:rPr>
          <w:rFonts w:ascii="Verdana" w:eastAsia="Calibri" w:hAnsi="Verdana"/>
          <w:b/>
          <w:bCs/>
          <w:color w:val="000000" w:themeColor="text1"/>
          <w:sz w:val="20"/>
          <w:szCs w:val="20"/>
          <w:lang w:val="en-US"/>
        </w:rPr>
        <w:t xml:space="preserve"> </w:t>
      </w:r>
    </w:p>
    <w:p w14:paraId="4351AD1F" w14:textId="77777777" w:rsidR="00BA6C02" w:rsidRPr="0024699B" w:rsidRDefault="00BA6C02" w:rsidP="00FE0177">
      <w:pPr>
        <w:jc w:val="both"/>
        <w:rPr>
          <w:rFonts w:ascii="Verdana" w:eastAsia="Calibri" w:hAnsi="Verdana"/>
          <w:i/>
          <w:color w:val="C45911" w:themeColor="accent2" w:themeShade="BF"/>
          <w:sz w:val="20"/>
          <w:szCs w:val="20"/>
          <w:lang w:val="en-US"/>
        </w:rPr>
      </w:pPr>
    </w:p>
    <w:p w14:paraId="71E079FC" w14:textId="746288E1" w:rsidR="00E2574A" w:rsidRPr="0024699B" w:rsidRDefault="00E2574A" w:rsidP="00FE0177">
      <w:pPr>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innovative strategy developed by the JP ta</w:t>
      </w:r>
      <w:r w:rsidR="007D4728" w:rsidRPr="0024699B">
        <w:rPr>
          <w:rFonts w:ascii="Verdana" w:eastAsia="Verdana" w:hAnsi="Verdana" w:cs="Verdana"/>
          <w:color w:val="000000" w:themeColor="text1"/>
          <w:sz w:val="20"/>
          <w:szCs w:val="20"/>
          <w:lang w:val="en-US"/>
        </w:rPr>
        <w:t>ckles the following challenges:</w:t>
      </w:r>
    </w:p>
    <w:p w14:paraId="4BB4B1C8" w14:textId="77777777" w:rsidR="00E2574A" w:rsidRPr="00BC38BF" w:rsidRDefault="00E2574A" w:rsidP="00FE0177">
      <w:pPr>
        <w:pStyle w:val="Paragrafoelenco"/>
        <w:numPr>
          <w:ilvl w:val="0"/>
          <w:numId w:val="31"/>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 xml:space="preserve">Madagascar lacks an integrated financial system responding to the needs of the public and private sectors that can guarantee the availability of stable financial resources for the financing of its development and the achievement of the SDGs. </w:t>
      </w:r>
    </w:p>
    <w:p w14:paraId="3AD0A389" w14:textId="629824DA" w:rsidR="00E2574A" w:rsidRPr="00BC38BF" w:rsidRDefault="00E2574A" w:rsidP="00FE0177">
      <w:pPr>
        <w:pStyle w:val="Paragrafoelenco"/>
        <w:numPr>
          <w:ilvl w:val="0"/>
          <w:numId w:val="31"/>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Energy access is extremely limited, above all in rural areas, where only ~6% of the population has access to electricity</w:t>
      </w:r>
      <w:r w:rsidR="00842256" w:rsidRPr="00BC38BF">
        <w:rPr>
          <w:rFonts w:ascii="Verdana" w:eastAsia="Verdana" w:hAnsi="Verdana" w:cs="Verdana"/>
          <w:color w:val="000000" w:themeColor="text1"/>
          <w:sz w:val="20"/>
          <w:szCs w:val="20"/>
          <w:lang w:val="en-US"/>
        </w:rPr>
        <w:t xml:space="preserve"> and remain highly dependant to wood and charcoal for cooking; </w:t>
      </w:r>
    </w:p>
    <w:p w14:paraId="01CABD74" w14:textId="77777777" w:rsidR="00061264" w:rsidRPr="00BC38BF" w:rsidRDefault="00061264" w:rsidP="00FE0177">
      <w:pPr>
        <w:pStyle w:val="Paragrafoelenco"/>
        <w:spacing w:line="240" w:lineRule="auto"/>
        <w:ind w:left="644"/>
        <w:rPr>
          <w:rFonts w:ascii="Verdana" w:eastAsia="Verdana" w:hAnsi="Verdana" w:cs="Verdana"/>
          <w:color w:val="000000" w:themeColor="text1"/>
          <w:sz w:val="20"/>
          <w:szCs w:val="20"/>
          <w:lang w:val="en-US"/>
        </w:rPr>
      </w:pPr>
    </w:p>
    <w:p w14:paraId="3B648647" w14:textId="74AD9DB4" w:rsidR="00E2574A" w:rsidRPr="0024699B" w:rsidRDefault="00E2574A"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Moreover, economic development projects often lack an exit</w:t>
      </w:r>
      <w:r w:rsidR="005A3E24" w:rsidRPr="0024699B">
        <w:rPr>
          <w:rFonts w:ascii="Verdana" w:eastAsia="Verdana" w:hAnsi="Verdana" w:cs="Verdana"/>
          <w:color w:val="000000" w:themeColor="text1"/>
          <w:sz w:val="20"/>
          <w:szCs w:val="20"/>
          <w:lang w:val="en-US"/>
        </w:rPr>
        <w:t xml:space="preserve"> strategy</w:t>
      </w:r>
      <w:r w:rsidRPr="0024699B">
        <w:rPr>
          <w:rFonts w:ascii="Verdana" w:eastAsia="Verdana" w:hAnsi="Verdana" w:cs="Verdana"/>
          <w:color w:val="000000" w:themeColor="text1"/>
          <w:sz w:val="20"/>
          <w:szCs w:val="20"/>
          <w:lang w:val="en-US"/>
        </w:rPr>
        <w:t xml:space="preserve"> by which they can be managed in perpetuity, and/or privatized into commercial ownership, while still serving to benefit the national common good and economic development per the mandate of the International Community</w:t>
      </w:r>
      <w:r w:rsidR="007D4728" w:rsidRPr="0024699B">
        <w:rPr>
          <w:rFonts w:ascii="Verdana" w:eastAsia="Verdana" w:hAnsi="Verdana" w:cs="Verdana"/>
          <w:color w:val="000000" w:themeColor="text1"/>
          <w:sz w:val="20"/>
          <w:szCs w:val="20"/>
          <w:lang w:val="en-US"/>
        </w:rPr>
        <w:t xml:space="preserve">. </w:t>
      </w:r>
      <w:r w:rsidRPr="0024699B">
        <w:rPr>
          <w:rFonts w:ascii="Verdana" w:eastAsia="Verdana" w:hAnsi="Verdana" w:cs="Verdana"/>
          <w:color w:val="000000" w:themeColor="text1"/>
          <w:sz w:val="20"/>
          <w:szCs w:val="20"/>
          <w:lang w:val="en-US"/>
        </w:rPr>
        <w:t>Simultaneously, large infrastructure developments such as those in states which hold significant natural resources often see economic gains which are</w:t>
      </w:r>
      <w:r w:rsidR="005A3E24" w:rsidRPr="0024699B">
        <w:rPr>
          <w:rFonts w:ascii="Verdana" w:eastAsia="Verdana" w:hAnsi="Verdana" w:cs="Verdana"/>
          <w:color w:val="000000" w:themeColor="text1"/>
          <w:sz w:val="20"/>
          <w:szCs w:val="20"/>
          <w:lang w:val="en-US"/>
        </w:rPr>
        <w:t xml:space="preserve"> no</w:t>
      </w:r>
      <w:r w:rsidRPr="0024699B">
        <w:rPr>
          <w:rFonts w:ascii="Verdana" w:eastAsia="Verdana" w:hAnsi="Verdana" w:cs="Verdana"/>
          <w:color w:val="000000" w:themeColor="text1"/>
          <w:sz w:val="20"/>
          <w:szCs w:val="20"/>
          <w:lang w:val="en-US"/>
        </w:rPr>
        <w:t>t distributed to the larger population and so which do</w:t>
      </w:r>
      <w:r w:rsidR="006A5A71" w:rsidRPr="0024699B">
        <w:rPr>
          <w:rFonts w:ascii="Verdana" w:eastAsia="Verdana" w:hAnsi="Verdana" w:cs="Verdana"/>
          <w:color w:val="000000" w:themeColor="text1"/>
          <w:sz w:val="20"/>
          <w:szCs w:val="20"/>
          <w:lang w:val="en-US"/>
        </w:rPr>
        <w:t xml:space="preserve"> no</w:t>
      </w:r>
      <w:r w:rsidRPr="0024699B">
        <w:rPr>
          <w:rFonts w:ascii="Verdana" w:eastAsia="Verdana" w:hAnsi="Verdana" w:cs="Verdana"/>
          <w:color w:val="000000" w:themeColor="text1"/>
          <w:sz w:val="20"/>
          <w:szCs w:val="20"/>
          <w:lang w:val="en-US"/>
        </w:rPr>
        <w:t>t aid in a reasonable distribution of wealth - while the services required to support large infrastructures are p</w:t>
      </w:r>
      <w:r w:rsidR="006A5A71" w:rsidRPr="0024699B">
        <w:rPr>
          <w:rFonts w:ascii="Verdana" w:eastAsia="Verdana" w:hAnsi="Verdana" w:cs="Verdana"/>
          <w:color w:val="000000" w:themeColor="text1"/>
          <w:sz w:val="20"/>
          <w:szCs w:val="20"/>
          <w:lang w:val="en-US"/>
        </w:rPr>
        <w:t>rovided by foreign staff instead</w:t>
      </w:r>
      <w:r w:rsidRPr="0024699B">
        <w:rPr>
          <w:rFonts w:ascii="Verdana" w:eastAsia="Verdana" w:hAnsi="Verdana" w:cs="Verdana"/>
          <w:color w:val="000000" w:themeColor="text1"/>
          <w:sz w:val="20"/>
          <w:szCs w:val="20"/>
          <w:lang w:val="en-US"/>
        </w:rPr>
        <w:t xml:space="preserve"> of being sourced from ‘local content’ provided by nationally based firms. </w:t>
      </w:r>
    </w:p>
    <w:p w14:paraId="1A803321" w14:textId="77777777" w:rsidR="00E2574A" w:rsidRPr="0024699B" w:rsidRDefault="00E2574A" w:rsidP="00FE0177">
      <w:pPr>
        <w:rPr>
          <w:rFonts w:ascii="Verdana" w:eastAsia="Verdana" w:hAnsi="Verdana" w:cs="Verdana"/>
          <w:color w:val="000000" w:themeColor="text1"/>
          <w:sz w:val="20"/>
          <w:szCs w:val="20"/>
          <w:lang w:val="en-US"/>
        </w:rPr>
      </w:pPr>
    </w:p>
    <w:p w14:paraId="181D74A1" w14:textId="30B933AD" w:rsidR="00E2574A" w:rsidRPr="0024699B" w:rsidRDefault="00E2574A"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This JP is designed to support the Government of Madagascar to set up a financial mechanisms to raise funds for the strategic investment tha</w:t>
      </w:r>
      <w:r w:rsidR="00C76554" w:rsidRPr="0024699B">
        <w:rPr>
          <w:rFonts w:ascii="Verdana" w:eastAsia="Verdana" w:hAnsi="Verdana" w:cs="Verdana"/>
          <w:color w:val="000000" w:themeColor="text1"/>
          <w:sz w:val="20"/>
          <w:szCs w:val="20"/>
          <w:lang w:val="en-US"/>
        </w:rPr>
        <w:t>t the country should undertake and develop a national owned mechanism for development financing.</w:t>
      </w:r>
      <w:r w:rsidR="00F0422C" w:rsidRPr="0024699B">
        <w:rPr>
          <w:rFonts w:ascii="Verdana" w:eastAsia="Verdana" w:hAnsi="Verdana" w:cs="Verdana"/>
          <w:color w:val="000000" w:themeColor="text1"/>
          <w:sz w:val="20"/>
          <w:szCs w:val="20"/>
          <w:lang w:val="en-US"/>
        </w:rPr>
        <w:t xml:space="preserve"> This</w:t>
      </w:r>
      <w:r w:rsidRPr="0024699B">
        <w:rPr>
          <w:rFonts w:ascii="Verdana" w:eastAsia="Verdana" w:hAnsi="Verdana" w:cs="Verdana"/>
          <w:color w:val="000000" w:themeColor="text1"/>
          <w:sz w:val="20"/>
          <w:szCs w:val="20"/>
          <w:lang w:val="en-US"/>
        </w:rPr>
        <w:t xml:space="preserve"> will unlock several investment projects by giving the State the capacity to engage in different types of public-private partnerships to accelerate the economic transformation of the country</w:t>
      </w:r>
      <w:r w:rsidR="007D4728" w:rsidRPr="0024699B">
        <w:rPr>
          <w:rFonts w:ascii="Verdana" w:eastAsia="Verdana" w:hAnsi="Verdana" w:cs="Verdana"/>
          <w:color w:val="000000" w:themeColor="text1"/>
          <w:sz w:val="20"/>
          <w:szCs w:val="20"/>
          <w:lang w:val="en-US"/>
        </w:rPr>
        <w:t>.</w:t>
      </w:r>
      <w:r w:rsidRPr="0024699B">
        <w:rPr>
          <w:rFonts w:ascii="Verdana" w:eastAsia="Verdana" w:hAnsi="Verdana" w:cs="Verdana"/>
          <w:color w:val="000000" w:themeColor="text1"/>
          <w:sz w:val="20"/>
          <w:szCs w:val="20"/>
          <w:lang w:val="en-US"/>
        </w:rPr>
        <w:t xml:space="preserve"> </w:t>
      </w:r>
    </w:p>
    <w:p w14:paraId="4EB04BA7" w14:textId="6094E08F" w:rsidR="007D4728" w:rsidRPr="0024699B" w:rsidRDefault="007D4728" w:rsidP="00FE0177">
      <w:pPr>
        <w:jc w:val="both"/>
        <w:rPr>
          <w:rFonts w:ascii="Verdana" w:eastAsia="Verdana" w:hAnsi="Verdana" w:cs="Verdana"/>
          <w:color w:val="000000" w:themeColor="text1"/>
          <w:sz w:val="20"/>
          <w:szCs w:val="20"/>
          <w:lang w:val="en-US"/>
        </w:rPr>
      </w:pPr>
    </w:p>
    <w:p w14:paraId="55FB2255" w14:textId="4AB047BA" w:rsidR="00C0751E" w:rsidRPr="0024699B" w:rsidRDefault="00C0751E" w:rsidP="00C0751E">
      <w:pPr>
        <w:jc w:val="both"/>
        <w:rPr>
          <w:rFonts w:ascii="Verdana" w:eastAsia="Verdana" w:hAnsi="Verdana" w:cs="Verdana"/>
          <w:color w:val="000000" w:themeColor="text1"/>
          <w:sz w:val="20"/>
          <w:szCs w:val="20"/>
          <w:highlight w:val="yellow"/>
          <w:lang w:val="en-US"/>
        </w:rPr>
      </w:pPr>
      <w:r w:rsidRPr="0024699B">
        <w:rPr>
          <w:rFonts w:ascii="Verdana" w:eastAsia="Verdana" w:hAnsi="Verdana" w:cs="Verdana"/>
          <w:color w:val="000000" w:themeColor="text1"/>
          <w:sz w:val="20"/>
          <w:szCs w:val="20"/>
          <w:highlight w:val="yellow"/>
          <w:lang w:val="en-US"/>
        </w:rPr>
        <w:t>The three components included in the JP are connected and will be partially integrated:</w:t>
      </w:r>
    </w:p>
    <w:p w14:paraId="1E610819" w14:textId="2309DF05" w:rsidR="00C0751E" w:rsidRPr="0091132F" w:rsidRDefault="00C0751E" w:rsidP="00C0751E">
      <w:pPr>
        <w:pStyle w:val="Paragrafoelenco"/>
        <w:numPr>
          <w:ilvl w:val="0"/>
          <w:numId w:val="61"/>
        </w:numPr>
        <w:rPr>
          <w:rFonts w:ascii="Verdana" w:eastAsia="Verdana" w:hAnsi="Verdana" w:cs="Verdana"/>
          <w:color w:val="000000" w:themeColor="text1"/>
          <w:sz w:val="20"/>
          <w:szCs w:val="20"/>
          <w:highlight w:val="yellow"/>
        </w:rPr>
      </w:pPr>
      <w:r w:rsidRPr="00C0751E">
        <w:rPr>
          <w:rFonts w:ascii="Verdana" w:eastAsia="Verdana" w:hAnsi="Verdana" w:cs="Verdana"/>
          <w:color w:val="000000" w:themeColor="text1"/>
          <w:sz w:val="20"/>
          <w:szCs w:val="20"/>
          <w:highlight w:val="yellow"/>
        </w:rPr>
        <w:t xml:space="preserve">the </w:t>
      </w:r>
      <w:r w:rsidRPr="00C0751E">
        <w:rPr>
          <w:rFonts w:ascii="Verdana" w:eastAsia="Verdana" w:hAnsi="Verdana" w:cs="Verdana"/>
          <w:b/>
          <w:bCs/>
          <w:color w:val="000000" w:themeColor="text1"/>
          <w:sz w:val="20"/>
          <w:szCs w:val="20"/>
          <w:highlight w:val="yellow"/>
        </w:rPr>
        <w:t>Sustainable Energy Incubator (SEI)</w:t>
      </w:r>
      <w:r w:rsidRPr="00C0751E">
        <w:rPr>
          <w:rFonts w:ascii="Verdana" w:eastAsia="Verdana" w:hAnsi="Verdana" w:cs="Verdana"/>
          <w:color w:val="000000" w:themeColor="text1"/>
          <w:sz w:val="20"/>
          <w:szCs w:val="20"/>
          <w:highlight w:val="yellow"/>
        </w:rPr>
        <w:t xml:space="preserve"> will provide </w:t>
      </w:r>
      <w:r w:rsidRPr="0091132F">
        <w:rPr>
          <w:rFonts w:ascii="Verdana" w:eastAsia="Verdana" w:hAnsi="Verdana" w:cs="Verdana"/>
          <w:color w:val="000000" w:themeColor="text1"/>
          <w:sz w:val="20"/>
          <w:szCs w:val="20"/>
          <w:highlight w:val="yellow"/>
        </w:rPr>
        <w:t xml:space="preserve">support to companies who are not yet investment ready and that need Technical Assitance to develop their model and </w:t>
      </w:r>
      <w:r w:rsidRPr="0091132F">
        <w:rPr>
          <w:rFonts w:ascii="Verdana" w:eastAsia="Verdana" w:hAnsi="Verdana" w:cs="Verdana"/>
          <w:color w:val="000000" w:themeColor="text1"/>
          <w:sz w:val="20"/>
          <w:szCs w:val="20"/>
          <w:highlight w:val="yellow"/>
        </w:rPr>
        <w:lastRenderedPageBreak/>
        <w:t>small grants to test it on the ground. The objective is to help startups</w:t>
      </w:r>
      <w:r w:rsidR="00834B42">
        <w:rPr>
          <w:rFonts w:ascii="Verdana" w:eastAsia="Verdana" w:hAnsi="Verdana" w:cs="Verdana"/>
          <w:color w:val="000000" w:themeColor="text1"/>
          <w:sz w:val="20"/>
          <w:szCs w:val="20"/>
          <w:highlight w:val="yellow"/>
        </w:rPr>
        <w:t xml:space="preserve"> / SMEs</w:t>
      </w:r>
      <w:r w:rsidRPr="0091132F">
        <w:rPr>
          <w:rFonts w:ascii="Verdana" w:eastAsia="Verdana" w:hAnsi="Verdana" w:cs="Verdana"/>
          <w:color w:val="000000" w:themeColor="text1"/>
          <w:sz w:val="20"/>
          <w:szCs w:val="20"/>
          <w:highlight w:val="yellow"/>
        </w:rPr>
        <w:t xml:space="preserve"> to "graduate" and </w:t>
      </w:r>
      <w:r w:rsidRPr="004D66EA">
        <w:rPr>
          <w:rFonts w:ascii="Verdana" w:eastAsia="Verdana" w:hAnsi="Verdana" w:cs="Verdana"/>
          <w:b/>
          <w:bCs/>
          <w:color w:val="000000" w:themeColor="text1"/>
          <w:sz w:val="20"/>
          <w:szCs w:val="20"/>
          <w:highlight w:val="yellow"/>
        </w:rPr>
        <w:t>to eventually become investment ready</w:t>
      </w:r>
      <w:r w:rsidR="00834B42">
        <w:rPr>
          <w:rFonts w:ascii="Verdana" w:eastAsia="Verdana" w:hAnsi="Verdana" w:cs="Verdana"/>
          <w:b/>
          <w:bCs/>
          <w:color w:val="000000" w:themeColor="text1"/>
          <w:sz w:val="20"/>
          <w:szCs w:val="20"/>
          <w:highlight w:val="yellow"/>
        </w:rPr>
        <w:t xml:space="preserve"> and potentially submited to DF for financing</w:t>
      </w:r>
      <w:r w:rsidRPr="0091132F">
        <w:rPr>
          <w:rFonts w:ascii="Verdana" w:eastAsia="Verdana" w:hAnsi="Verdana" w:cs="Verdana"/>
          <w:color w:val="000000" w:themeColor="text1"/>
          <w:sz w:val="20"/>
          <w:szCs w:val="20"/>
          <w:highlight w:val="yellow"/>
        </w:rPr>
        <w:t>.</w:t>
      </w:r>
    </w:p>
    <w:p w14:paraId="0B806C2B" w14:textId="4E94EDD6" w:rsidR="00C0751E" w:rsidRPr="0024699B" w:rsidRDefault="00C0751E" w:rsidP="00C0751E">
      <w:pPr>
        <w:pStyle w:val="Paragrafoelenco"/>
        <w:numPr>
          <w:ilvl w:val="0"/>
          <w:numId w:val="61"/>
        </w:numPr>
        <w:rPr>
          <w:rFonts w:ascii="Verdana" w:eastAsia="Verdana" w:hAnsi="Verdana" w:cs="Verdana"/>
          <w:color w:val="000000" w:themeColor="text1"/>
          <w:sz w:val="20"/>
          <w:szCs w:val="20"/>
          <w:highlight w:val="yellow"/>
        </w:rPr>
      </w:pPr>
      <w:r w:rsidRPr="0024699B">
        <w:rPr>
          <w:rFonts w:ascii="Verdana" w:eastAsia="Verdana" w:hAnsi="Verdana" w:cs="Verdana"/>
          <w:color w:val="000000" w:themeColor="text1"/>
          <w:sz w:val="20"/>
          <w:szCs w:val="20"/>
          <w:highlight w:val="yellow"/>
        </w:rPr>
        <w:t xml:space="preserve">the </w:t>
      </w:r>
      <w:r w:rsidRPr="0024699B">
        <w:rPr>
          <w:rFonts w:ascii="Verdana" w:eastAsia="Verdana" w:hAnsi="Verdana" w:cs="Verdana"/>
          <w:b/>
          <w:bCs/>
          <w:color w:val="000000" w:themeColor="text1"/>
          <w:sz w:val="20"/>
          <w:szCs w:val="20"/>
          <w:highlight w:val="yellow"/>
          <w:lang w:val="en-US"/>
        </w:rPr>
        <w:t>Derisking Facility</w:t>
      </w:r>
      <w:r w:rsidRPr="0024699B">
        <w:rPr>
          <w:rFonts w:ascii="Verdana" w:eastAsia="Verdana" w:hAnsi="Verdana" w:cs="Verdana"/>
          <w:color w:val="000000" w:themeColor="text1"/>
          <w:sz w:val="20"/>
          <w:szCs w:val="20"/>
          <w:highlight w:val="yellow"/>
          <w:lang w:val="en-US"/>
        </w:rPr>
        <w:t xml:space="preserve"> (</w:t>
      </w:r>
      <w:r w:rsidRPr="0024699B">
        <w:rPr>
          <w:rFonts w:ascii="Verdana" w:eastAsia="Verdana" w:hAnsi="Verdana" w:cs="Verdana"/>
          <w:b/>
          <w:bCs/>
          <w:color w:val="000000" w:themeColor="text1"/>
          <w:sz w:val="20"/>
          <w:szCs w:val="20"/>
          <w:highlight w:val="yellow"/>
        </w:rPr>
        <w:t>DF)</w:t>
      </w:r>
      <w:r w:rsidRPr="0024699B">
        <w:rPr>
          <w:rFonts w:ascii="Verdana" w:eastAsia="Verdana" w:hAnsi="Verdana" w:cs="Verdana"/>
          <w:color w:val="000000" w:themeColor="text1"/>
          <w:sz w:val="20"/>
          <w:szCs w:val="20"/>
          <w:highlight w:val="yellow"/>
        </w:rPr>
        <w:t xml:space="preserve"> will provide capital to companies who are investment ready but that struggle to raise capital in the market because they operate in sectors and/or areas which are perceived as too risky by traditional investors. The objective is to allow them </w:t>
      </w:r>
      <w:r w:rsidRPr="0024699B">
        <w:rPr>
          <w:rFonts w:ascii="Verdana" w:eastAsia="Verdana" w:hAnsi="Verdana" w:cs="Verdana"/>
          <w:b/>
          <w:bCs/>
          <w:color w:val="000000" w:themeColor="text1"/>
          <w:sz w:val="20"/>
          <w:szCs w:val="20"/>
          <w:highlight w:val="yellow"/>
        </w:rPr>
        <w:t>to prove that they can be trustworhy partners</w:t>
      </w:r>
      <w:r w:rsidRPr="0024699B">
        <w:rPr>
          <w:rFonts w:ascii="Verdana" w:eastAsia="Verdana" w:hAnsi="Verdana" w:cs="Verdana"/>
          <w:color w:val="000000" w:themeColor="text1"/>
          <w:sz w:val="20"/>
          <w:szCs w:val="20"/>
          <w:highlight w:val="yellow"/>
        </w:rPr>
        <w:t xml:space="preserve"> for traditional, mainstream investors, that can invest at the same moment of the DF or at a later stage, depending on specific situations and on the appetite risk of the investors themselves. Companies supported by the SEI that have graduated and have become investment ready might be considered by the DF as potential investment targets.</w:t>
      </w:r>
    </w:p>
    <w:p w14:paraId="58C2733A" w14:textId="3F53FC65" w:rsidR="00C0751E" w:rsidRPr="0024699B" w:rsidRDefault="00C0751E" w:rsidP="00C0751E">
      <w:pPr>
        <w:pStyle w:val="Paragrafoelenco"/>
        <w:numPr>
          <w:ilvl w:val="0"/>
          <w:numId w:val="61"/>
        </w:numPr>
        <w:rPr>
          <w:rFonts w:ascii="Verdana" w:eastAsia="Verdana" w:hAnsi="Verdana" w:cs="Verdana"/>
          <w:color w:val="000000" w:themeColor="text1"/>
          <w:sz w:val="20"/>
          <w:szCs w:val="20"/>
          <w:highlight w:val="yellow"/>
        </w:rPr>
      </w:pPr>
      <w:r w:rsidRPr="0024699B">
        <w:rPr>
          <w:rFonts w:ascii="Verdana" w:eastAsia="Verdana" w:hAnsi="Verdana" w:cs="Verdana"/>
          <w:color w:val="000000" w:themeColor="text1"/>
          <w:sz w:val="20"/>
          <w:szCs w:val="20"/>
          <w:highlight w:val="yellow"/>
        </w:rPr>
        <w:t xml:space="preserve">the </w:t>
      </w:r>
      <w:r w:rsidRPr="0024699B">
        <w:rPr>
          <w:rFonts w:ascii="Verdana" w:eastAsia="Verdana" w:hAnsi="Verdana" w:cs="Verdana"/>
          <w:b/>
          <w:color w:val="000000" w:themeColor="text1"/>
          <w:sz w:val="20"/>
          <w:szCs w:val="20"/>
          <w:highlight w:val="yellow"/>
          <w:lang w:val="en-US"/>
        </w:rPr>
        <w:t>Sovereign Development Fund (SDF)</w:t>
      </w:r>
      <w:r w:rsidRPr="0024699B">
        <w:rPr>
          <w:rFonts w:ascii="Verdana" w:eastAsia="Verdana" w:hAnsi="Verdana" w:cs="Verdana"/>
          <w:color w:val="000000" w:themeColor="text1"/>
          <w:sz w:val="20"/>
          <w:szCs w:val="20"/>
          <w:highlight w:val="yellow"/>
          <w:lang w:val="en-US"/>
        </w:rPr>
        <w:t xml:space="preserve"> </w:t>
      </w:r>
      <w:r w:rsidRPr="0024699B">
        <w:rPr>
          <w:rFonts w:ascii="Verdana" w:eastAsia="Verdana" w:hAnsi="Verdana" w:cs="Verdana"/>
          <w:color w:val="000000" w:themeColor="text1"/>
          <w:sz w:val="20"/>
          <w:szCs w:val="20"/>
          <w:highlight w:val="yellow"/>
        </w:rPr>
        <w:t xml:space="preserve">will operate by providing much larger investment tickets (~ USD 10 Mil and above) to </w:t>
      </w:r>
      <w:r w:rsidRPr="0024699B">
        <w:rPr>
          <w:rFonts w:ascii="Verdana" w:eastAsia="Verdana" w:hAnsi="Verdana" w:cs="Verdana"/>
          <w:b/>
          <w:bCs/>
          <w:color w:val="000000" w:themeColor="text1"/>
          <w:sz w:val="20"/>
          <w:szCs w:val="20"/>
          <w:highlight w:val="yellow"/>
        </w:rPr>
        <w:t>large scale energy-related projects that are strategic</w:t>
      </w:r>
      <w:r w:rsidRPr="0024699B">
        <w:rPr>
          <w:rFonts w:ascii="Verdana" w:eastAsia="Verdana" w:hAnsi="Verdana" w:cs="Verdana"/>
          <w:color w:val="000000" w:themeColor="text1"/>
          <w:sz w:val="20"/>
          <w:szCs w:val="20"/>
          <w:highlight w:val="yellow"/>
        </w:rPr>
        <w:t xml:space="preserve"> for the development of the country. It's possible that, over time, one or more of the companies/projects supported by the </w:t>
      </w:r>
      <w:r w:rsidRPr="0024699B">
        <w:rPr>
          <w:rFonts w:ascii="Verdana" w:eastAsia="Verdana" w:hAnsi="Verdana" w:cs="Verdana"/>
          <w:b/>
          <w:bCs/>
          <w:color w:val="000000" w:themeColor="text1"/>
          <w:sz w:val="20"/>
          <w:szCs w:val="20"/>
          <w:highlight w:val="yellow"/>
        </w:rPr>
        <w:t>SEI</w:t>
      </w:r>
      <w:r w:rsidRPr="0024699B">
        <w:rPr>
          <w:rFonts w:ascii="Verdana" w:eastAsia="Verdana" w:hAnsi="Verdana" w:cs="Verdana"/>
          <w:color w:val="000000" w:themeColor="text1"/>
          <w:sz w:val="20"/>
          <w:szCs w:val="20"/>
          <w:highlight w:val="yellow"/>
        </w:rPr>
        <w:t xml:space="preserve"> and by the </w:t>
      </w:r>
      <w:r w:rsidRPr="0024699B">
        <w:rPr>
          <w:rFonts w:ascii="Verdana" w:eastAsia="Verdana" w:hAnsi="Verdana" w:cs="Verdana"/>
          <w:b/>
          <w:bCs/>
          <w:color w:val="000000" w:themeColor="text1"/>
          <w:sz w:val="20"/>
          <w:szCs w:val="20"/>
          <w:highlight w:val="yellow"/>
        </w:rPr>
        <w:t>DF</w:t>
      </w:r>
      <w:r w:rsidRPr="0024699B">
        <w:rPr>
          <w:rFonts w:ascii="Verdana" w:eastAsia="Verdana" w:hAnsi="Verdana" w:cs="Verdana"/>
          <w:color w:val="000000" w:themeColor="text1"/>
          <w:sz w:val="20"/>
          <w:szCs w:val="20"/>
          <w:highlight w:val="yellow"/>
        </w:rPr>
        <w:t xml:space="preserve"> can reach the stage where they can be considered for support by the SDF.</w:t>
      </w:r>
    </w:p>
    <w:p w14:paraId="36CB6E75" w14:textId="77777777" w:rsidR="00C0751E" w:rsidRPr="007719F1" w:rsidRDefault="00C0751E" w:rsidP="00C0751E">
      <w:pPr>
        <w:rPr>
          <w:rFonts w:ascii="Verdana" w:eastAsia="Verdana" w:hAnsi="Verdana" w:cs="Verdana"/>
          <w:color w:val="000000" w:themeColor="text1"/>
          <w:sz w:val="20"/>
          <w:szCs w:val="20"/>
          <w:highlight w:val="yellow"/>
          <w:lang w:val="en"/>
        </w:rPr>
      </w:pPr>
    </w:p>
    <w:p w14:paraId="3559580B" w14:textId="77777777" w:rsidR="00C0751E" w:rsidRPr="0024699B" w:rsidRDefault="00C0751E" w:rsidP="00C0751E">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highlight w:val="yellow"/>
          <w:lang w:val="en-US"/>
        </w:rPr>
        <w:t xml:space="preserve">The JP provides </w:t>
      </w:r>
      <w:r w:rsidRPr="0024699B">
        <w:rPr>
          <w:rFonts w:ascii="Verdana" w:eastAsia="Verdana" w:hAnsi="Verdana" w:cs="Verdana"/>
          <w:b/>
          <w:bCs/>
          <w:color w:val="000000" w:themeColor="text1"/>
          <w:sz w:val="20"/>
          <w:szCs w:val="20"/>
          <w:highlight w:val="yellow"/>
          <w:lang w:val="en-US"/>
        </w:rPr>
        <w:t>a platform</w:t>
      </w:r>
      <w:r w:rsidRPr="0024699B">
        <w:rPr>
          <w:rFonts w:ascii="Verdana" w:eastAsia="Verdana" w:hAnsi="Verdana" w:cs="Verdana"/>
          <w:color w:val="000000" w:themeColor="text1"/>
          <w:sz w:val="20"/>
          <w:szCs w:val="20"/>
          <w:highlight w:val="yellow"/>
          <w:lang w:val="en-US"/>
        </w:rPr>
        <w:t xml:space="preserve"> where the different elements of the sustainable energy sector of Madagascar receive support of different nature depending on their stage of development: we believe that in order to stimulate the progress of the sector an holistic approach is needed.</w:t>
      </w:r>
    </w:p>
    <w:p w14:paraId="3D42A41F" w14:textId="77777777" w:rsidR="00DD296B" w:rsidRPr="0024699B" w:rsidRDefault="00DD296B" w:rsidP="00FE0177">
      <w:pPr>
        <w:jc w:val="both"/>
        <w:rPr>
          <w:rFonts w:ascii="Verdana" w:eastAsia="Verdana" w:hAnsi="Verdana" w:cs="Verdana"/>
          <w:color w:val="000000" w:themeColor="text1"/>
          <w:sz w:val="20"/>
          <w:szCs w:val="20"/>
          <w:lang w:val="en-US"/>
        </w:rPr>
      </w:pPr>
    </w:p>
    <w:p w14:paraId="2577DB1B" w14:textId="179B5618" w:rsidR="00C0751E" w:rsidRPr="0024699B" w:rsidRDefault="00C0751E"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All in all, the strategy elaborated for this JP provides:</w:t>
      </w:r>
    </w:p>
    <w:p w14:paraId="178277DE" w14:textId="62E93A8A" w:rsidR="00C0751E" w:rsidRDefault="00C0751E" w:rsidP="00C0751E">
      <w:pPr>
        <w:pStyle w:val="Paragrafoelenco"/>
        <w:numPr>
          <w:ilvl w:val="0"/>
          <w:numId w:val="62"/>
        </w:numPr>
        <w:rPr>
          <w:rFonts w:ascii="Verdana" w:eastAsia="Verdana" w:hAnsi="Verdana" w:cs="Verdana"/>
          <w:color w:val="000000" w:themeColor="text1"/>
          <w:sz w:val="20"/>
          <w:szCs w:val="20"/>
        </w:rPr>
      </w:pPr>
      <w:r w:rsidRPr="00C0751E">
        <w:rPr>
          <w:rFonts w:ascii="Verdana" w:eastAsia="Verdana" w:hAnsi="Verdana" w:cs="Verdana"/>
          <w:color w:val="000000" w:themeColor="text1"/>
          <w:sz w:val="20"/>
          <w:szCs w:val="20"/>
        </w:rPr>
        <w:t xml:space="preserve">an </w:t>
      </w:r>
      <w:r w:rsidRPr="00C0751E">
        <w:rPr>
          <w:rFonts w:ascii="Verdana" w:eastAsia="Verdana" w:hAnsi="Verdana" w:cs="Verdana"/>
          <w:b/>
          <w:bCs/>
          <w:color w:val="000000" w:themeColor="text1"/>
          <w:sz w:val="20"/>
          <w:szCs w:val="20"/>
        </w:rPr>
        <w:t xml:space="preserve">incubation </w:t>
      </w:r>
      <w:r>
        <w:rPr>
          <w:rFonts w:ascii="Verdana" w:eastAsia="Verdana" w:hAnsi="Verdana" w:cs="Verdana"/>
          <w:b/>
          <w:bCs/>
          <w:color w:val="000000" w:themeColor="text1"/>
          <w:sz w:val="20"/>
          <w:szCs w:val="20"/>
        </w:rPr>
        <w:t xml:space="preserve">and </w:t>
      </w:r>
      <w:r w:rsidRPr="00C0751E">
        <w:rPr>
          <w:rFonts w:ascii="Verdana" w:eastAsia="Verdana" w:hAnsi="Verdana" w:cs="Verdana"/>
          <w:b/>
          <w:bCs/>
          <w:color w:val="000000" w:themeColor="text1"/>
          <w:sz w:val="20"/>
          <w:szCs w:val="20"/>
        </w:rPr>
        <w:t>platform</w:t>
      </w:r>
      <w:r w:rsidRPr="00C0751E">
        <w:rPr>
          <w:rFonts w:ascii="Verdana" w:eastAsia="Verdana" w:hAnsi="Verdana" w:cs="Verdana"/>
          <w:color w:val="000000" w:themeColor="text1"/>
          <w:sz w:val="20"/>
          <w:szCs w:val="20"/>
        </w:rPr>
        <w:t xml:space="preserve"> for service-providing local firms</w:t>
      </w:r>
    </w:p>
    <w:p w14:paraId="5FDE94DE" w14:textId="77777777" w:rsidR="00C0751E" w:rsidRDefault="00C0751E" w:rsidP="00C0751E">
      <w:pPr>
        <w:pStyle w:val="Paragrafoelenco"/>
        <w:numPr>
          <w:ilvl w:val="0"/>
          <w:numId w:val="62"/>
        </w:numPr>
        <w:rPr>
          <w:rFonts w:ascii="Verdana" w:eastAsia="Verdana" w:hAnsi="Verdana" w:cs="Verdana"/>
          <w:color w:val="000000" w:themeColor="text1"/>
          <w:sz w:val="20"/>
          <w:szCs w:val="20"/>
        </w:rPr>
      </w:pPr>
      <w:r w:rsidRPr="00C0751E">
        <w:rPr>
          <w:rFonts w:ascii="Verdana" w:eastAsia="Verdana" w:hAnsi="Verdana" w:cs="Verdana"/>
          <w:color w:val="000000" w:themeColor="text1"/>
          <w:sz w:val="20"/>
          <w:szCs w:val="20"/>
        </w:rPr>
        <w:t xml:space="preserve">an </w:t>
      </w:r>
      <w:r w:rsidRPr="00C0751E">
        <w:rPr>
          <w:rFonts w:ascii="Verdana" w:eastAsia="Verdana" w:hAnsi="Verdana" w:cs="Verdana"/>
          <w:b/>
          <w:bCs/>
          <w:color w:val="000000" w:themeColor="text1"/>
          <w:sz w:val="20"/>
          <w:szCs w:val="20"/>
        </w:rPr>
        <w:t>exit platform</w:t>
      </w:r>
      <w:r w:rsidRPr="00C0751E">
        <w:rPr>
          <w:rFonts w:ascii="Verdana" w:eastAsia="Verdana" w:hAnsi="Verdana" w:cs="Verdana"/>
          <w:color w:val="000000" w:themeColor="text1"/>
          <w:sz w:val="20"/>
          <w:szCs w:val="20"/>
        </w:rPr>
        <w:t xml:space="preserve"> for structural and ecosystem projects</w:t>
      </w:r>
    </w:p>
    <w:p w14:paraId="5B88227B" w14:textId="77777777" w:rsidR="00C0751E" w:rsidRPr="0024699B" w:rsidRDefault="00C0751E" w:rsidP="00C0751E">
      <w:pPr>
        <w:rPr>
          <w:rFonts w:ascii="Verdana" w:eastAsia="Verdana" w:hAnsi="Verdana" w:cs="Verdana"/>
          <w:color w:val="000000" w:themeColor="text1"/>
          <w:sz w:val="20"/>
          <w:szCs w:val="20"/>
          <w:lang w:val="en-US"/>
        </w:rPr>
      </w:pPr>
    </w:p>
    <w:p w14:paraId="540B7101" w14:textId="093D9A61" w:rsidR="00C0751E" w:rsidRPr="00FC1920" w:rsidRDefault="00C0751E" w:rsidP="00C0751E">
      <w:pPr>
        <w:rPr>
          <w:rFonts w:ascii="Verdana" w:eastAsia="Verdana" w:hAnsi="Verdana" w:cs="Verdana"/>
          <w:color w:val="000000" w:themeColor="text1"/>
          <w:sz w:val="20"/>
          <w:szCs w:val="20"/>
          <w:lang w:val="en-US"/>
        </w:rPr>
      </w:pPr>
      <w:r w:rsidRPr="00FC1920">
        <w:rPr>
          <w:rFonts w:ascii="Verdana" w:eastAsia="Verdana" w:hAnsi="Verdana" w:cs="Verdana"/>
          <w:color w:val="000000" w:themeColor="text1"/>
          <w:sz w:val="20"/>
          <w:szCs w:val="20"/>
          <w:lang w:val="en-US"/>
        </w:rPr>
        <w:t>In addition, using project finance, leveraged finance and co-funding, the strategy provides a conventional framework towards leveraging the inputs of the Joint SDG Fund by 9.1x, including co-financing from both the Private and the Public sectors</w:t>
      </w:r>
    </w:p>
    <w:p w14:paraId="53EED8D1" w14:textId="77777777" w:rsidR="00C0751E" w:rsidRPr="00FC1920" w:rsidRDefault="00C0751E" w:rsidP="00FE0177">
      <w:pPr>
        <w:jc w:val="both"/>
        <w:rPr>
          <w:rFonts w:ascii="Verdana" w:eastAsia="Verdana" w:hAnsi="Verdana" w:cs="Verdana"/>
          <w:color w:val="000000" w:themeColor="text1"/>
          <w:sz w:val="20"/>
          <w:szCs w:val="20"/>
          <w:lang w:val="en-US"/>
        </w:rPr>
      </w:pPr>
    </w:p>
    <w:p w14:paraId="7A31E3D0" w14:textId="77777777" w:rsidR="007D4728" w:rsidRPr="0024699B" w:rsidRDefault="007D4728"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Thanks to the funding provided by the SDG Fund and from co-financing provided by the three agencies involved, the JP will allow the creation of:</w:t>
      </w:r>
    </w:p>
    <w:p w14:paraId="66FD90C8" w14:textId="77777777" w:rsidR="007D4728" w:rsidRPr="0024699B" w:rsidRDefault="007D4728" w:rsidP="00FE0177">
      <w:pPr>
        <w:jc w:val="both"/>
        <w:rPr>
          <w:rFonts w:ascii="Verdana" w:eastAsia="Verdana" w:hAnsi="Verdana" w:cs="Verdana"/>
          <w:color w:val="000000" w:themeColor="text1"/>
          <w:sz w:val="12"/>
          <w:szCs w:val="20"/>
          <w:lang w:val="en-US"/>
        </w:rPr>
      </w:pPr>
    </w:p>
    <w:p w14:paraId="1CA21A4C" w14:textId="66B5067B" w:rsidR="00934BE2" w:rsidRPr="002739AE" w:rsidRDefault="00934BE2" w:rsidP="00934BE2">
      <w:pPr>
        <w:pStyle w:val="Paragrafoelenco"/>
        <w:numPr>
          <w:ilvl w:val="0"/>
          <w:numId w:val="31"/>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 xml:space="preserve">The </w:t>
      </w:r>
      <w:r w:rsidRPr="00BC38BF">
        <w:rPr>
          <w:rFonts w:ascii="Verdana" w:eastAsia="Verdana" w:hAnsi="Verdana" w:cs="Verdana"/>
          <w:b/>
          <w:bCs/>
          <w:iCs/>
          <w:color w:val="000000" w:themeColor="text1"/>
          <w:sz w:val="20"/>
          <w:szCs w:val="20"/>
          <w:lang w:val="en-US"/>
        </w:rPr>
        <w:t>Sustainable Energy Incubator (SEI)</w:t>
      </w:r>
      <w:r w:rsidRPr="00BC38BF">
        <w:rPr>
          <w:rFonts w:ascii="Verdana" w:eastAsia="Verdana" w:hAnsi="Verdana" w:cs="Verdana"/>
          <w:color w:val="000000" w:themeColor="text1"/>
          <w:sz w:val="20"/>
          <w:szCs w:val="20"/>
          <w:lang w:val="en-US"/>
        </w:rPr>
        <w:t>,</w:t>
      </w:r>
      <w:r>
        <w:rPr>
          <w:rFonts w:ascii="Verdana" w:eastAsia="Verdana" w:hAnsi="Verdana" w:cs="Verdana"/>
          <w:color w:val="000000" w:themeColor="text1"/>
          <w:sz w:val="20"/>
          <w:szCs w:val="20"/>
          <w:lang w:val="en-US"/>
        </w:rPr>
        <w:t xml:space="preserve"> </w:t>
      </w:r>
      <w:r w:rsidRPr="00415477">
        <w:rPr>
          <w:rFonts w:ascii="Verdana" w:eastAsia="Verdana" w:hAnsi="Verdana" w:cs="Verdana"/>
          <w:color w:val="000000" w:themeColor="text1"/>
          <w:sz w:val="20"/>
          <w:szCs w:val="20"/>
          <w:highlight w:val="yellow"/>
          <w:lang w:val="en-US"/>
        </w:rPr>
        <w:t>that</w:t>
      </w:r>
      <w:r w:rsidRPr="00BC38BF">
        <w:rPr>
          <w:rFonts w:ascii="Verdana" w:eastAsia="Verdana" w:hAnsi="Verdana" w:cs="Verdana"/>
          <w:color w:val="000000" w:themeColor="text1"/>
          <w:sz w:val="20"/>
          <w:szCs w:val="20"/>
          <w:lang w:val="en-US"/>
        </w:rPr>
        <w:t xml:space="preserve"> will be an innovative tool to accelerate the development of start-ups</w:t>
      </w:r>
      <w:r>
        <w:rPr>
          <w:rFonts w:ascii="Verdana" w:eastAsia="Verdana" w:hAnsi="Verdana" w:cs="Verdana"/>
          <w:color w:val="000000" w:themeColor="text1"/>
          <w:sz w:val="20"/>
          <w:szCs w:val="20"/>
          <w:lang w:val="en-US"/>
        </w:rPr>
        <w:t>/</w:t>
      </w:r>
      <w:r w:rsidRPr="00415477">
        <w:rPr>
          <w:rFonts w:ascii="Verdana" w:eastAsia="Verdana" w:hAnsi="Verdana" w:cs="Verdana"/>
          <w:color w:val="000000" w:themeColor="text1"/>
          <w:sz w:val="20"/>
          <w:szCs w:val="20"/>
          <w:highlight w:val="yellow"/>
          <w:lang w:val="en-US"/>
        </w:rPr>
        <w:t>SMEs</w:t>
      </w:r>
      <w:r w:rsidRPr="00BC38BF">
        <w:rPr>
          <w:rFonts w:ascii="Verdana" w:eastAsia="Verdana" w:hAnsi="Verdana" w:cs="Verdana"/>
          <w:color w:val="000000" w:themeColor="text1"/>
          <w:sz w:val="20"/>
          <w:szCs w:val="20"/>
          <w:lang w:val="en-US"/>
        </w:rPr>
        <w:t xml:space="preserve"> with early stage </w:t>
      </w:r>
      <w:r w:rsidRPr="00415477">
        <w:rPr>
          <w:rFonts w:ascii="Verdana" w:eastAsia="Verdana" w:hAnsi="Verdana" w:cs="Verdana"/>
          <w:color w:val="000000" w:themeColor="text1"/>
          <w:sz w:val="20"/>
          <w:szCs w:val="20"/>
          <w:highlight w:val="yellow"/>
          <w:lang w:val="en-US"/>
        </w:rPr>
        <w:t>sustainable</w:t>
      </w:r>
      <w:r w:rsidRPr="00BC38BF">
        <w:rPr>
          <w:rFonts w:ascii="Verdana" w:eastAsia="Verdana" w:hAnsi="Verdana" w:cs="Verdana"/>
          <w:color w:val="000000" w:themeColor="text1"/>
          <w:sz w:val="20"/>
          <w:szCs w:val="20"/>
          <w:lang w:val="en-US"/>
        </w:rPr>
        <w:t xml:space="preserve"> energy projects that will focus resources, technologies, capacities, innovations in a unique manner to boost the development of innovative technology to produce clean energy in Madagascar and promote local entreupreneuship</w:t>
      </w:r>
      <w:r w:rsidRPr="002739AE">
        <w:rPr>
          <w:rFonts w:ascii="Verdana" w:eastAsia="Verdana" w:hAnsi="Verdana" w:cs="Verdana"/>
          <w:color w:val="000000" w:themeColor="text1"/>
          <w:sz w:val="20"/>
          <w:szCs w:val="20"/>
          <w:lang w:val="en-US"/>
        </w:rPr>
        <w:t>. The Incubator</w:t>
      </w:r>
      <w:r>
        <w:rPr>
          <w:rFonts w:ascii="Verdana" w:eastAsia="Verdana" w:hAnsi="Verdana" w:cs="Verdana"/>
          <w:color w:val="000000" w:themeColor="text1"/>
          <w:sz w:val="20"/>
          <w:szCs w:val="20"/>
          <w:lang w:val="en-US"/>
        </w:rPr>
        <w:t xml:space="preserve"> will be the </w:t>
      </w:r>
      <w:r w:rsidRPr="00834C3B">
        <w:rPr>
          <w:rFonts w:ascii="Verdana" w:eastAsia="Verdana" w:hAnsi="Verdana" w:cs="Verdana"/>
          <w:color w:val="000000" w:themeColor="text1"/>
          <w:sz w:val="20"/>
          <w:szCs w:val="20"/>
          <w:highlight w:val="yellow"/>
          <w:lang w:val="en-US"/>
        </w:rPr>
        <w:t>first</w:t>
      </w:r>
      <w:r>
        <w:rPr>
          <w:rFonts w:ascii="Verdana" w:eastAsia="Verdana" w:hAnsi="Verdana" w:cs="Verdana"/>
          <w:color w:val="000000" w:themeColor="text1"/>
          <w:sz w:val="20"/>
          <w:szCs w:val="20"/>
          <w:highlight w:val="yellow"/>
          <w:lang w:val="en-US"/>
        </w:rPr>
        <w:t xml:space="preserve"> incubator</w:t>
      </w:r>
      <w:r w:rsidRPr="00834C3B">
        <w:rPr>
          <w:rFonts w:ascii="Verdana" w:eastAsia="Verdana" w:hAnsi="Verdana" w:cs="Verdana"/>
          <w:color w:val="000000" w:themeColor="text1"/>
          <w:sz w:val="20"/>
          <w:szCs w:val="20"/>
          <w:highlight w:val="yellow"/>
          <w:lang w:val="en-US"/>
        </w:rPr>
        <w:t xml:space="preserve"> focus on Sustainable Energy in Madagascar</w:t>
      </w:r>
      <w:r>
        <w:rPr>
          <w:rFonts w:ascii="Verdana" w:eastAsia="Verdana" w:hAnsi="Verdana" w:cs="Verdana"/>
          <w:color w:val="000000" w:themeColor="text1"/>
          <w:sz w:val="20"/>
          <w:szCs w:val="20"/>
          <w:lang w:val="en-US"/>
        </w:rPr>
        <w:t xml:space="preserve">. </w:t>
      </w:r>
      <w:r w:rsidR="00115AD1">
        <w:rPr>
          <w:rFonts w:ascii="Verdana" w:eastAsia="Verdana" w:hAnsi="Verdana" w:cs="Verdana"/>
          <w:color w:val="000000" w:themeColor="text1"/>
          <w:sz w:val="20"/>
          <w:szCs w:val="20"/>
          <w:lang w:val="en-US"/>
        </w:rPr>
        <w:t xml:space="preserve">Building upon existing capacity, and working with relevant actors in the market, </w:t>
      </w:r>
      <w:r w:rsidR="00115AD1">
        <w:rPr>
          <w:rFonts w:ascii="Verdana" w:eastAsia="Verdana" w:hAnsi="Verdana" w:cs="Verdana"/>
          <w:color w:val="000000" w:themeColor="text1"/>
          <w:sz w:val="20"/>
          <w:szCs w:val="20"/>
          <w:highlight w:val="yellow"/>
          <w:lang w:val="en-US"/>
        </w:rPr>
        <w:t>t</w:t>
      </w:r>
      <w:r w:rsidR="00115AD1" w:rsidRPr="00415477">
        <w:rPr>
          <w:rFonts w:ascii="Verdana" w:eastAsia="Verdana" w:hAnsi="Verdana" w:cs="Verdana"/>
          <w:color w:val="000000" w:themeColor="text1"/>
          <w:sz w:val="20"/>
          <w:szCs w:val="20"/>
          <w:highlight w:val="yellow"/>
          <w:lang w:val="en-US"/>
        </w:rPr>
        <w:t xml:space="preserve">he </w:t>
      </w:r>
      <w:r w:rsidRPr="00415477">
        <w:rPr>
          <w:rFonts w:ascii="Verdana" w:eastAsia="Verdana" w:hAnsi="Verdana" w:cs="Verdana"/>
          <w:color w:val="000000" w:themeColor="text1"/>
          <w:sz w:val="20"/>
          <w:szCs w:val="20"/>
          <w:highlight w:val="yellow"/>
          <w:lang w:val="en-US"/>
        </w:rPr>
        <w:t>SEI</w:t>
      </w:r>
      <w:r w:rsidRPr="002739AE">
        <w:rPr>
          <w:rFonts w:ascii="Verdana" w:eastAsia="Verdana" w:hAnsi="Verdana" w:cs="Verdana"/>
          <w:color w:val="000000" w:themeColor="text1"/>
          <w:sz w:val="20"/>
          <w:szCs w:val="20"/>
          <w:lang w:val="en-US"/>
        </w:rPr>
        <w:t xml:space="preserve"> will deliver technical assistance support (in form of consulting) to projects/companies selected. Acitivities such as coaching to existing SMEs (on financial model, business plan, technical aspects, potential additional studies, entreupreunership, raising awareness on gender and environtemental dimension) as well as small grants to innovative clean technology start-ups through national contests will be developed. The Ministry of Energy will be invited to propose SMEs / projects to be considered by the incubator. Local Universities will be able to participate in the technical support of the incubator and young graduates will be able to present their projects through national contests for clean technologies and benefit from grants and technical support to launch their projects/start-ups.</w:t>
      </w:r>
    </w:p>
    <w:p w14:paraId="11D78737" w14:textId="2520460A" w:rsidR="00934BE2" w:rsidRDefault="00934BE2" w:rsidP="00934BE2">
      <w:pPr>
        <w:pStyle w:val="Paragrafoelenco"/>
        <w:spacing w:line="240" w:lineRule="auto"/>
        <w:ind w:left="644"/>
        <w:rPr>
          <w:rFonts w:ascii="Verdana" w:eastAsia="Verdana" w:hAnsi="Verdana" w:cs="Verdana"/>
          <w:color w:val="000000" w:themeColor="text1"/>
          <w:sz w:val="20"/>
          <w:szCs w:val="20"/>
          <w:lang w:val="en-US"/>
        </w:rPr>
      </w:pPr>
      <w:r w:rsidRPr="002739AE">
        <w:rPr>
          <w:rFonts w:ascii="Verdana" w:eastAsia="Verdana" w:hAnsi="Verdana" w:cs="Verdana"/>
          <w:b/>
          <w:bCs/>
          <w:color w:val="000000" w:themeColor="text1"/>
          <w:sz w:val="20"/>
          <w:szCs w:val="20"/>
          <w:lang w:val="en-US"/>
        </w:rPr>
        <w:t>UNIDO</w:t>
      </w:r>
      <w:r w:rsidRPr="002739AE">
        <w:rPr>
          <w:rFonts w:ascii="Verdana" w:eastAsia="Verdana" w:hAnsi="Verdana" w:cs="Verdana"/>
          <w:color w:val="000000" w:themeColor="text1"/>
          <w:sz w:val="20"/>
          <w:szCs w:val="20"/>
          <w:lang w:val="en-US"/>
        </w:rPr>
        <w:t xml:space="preserve"> will be key in starting-up the SEI and in </w:t>
      </w:r>
      <w:r w:rsidRPr="00EC60F5">
        <w:rPr>
          <w:rFonts w:ascii="Verdana" w:eastAsia="Verdana" w:hAnsi="Verdana" w:cs="Verdana"/>
          <w:color w:val="000000" w:themeColor="text1"/>
          <w:sz w:val="20"/>
          <w:szCs w:val="20"/>
          <w:highlight w:val="yellow"/>
          <w:lang w:val="en-US"/>
        </w:rPr>
        <w:t xml:space="preserve">selecting the partner that will </w:t>
      </w:r>
      <w:r w:rsidRPr="00834C3B">
        <w:rPr>
          <w:rFonts w:ascii="Verdana" w:eastAsia="Verdana" w:hAnsi="Verdana" w:cs="Verdana"/>
          <w:color w:val="000000" w:themeColor="text1"/>
          <w:sz w:val="20"/>
          <w:szCs w:val="20"/>
          <w:highlight w:val="yellow"/>
          <w:lang w:val="en-US"/>
        </w:rPr>
        <w:t>deliver its services</w:t>
      </w:r>
      <w:r>
        <w:rPr>
          <w:rFonts w:ascii="Verdana" w:eastAsia="Verdana" w:hAnsi="Verdana" w:cs="Verdana"/>
          <w:color w:val="000000" w:themeColor="text1"/>
          <w:sz w:val="20"/>
          <w:szCs w:val="20"/>
          <w:lang w:val="en-US"/>
        </w:rPr>
        <w:t>.</w:t>
      </w:r>
      <w:r w:rsidR="00491FA8">
        <w:rPr>
          <w:rFonts w:ascii="Verdana" w:eastAsia="Verdana" w:hAnsi="Verdana" w:cs="Verdana"/>
          <w:color w:val="000000" w:themeColor="text1"/>
          <w:sz w:val="20"/>
          <w:szCs w:val="20"/>
          <w:lang w:val="en-US"/>
        </w:rPr>
        <w:t xml:space="preserve"> </w:t>
      </w:r>
      <w:r w:rsidR="00115AD1" w:rsidRPr="00491FA8">
        <w:rPr>
          <w:rFonts w:ascii="Verdana" w:eastAsia="Verdana" w:hAnsi="Verdana" w:cs="Verdana"/>
          <w:color w:val="000000" w:themeColor="text1"/>
          <w:sz w:val="20"/>
          <w:szCs w:val="20"/>
          <w:highlight w:val="yellow"/>
          <w:lang w:val="en-US"/>
        </w:rPr>
        <w:t xml:space="preserve">The selection of the host and management will follow established </w:t>
      </w:r>
      <w:r w:rsidR="00115AD1" w:rsidRPr="00491FA8">
        <w:rPr>
          <w:rFonts w:ascii="Verdana" w:eastAsia="Verdana" w:hAnsi="Verdana" w:cs="Verdana"/>
          <w:color w:val="000000" w:themeColor="text1"/>
          <w:sz w:val="20"/>
          <w:szCs w:val="20"/>
          <w:highlight w:val="yellow"/>
          <w:lang w:val="en-US"/>
        </w:rPr>
        <w:lastRenderedPageBreak/>
        <w:t>competitive processes, and will specifically aim at leveraging the expertise and capacity of the private sector</w:t>
      </w:r>
      <w:r w:rsidR="004567EF" w:rsidRPr="00491FA8">
        <w:rPr>
          <w:rFonts w:ascii="Verdana" w:eastAsia="Verdana" w:hAnsi="Verdana" w:cs="Verdana"/>
          <w:color w:val="000000" w:themeColor="text1"/>
          <w:sz w:val="20"/>
          <w:szCs w:val="20"/>
          <w:highlight w:val="yellow"/>
          <w:lang w:val="en-US"/>
        </w:rPr>
        <w:t xml:space="preserve"> so as to avoid duplication and maximize synergies</w:t>
      </w:r>
      <w:r w:rsidR="00115AD1" w:rsidRPr="00491FA8">
        <w:rPr>
          <w:rFonts w:ascii="Verdana" w:eastAsia="Verdana" w:hAnsi="Verdana" w:cs="Verdana"/>
          <w:color w:val="000000" w:themeColor="text1"/>
          <w:sz w:val="20"/>
          <w:szCs w:val="20"/>
          <w:highlight w:val="yellow"/>
          <w:lang w:val="en-US"/>
        </w:rPr>
        <w:t>.</w:t>
      </w:r>
      <w:r w:rsidR="004567EF">
        <w:rPr>
          <w:rFonts w:ascii="Verdana" w:eastAsia="Verdana" w:hAnsi="Verdana" w:cs="Verdana"/>
          <w:color w:val="000000" w:themeColor="text1"/>
          <w:sz w:val="20"/>
          <w:szCs w:val="20"/>
          <w:lang w:val="en-US"/>
        </w:rPr>
        <w:t xml:space="preserve"> </w:t>
      </w:r>
    </w:p>
    <w:p w14:paraId="146B05E6" w14:textId="77777777" w:rsidR="00934BE2" w:rsidRDefault="00934BE2" w:rsidP="00934BE2">
      <w:pPr>
        <w:pStyle w:val="Paragrafoelenco"/>
        <w:spacing w:line="240" w:lineRule="auto"/>
        <w:ind w:left="644"/>
        <w:rPr>
          <w:rFonts w:ascii="Verdana" w:eastAsia="Verdana" w:hAnsi="Verdana" w:cs="Verdana"/>
          <w:b/>
          <w:bCs/>
          <w:color w:val="000000" w:themeColor="text1"/>
          <w:sz w:val="20"/>
          <w:szCs w:val="20"/>
          <w:lang w:val="en-US"/>
        </w:rPr>
      </w:pPr>
      <w:r w:rsidRPr="00EC60F5">
        <w:rPr>
          <w:rFonts w:ascii="Verdana" w:eastAsia="Verdana" w:hAnsi="Verdana" w:cs="Verdana"/>
          <w:b/>
          <w:bCs/>
          <w:color w:val="000000" w:themeColor="text1"/>
          <w:sz w:val="20"/>
          <w:szCs w:val="20"/>
          <w:highlight w:val="yellow"/>
          <w:lang w:val="en-US"/>
        </w:rPr>
        <w:t xml:space="preserve">Many </w:t>
      </w:r>
      <w:r>
        <w:rPr>
          <w:rFonts w:ascii="Verdana" w:eastAsia="Verdana" w:hAnsi="Verdana" w:cs="Verdana"/>
          <w:b/>
          <w:bCs/>
          <w:color w:val="000000" w:themeColor="text1"/>
          <w:sz w:val="20"/>
          <w:szCs w:val="20"/>
          <w:highlight w:val="yellow"/>
          <w:lang w:val="en-US"/>
        </w:rPr>
        <w:t>entities</w:t>
      </w:r>
      <w:r w:rsidRPr="00EC60F5">
        <w:rPr>
          <w:rFonts w:ascii="Verdana" w:eastAsia="Verdana" w:hAnsi="Verdana" w:cs="Verdana"/>
          <w:b/>
          <w:bCs/>
          <w:color w:val="000000" w:themeColor="text1"/>
          <w:sz w:val="20"/>
          <w:szCs w:val="20"/>
          <w:highlight w:val="yellow"/>
          <w:lang w:val="en-US"/>
        </w:rPr>
        <w:t xml:space="preserve"> </w:t>
      </w:r>
      <w:r>
        <w:rPr>
          <w:rFonts w:ascii="Verdana" w:eastAsia="Verdana" w:hAnsi="Verdana" w:cs="Verdana"/>
          <w:b/>
          <w:bCs/>
          <w:color w:val="000000" w:themeColor="text1"/>
          <w:sz w:val="20"/>
          <w:szCs w:val="20"/>
          <w:highlight w:val="yellow"/>
          <w:lang w:val="en-US"/>
        </w:rPr>
        <w:t xml:space="preserve">eager to partner and support the SEI </w:t>
      </w:r>
      <w:r w:rsidRPr="00EC60F5">
        <w:rPr>
          <w:rFonts w:ascii="Verdana" w:eastAsia="Verdana" w:hAnsi="Verdana" w:cs="Verdana"/>
          <w:b/>
          <w:bCs/>
          <w:color w:val="000000" w:themeColor="text1"/>
          <w:sz w:val="20"/>
          <w:szCs w:val="20"/>
          <w:highlight w:val="yellow"/>
          <w:lang w:val="en-US"/>
        </w:rPr>
        <w:t>had been identified during the prepation phase</w:t>
      </w:r>
      <w:r>
        <w:rPr>
          <w:rFonts w:ascii="Verdana" w:eastAsia="Verdana" w:hAnsi="Verdana" w:cs="Verdana"/>
          <w:b/>
          <w:bCs/>
          <w:color w:val="000000" w:themeColor="text1"/>
          <w:sz w:val="20"/>
          <w:szCs w:val="20"/>
          <w:highlight w:val="yellow"/>
          <w:lang w:val="en-US"/>
        </w:rPr>
        <w:t xml:space="preserve"> </w:t>
      </w:r>
      <w:r w:rsidRPr="00EC60F5">
        <w:rPr>
          <w:rFonts w:ascii="Verdana" w:eastAsia="Verdana" w:hAnsi="Verdana" w:cs="Verdana"/>
          <w:b/>
          <w:bCs/>
          <w:color w:val="000000" w:themeColor="text1"/>
          <w:sz w:val="20"/>
          <w:szCs w:val="20"/>
          <w:highlight w:val="yellow"/>
          <w:lang w:val="en-US"/>
        </w:rPr>
        <w:t>:</w:t>
      </w:r>
      <w:r>
        <w:rPr>
          <w:rFonts w:ascii="Verdana" w:eastAsia="Verdana" w:hAnsi="Verdana" w:cs="Verdana"/>
          <w:b/>
          <w:bCs/>
          <w:color w:val="000000" w:themeColor="text1"/>
          <w:sz w:val="20"/>
          <w:szCs w:val="20"/>
          <w:lang w:val="en-US"/>
        </w:rPr>
        <w:t xml:space="preserve"> </w:t>
      </w:r>
    </w:p>
    <w:p w14:paraId="68CE15E1" w14:textId="41F71D59" w:rsidR="00934BE2" w:rsidRPr="00EC60F5" w:rsidRDefault="00934BE2" w:rsidP="00934BE2">
      <w:pPr>
        <w:pStyle w:val="Paragrafoelenco"/>
        <w:spacing w:line="240" w:lineRule="auto"/>
        <w:ind w:left="644"/>
        <w:rPr>
          <w:rFonts w:ascii="Verdana" w:eastAsia="Verdana" w:hAnsi="Verdana" w:cs="Verdana"/>
          <w:color w:val="000000" w:themeColor="text1"/>
          <w:sz w:val="20"/>
          <w:szCs w:val="20"/>
          <w:lang w:val="en-US"/>
        </w:rPr>
      </w:pPr>
      <w:r>
        <w:rPr>
          <w:rFonts w:ascii="Verdana" w:eastAsia="Verdana" w:hAnsi="Verdana" w:cs="Verdana"/>
          <w:color w:val="000000" w:themeColor="text1"/>
          <w:sz w:val="20"/>
          <w:szCs w:val="20"/>
          <w:lang w:val="en-US"/>
        </w:rPr>
        <w:t>P</w:t>
      </w:r>
      <w:r w:rsidRPr="002739AE">
        <w:rPr>
          <w:rFonts w:ascii="Verdana" w:eastAsia="Verdana" w:hAnsi="Verdana" w:cs="Verdana"/>
          <w:color w:val="000000" w:themeColor="text1"/>
          <w:sz w:val="20"/>
          <w:szCs w:val="20"/>
          <w:lang w:val="en-US"/>
        </w:rPr>
        <w:t>romisi</w:t>
      </w:r>
      <w:r>
        <w:rPr>
          <w:rFonts w:ascii="Verdana" w:eastAsia="Verdana" w:hAnsi="Verdana" w:cs="Verdana"/>
          <w:color w:val="000000" w:themeColor="text1"/>
          <w:sz w:val="20"/>
          <w:szCs w:val="20"/>
          <w:lang w:val="en-US"/>
        </w:rPr>
        <w:t>ng discussion on potential partnership with</w:t>
      </w:r>
      <w:r w:rsidRPr="002739AE">
        <w:rPr>
          <w:rFonts w:ascii="Verdana" w:eastAsia="Verdana" w:hAnsi="Verdana" w:cs="Verdana"/>
          <w:color w:val="000000" w:themeColor="text1"/>
          <w:sz w:val="20"/>
          <w:szCs w:val="20"/>
          <w:lang w:val="en-US"/>
        </w:rPr>
        <w:t xml:space="preserve"> the </w:t>
      </w:r>
      <w:r w:rsidRPr="002739AE">
        <w:rPr>
          <w:rFonts w:ascii="Verdana" w:eastAsia="Verdana" w:hAnsi="Verdana" w:cs="Verdana"/>
          <w:b/>
          <w:color w:val="000000" w:themeColor="text1"/>
          <w:sz w:val="20"/>
          <w:szCs w:val="20"/>
          <w:lang w:val="en-US"/>
        </w:rPr>
        <w:t>Economic Development Board of Madagascar</w:t>
      </w:r>
      <w:r w:rsidRPr="002739AE">
        <w:rPr>
          <w:rFonts w:ascii="Verdana" w:eastAsia="Verdana" w:hAnsi="Verdana" w:cs="Verdana"/>
          <w:color w:val="000000" w:themeColor="text1"/>
          <w:sz w:val="20"/>
          <w:szCs w:val="20"/>
          <w:lang w:val="en-US"/>
        </w:rPr>
        <w:t xml:space="preserve"> (EDBM) happened during the preparatory phases – cf letters of Intent). </w:t>
      </w:r>
      <w:r w:rsidRPr="002739AE">
        <w:rPr>
          <w:rFonts w:ascii="Verdana" w:eastAsia="Verdana" w:hAnsi="Verdana" w:cs="Verdana"/>
          <w:color w:val="000000" w:themeColor="text1"/>
          <w:sz w:val="20"/>
          <w:szCs w:val="20"/>
        </w:rPr>
        <w:t xml:space="preserve">EDBM </w:t>
      </w:r>
      <w:r w:rsidRPr="002739AE">
        <w:rPr>
          <w:rFonts w:ascii="Verdana" w:eastAsia="Verdana" w:hAnsi="Verdana" w:cs="Verdana"/>
          <w:color w:val="000000" w:themeColor="text1"/>
          <w:sz w:val="20"/>
          <w:szCs w:val="20"/>
          <w:lang w:val="en-US"/>
        </w:rPr>
        <w:t>is the National investment promotion Agency of Madagascar. Its mission consist in facilitating, in strengthening, the competitiveness of the Malagasy private sector and in recommending business incentives for private investments in Madagascar. As an organization under the supervision of the Presidency of the Republic of Madagascar EDBM is committed to boost economic growth and foster jobs creation by facilitating the implementation of projects that have high social, economic and environmental impacts.</w:t>
      </w:r>
      <w:r>
        <w:rPr>
          <w:rFonts w:ascii="Verdana" w:eastAsia="Verdana" w:hAnsi="Verdana" w:cs="Verdana"/>
          <w:color w:val="000000" w:themeColor="text1"/>
          <w:sz w:val="20"/>
          <w:szCs w:val="20"/>
          <w:lang w:val="en-US"/>
        </w:rPr>
        <w:t xml:space="preserve"> </w:t>
      </w:r>
      <w:r w:rsidRPr="003C728A">
        <w:rPr>
          <w:rFonts w:ascii="Verdana" w:eastAsia="Verdana" w:hAnsi="Verdana" w:cs="Verdana"/>
          <w:color w:val="000000" w:themeColor="text1"/>
          <w:sz w:val="20"/>
          <w:szCs w:val="20"/>
        </w:rPr>
        <w:t>Also, t</w:t>
      </w:r>
      <w:r w:rsidRPr="003C728A">
        <w:rPr>
          <w:rFonts w:ascii="Verdana" w:hAnsi="Verdana"/>
          <w:sz w:val="20"/>
          <w:szCs w:val="20"/>
        </w:rPr>
        <w:t xml:space="preserve">he </w:t>
      </w:r>
      <w:r w:rsidRPr="003C728A">
        <w:rPr>
          <w:rFonts w:ascii="Verdana" w:hAnsi="Verdana"/>
          <w:b/>
          <w:sz w:val="20"/>
          <w:szCs w:val="15"/>
        </w:rPr>
        <w:t>Group of Women Entrepreneurs of Madagascar (GFEM)</w:t>
      </w:r>
      <w:r w:rsidRPr="003C728A">
        <w:rPr>
          <w:rFonts w:ascii="Verdana" w:hAnsi="Verdana"/>
          <w:sz w:val="20"/>
          <w:szCs w:val="15"/>
        </w:rPr>
        <w:t xml:space="preserve"> will be encouraged to get involvoved in the SEI in two ways: i) projects developers from GEFM to sustainable energy may be submitted to integrate the SEI ii) GEFM will provide awareness raising to start-ups and project developers of the SEI and could consider women led projects from the SIE to be included in the GEFM.</w:t>
      </w:r>
      <w:r w:rsidRPr="003C728A">
        <w:rPr>
          <w:rFonts w:ascii="Calibri" w:hAnsi="Calibri" w:cs="Calibri"/>
          <w:color w:val="1F497D"/>
        </w:rPr>
        <w:t xml:space="preserve"> </w:t>
      </w:r>
      <w:r w:rsidRPr="003C728A">
        <w:rPr>
          <w:rFonts w:ascii="Verdana" w:eastAsia="Verdana" w:hAnsi="Verdana" w:cs="Verdana"/>
          <w:color w:val="000000" w:themeColor="text1"/>
          <w:sz w:val="20"/>
          <w:szCs w:val="20"/>
        </w:rPr>
        <w:t xml:space="preserve">The Incubator will be initiated thanks to the funding provided by the JP and will be supported also by other development actors such as Donors and DFIs as the </w:t>
      </w:r>
      <w:r w:rsidRPr="003C728A">
        <w:rPr>
          <w:rFonts w:ascii="Verdana" w:eastAsia="Verdana" w:hAnsi="Verdana" w:cs="Verdana"/>
          <w:b/>
          <w:color w:val="000000" w:themeColor="text1"/>
          <w:sz w:val="20"/>
          <w:szCs w:val="20"/>
        </w:rPr>
        <w:t>Private Financing Advisory Network (PFAN)</w:t>
      </w:r>
      <w:r w:rsidRPr="003C728A">
        <w:rPr>
          <w:rFonts w:ascii="Verdana" w:eastAsia="Verdana" w:hAnsi="Verdana" w:cs="Verdana"/>
          <w:color w:val="000000" w:themeColor="text1"/>
          <w:sz w:val="20"/>
          <w:szCs w:val="20"/>
        </w:rPr>
        <w:t xml:space="preserve">, </w:t>
      </w:r>
      <w:r w:rsidR="00EA337D">
        <w:rPr>
          <w:rFonts w:ascii="Verdana" w:eastAsia="Verdana" w:hAnsi="Verdana" w:cs="Verdana"/>
          <w:b/>
          <w:color w:val="000000" w:themeColor="text1"/>
          <w:sz w:val="20"/>
          <w:szCs w:val="20"/>
        </w:rPr>
        <w:t>GIZ,</w:t>
      </w:r>
      <w:r w:rsidRPr="003C728A">
        <w:rPr>
          <w:rFonts w:ascii="Verdana" w:eastAsia="Verdana" w:hAnsi="Verdana" w:cs="Verdana"/>
          <w:b/>
          <w:color w:val="000000" w:themeColor="text1"/>
          <w:sz w:val="20"/>
          <w:szCs w:val="20"/>
        </w:rPr>
        <w:t xml:space="preserve"> Investors and Partners (IETP</w:t>
      </w:r>
      <w:r w:rsidRPr="003C728A">
        <w:rPr>
          <w:rFonts w:ascii="Verdana" w:eastAsia="Verdana" w:hAnsi="Verdana" w:cs="Verdana"/>
          <w:color w:val="000000" w:themeColor="text1"/>
          <w:sz w:val="20"/>
          <w:szCs w:val="20"/>
        </w:rPr>
        <w:t>)</w:t>
      </w:r>
      <w:r w:rsidR="00EA337D">
        <w:rPr>
          <w:rFonts w:ascii="Verdana" w:eastAsia="Verdana" w:hAnsi="Verdana" w:cs="Verdana"/>
          <w:color w:val="000000" w:themeColor="text1"/>
          <w:sz w:val="20"/>
          <w:szCs w:val="20"/>
        </w:rPr>
        <w:t xml:space="preserve"> </w:t>
      </w:r>
      <w:r w:rsidR="00EA337D" w:rsidRPr="00EA337D">
        <w:rPr>
          <w:rFonts w:ascii="Verdana" w:eastAsia="Verdana" w:hAnsi="Verdana" w:cs="Verdana"/>
          <w:color w:val="000000" w:themeColor="text1"/>
          <w:sz w:val="20"/>
          <w:szCs w:val="20"/>
          <w:highlight w:val="yellow"/>
        </w:rPr>
        <w:t xml:space="preserve">or </w:t>
      </w:r>
      <w:r w:rsidR="00EA337D" w:rsidRPr="00EA337D">
        <w:rPr>
          <w:rFonts w:ascii="Verdana" w:hAnsi="Verdana"/>
          <w:b/>
          <w:sz w:val="20"/>
          <w:szCs w:val="20"/>
          <w:highlight w:val="yellow"/>
          <w:lang w:val="en-US"/>
        </w:rPr>
        <w:t xml:space="preserve">Climate </w:t>
      </w:r>
      <w:r w:rsidR="00EA337D" w:rsidRPr="00886A1B">
        <w:rPr>
          <w:rFonts w:ascii="Verdana" w:hAnsi="Verdana"/>
          <w:b/>
          <w:sz w:val="20"/>
          <w:szCs w:val="20"/>
          <w:highlight w:val="yellow"/>
          <w:lang w:val="en-US"/>
        </w:rPr>
        <w:t xml:space="preserve">Technology Centre and </w:t>
      </w:r>
      <w:r w:rsidR="00EA337D" w:rsidRPr="00834B42">
        <w:rPr>
          <w:rFonts w:ascii="Verdana" w:hAnsi="Verdana"/>
          <w:b/>
          <w:sz w:val="20"/>
          <w:szCs w:val="20"/>
          <w:highlight w:val="yellow"/>
          <w:lang w:val="en-US"/>
        </w:rPr>
        <w:t>Network (CTCN)</w:t>
      </w:r>
      <w:r w:rsidRPr="00834B42">
        <w:rPr>
          <w:rFonts w:ascii="Verdana" w:eastAsia="Verdana" w:hAnsi="Verdana" w:cs="Verdana"/>
          <w:color w:val="000000" w:themeColor="text1"/>
          <w:sz w:val="20"/>
          <w:szCs w:val="20"/>
          <w:highlight w:val="yellow"/>
        </w:rPr>
        <w:t>.</w:t>
      </w:r>
      <w:r w:rsidRPr="003C728A">
        <w:rPr>
          <w:rFonts w:ascii="Verdana" w:eastAsia="Verdana" w:hAnsi="Verdana" w:cs="Verdana"/>
          <w:color w:val="000000" w:themeColor="text1"/>
          <w:sz w:val="20"/>
          <w:szCs w:val="20"/>
        </w:rPr>
        <w:t xml:space="preserve"> </w:t>
      </w:r>
    </w:p>
    <w:p w14:paraId="452A43F6" w14:textId="77777777" w:rsidR="00934BE2" w:rsidRPr="0024699B" w:rsidRDefault="00934BE2" w:rsidP="00934BE2">
      <w:pPr>
        <w:ind w:left="644"/>
        <w:contextualSpacing/>
        <w:jc w:val="both"/>
        <w:rPr>
          <w:rFonts w:ascii="Verdana" w:eastAsia="Verdana" w:hAnsi="Verdana" w:cs="Verdana"/>
          <w:color w:val="000000" w:themeColor="text1"/>
          <w:sz w:val="20"/>
          <w:szCs w:val="20"/>
          <w:lang w:val="en-US"/>
        </w:rPr>
      </w:pPr>
    </w:p>
    <w:p w14:paraId="017E0B70" w14:textId="77777777" w:rsidR="00934BE2" w:rsidRPr="0024699B" w:rsidRDefault="00934BE2" w:rsidP="00934BE2">
      <w:pPr>
        <w:ind w:left="644"/>
        <w:contextualSpacing/>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A </w:t>
      </w:r>
      <w:r w:rsidRPr="0024699B">
        <w:rPr>
          <w:rFonts w:ascii="Verdana" w:eastAsia="Verdana" w:hAnsi="Verdana" w:cs="Verdana"/>
          <w:b/>
          <w:bCs/>
          <w:color w:val="000000" w:themeColor="text1"/>
          <w:sz w:val="20"/>
          <w:szCs w:val="20"/>
          <w:lang w:val="en-US"/>
        </w:rPr>
        <w:t>detailed roadmap</w:t>
      </w:r>
      <w:r w:rsidRPr="0024699B">
        <w:rPr>
          <w:rFonts w:ascii="Verdana" w:eastAsia="Verdana" w:hAnsi="Verdana" w:cs="Verdana"/>
          <w:color w:val="000000" w:themeColor="text1"/>
          <w:sz w:val="20"/>
          <w:szCs w:val="20"/>
          <w:lang w:val="en-US"/>
        </w:rPr>
        <w:t xml:space="preserve"> for the estabilishment of the SEI is presented in </w:t>
      </w:r>
      <w:r w:rsidRPr="0024699B">
        <w:rPr>
          <w:rFonts w:ascii="Verdana" w:eastAsia="Verdana" w:hAnsi="Verdana" w:cs="Verdana"/>
          <w:b/>
          <w:bCs/>
          <w:color w:val="000000" w:themeColor="text1"/>
          <w:sz w:val="20"/>
          <w:szCs w:val="20"/>
          <w:lang w:val="en-US"/>
        </w:rPr>
        <w:t>Annex 8</w:t>
      </w:r>
      <w:r w:rsidRPr="0024699B">
        <w:rPr>
          <w:rFonts w:ascii="Verdana" w:eastAsia="Verdana" w:hAnsi="Verdana" w:cs="Verdana"/>
          <w:color w:val="000000" w:themeColor="text1"/>
          <w:sz w:val="20"/>
          <w:szCs w:val="20"/>
          <w:lang w:val="en-US"/>
        </w:rPr>
        <w:t>.</w:t>
      </w:r>
    </w:p>
    <w:p w14:paraId="4D7232F8" w14:textId="77777777" w:rsidR="007D4728" w:rsidRPr="0024699B" w:rsidRDefault="007D4728" w:rsidP="00FE0177">
      <w:pPr>
        <w:pStyle w:val="Paragrafoelenco"/>
        <w:spacing w:line="240" w:lineRule="auto"/>
        <w:ind w:left="644"/>
        <w:rPr>
          <w:rFonts w:ascii="Verdana" w:eastAsia="Verdana" w:hAnsi="Verdana" w:cs="Verdana"/>
          <w:color w:val="000000" w:themeColor="text1"/>
          <w:sz w:val="20"/>
          <w:szCs w:val="20"/>
          <w:lang w:val="en-US"/>
        </w:rPr>
      </w:pPr>
    </w:p>
    <w:p w14:paraId="346E6699" w14:textId="6A96F7DE" w:rsidR="00A4624C" w:rsidRPr="002739AE" w:rsidRDefault="006C6E30" w:rsidP="00FE0177">
      <w:pPr>
        <w:pStyle w:val="Paragrafoelenco"/>
        <w:numPr>
          <w:ilvl w:val="0"/>
          <w:numId w:val="31"/>
        </w:numPr>
        <w:spacing w:line="240" w:lineRule="auto"/>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 xml:space="preserve">The </w:t>
      </w:r>
      <w:r w:rsidRPr="002739AE">
        <w:rPr>
          <w:rFonts w:ascii="Verdana" w:eastAsia="Verdana" w:hAnsi="Verdana" w:cs="Verdana"/>
          <w:b/>
          <w:bCs/>
          <w:color w:val="000000" w:themeColor="text1"/>
          <w:sz w:val="20"/>
          <w:szCs w:val="20"/>
          <w:lang w:val="en-US"/>
        </w:rPr>
        <w:t>Derisking Facility</w:t>
      </w:r>
      <w:r w:rsidRPr="002739AE">
        <w:rPr>
          <w:rFonts w:ascii="Verdana" w:eastAsia="Verdana" w:hAnsi="Verdana" w:cs="Verdana"/>
          <w:color w:val="000000" w:themeColor="text1"/>
          <w:sz w:val="20"/>
          <w:szCs w:val="20"/>
          <w:lang w:val="en-US"/>
        </w:rPr>
        <w:t xml:space="preserve"> </w:t>
      </w:r>
      <w:r w:rsidR="00C0751E" w:rsidRPr="00C0751E">
        <w:rPr>
          <w:rFonts w:ascii="Verdana" w:eastAsia="Verdana" w:hAnsi="Verdana" w:cs="Verdana"/>
          <w:b/>
          <w:bCs/>
          <w:color w:val="000000" w:themeColor="text1"/>
          <w:sz w:val="20"/>
          <w:szCs w:val="20"/>
          <w:lang w:val="en-US"/>
        </w:rPr>
        <w:t>(DF)</w:t>
      </w:r>
      <w:r w:rsidR="00C0751E">
        <w:rPr>
          <w:rFonts w:ascii="Verdana" w:eastAsia="Verdana" w:hAnsi="Verdana" w:cs="Verdana"/>
          <w:color w:val="000000" w:themeColor="text1"/>
          <w:sz w:val="20"/>
          <w:szCs w:val="20"/>
          <w:lang w:val="en-US"/>
        </w:rPr>
        <w:t xml:space="preserve"> </w:t>
      </w:r>
      <w:r w:rsidRPr="002739AE">
        <w:rPr>
          <w:rFonts w:ascii="Verdana" w:eastAsia="Verdana" w:hAnsi="Verdana" w:cs="Verdana"/>
          <w:color w:val="000000" w:themeColor="text1"/>
          <w:sz w:val="20"/>
          <w:szCs w:val="20"/>
          <w:lang w:val="en-US"/>
        </w:rPr>
        <w:t xml:space="preserve">will provide Derisking Capital in form of </w:t>
      </w:r>
      <w:r w:rsidR="00061264" w:rsidRPr="002739AE">
        <w:rPr>
          <w:rFonts w:ascii="Verdana" w:eastAsia="Verdana" w:hAnsi="Verdana" w:cs="Verdana"/>
          <w:b/>
          <w:color w:val="000000" w:themeColor="text1"/>
          <w:sz w:val="20"/>
          <w:szCs w:val="20"/>
          <w:lang w:val="en-US"/>
        </w:rPr>
        <w:t xml:space="preserve">concessional loans, guarantees or </w:t>
      </w:r>
      <w:r w:rsidRPr="002739AE">
        <w:rPr>
          <w:rFonts w:ascii="Verdana" w:eastAsia="Verdana" w:hAnsi="Verdana" w:cs="Verdana"/>
          <w:b/>
          <w:color w:val="000000" w:themeColor="text1"/>
          <w:sz w:val="20"/>
          <w:szCs w:val="20"/>
          <w:lang w:val="en-US"/>
        </w:rPr>
        <w:t>grants</w:t>
      </w:r>
      <w:r w:rsidRPr="002739AE">
        <w:rPr>
          <w:rFonts w:ascii="Verdana" w:eastAsia="Verdana" w:hAnsi="Verdana" w:cs="Verdana"/>
          <w:color w:val="000000" w:themeColor="text1"/>
          <w:sz w:val="20"/>
          <w:szCs w:val="20"/>
          <w:lang w:val="en-US"/>
        </w:rPr>
        <w:t xml:space="preserve"> (which will </w:t>
      </w:r>
      <w:r w:rsidR="00061264" w:rsidRPr="002739AE">
        <w:rPr>
          <w:rFonts w:ascii="Verdana" w:eastAsia="Verdana" w:hAnsi="Verdana" w:cs="Verdana"/>
          <w:color w:val="000000" w:themeColor="text1"/>
          <w:sz w:val="20"/>
          <w:szCs w:val="20"/>
          <w:lang w:val="en-US"/>
        </w:rPr>
        <w:t xml:space="preserve">mostly </w:t>
      </w:r>
      <w:r w:rsidRPr="002739AE">
        <w:rPr>
          <w:rFonts w:ascii="Verdana" w:eastAsia="Verdana" w:hAnsi="Verdana" w:cs="Verdana"/>
          <w:color w:val="000000" w:themeColor="text1"/>
          <w:sz w:val="20"/>
          <w:szCs w:val="20"/>
          <w:lang w:val="en-US"/>
        </w:rPr>
        <w:t xml:space="preserve">target isolated mini-grid projects) </w:t>
      </w:r>
      <w:r w:rsidR="00061264" w:rsidRPr="002739AE">
        <w:rPr>
          <w:rFonts w:ascii="Verdana" w:eastAsia="Verdana" w:hAnsi="Verdana" w:cs="Verdana"/>
          <w:bCs/>
          <w:color w:val="000000" w:themeColor="text1"/>
          <w:sz w:val="20"/>
          <w:szCs w:val="20"/>
          <w:lang w:val="en-US"/>
        </w:rPr>
        <w:t>to projects</w:t>
      </w:r>
      <w:r w:rsidR="00061264" w:rsidRPr="002739AE" w:rsidDel="00061264">
        <w:rPr>
          <w:rFonts w:ascii="Verdana" w:eastAsia="Verdana" w:hAnsi="Verdana" w:cs="Verdana"/>
          <w:b/>
          <w:color w:val="000000" w:themeColor="text1"/>
          <w:sz w:val="20"/>
          <w:szCs w:val="20"/>
          <w:lang w:val="en-US"/>
        </w:rPr>
        <w:t xml:space="preserve"> </w:t>
      </w:r>
      <w:r w:rsidRPr="002739AE">
        <w:rPr>
          <w:rFonts w:ascii="Verdana" w:eastAsia="Verdana" w:hAnsi="Verdana" w:cs="Verdana"/>
          <w:color w:val="000000" w:themeColor="text1"/>
          <w:sz w:val="20"/>
          <w:szCs w:val="20"/>
          <w:lang w:val="en-US"/>
        </w:rPr>
        <w:t>and companies who struggle to be financed on the market at the conditions that fit with their needs</w:t>
      </w:r>
      <w:r w:rsidR="00A4624C" w:rsidRPr="002739AE">
        <w:rPr>
          <w:rFonts w:ascii="Verdana" w:eastAsia="Verdana" w:hAnsi="Verdana" w:cs="Verdana"/>
          <w:color w:val="000000" w:themeColor="text1"/>
          <w:sz w:val="20"/>
          <w:szCs w:val="20"/>
          <w:lang w:val="en-US"/>
        </w:rPr>
        <w:t>.</w:t>
      </w:r>
      <w:r w:rsidR="00A270B9" w:rsidRPr="002739AE">
        <w:rPr>
          <w:rFonts w:ascii="Verdana" w:eastAsia="Verdana" w:hAnsi="Verdana" w:cs="Verdana"/>
          <w:color w:val="000000" w:themeColor="text1"/>
          <w:sz w:val="20"/>
          <w:szCs w:val="20"/>
          <w:lang w:val="en-US"/>
        </w:rPr>
        <w:t xml:space="preserve"> </w:t>
      </w:r>
      <w:r w:rsidRPr="002739AE">
        <w:rPr>
          <w:rFonts w:ascii="Verdana" w:eastAsia="Verdana" w:hAnsi="Verdana" w:cs="Verdana"/>
          <w:color w:val="000000" w:themeColor="text1"/>
          <w:sz w:val="20"/>
          <w:szCs w:val="20"/>
          <w:lang w:val="en-US"/>
        </w:rPr>
        <w:t>Additional capital will be provided by other investors and partners.</w:t>
      </w:r>
    </w:p>
    <w:p w14:paraId="6D472901" w14:textId="6A448C79" w:rsidR="006C6E30" w:rsidRPr="002739AE" w:rsidRDefault="006C6E30" w:rsidP="00FE0177">
      <w:pPr>
        <w:pStyle w:val="Paragrafoelenco"/>
        <w:spacing w:line="240" w:lineRule="auto"/>
        <w:ind w:left="644"/>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The companies that at the end of the project will be in the portfolio of the Derisking Facility will be transferred to the FNED (National Fund for Sustainable Energy), controlled by the Government of Madagascar (GoM), which is currently being operationalized.</w:t>
      </w:r>
    </w:p>
    <w:p w14:paraId="4263BF1D" w14:textId="45D56B03" w:rsidR="001A0BB8" w:rsidRPr="002739AE" w:rsidRDefault="001A0BB8" w:rsidP="00FE0177">
      <w:pPr>
        <w:pStyle w:val="Paragrafoelenco"/>
        <w:spacing w:line="240" w:lineRule="auto"/>
        <w:ind w:left="644"/>
        <w:rPr>
          <w:rFonts w:ascii="Verdana" w:eastAsia="Verdana" w:hAnsi="Verdana" w:cs="Verdana"/>
          <w:color w:val="000000" w:themeColor="text1"/>
          <w:sz w:val="20"/>
          <w:szCs w:val="20"/>
          <w:lang w:val="en-US"/>
        </w:rPr>
      </w:pPr>
    </w:p>
    <w:p w14:paraId="1DB719AF" w14:textId="7E120255" w:rsidR="00664857" w:rsidRPr="00491FA8" w:rsidRDefault="00664857" w:rsidP="00664857">
      <w:pPr>
        <w:pStyle w:val="Paragrafoelenco"/>
        <w:ind w:left="644"/>
        <w:rPr>
          <w:rFonts w:ascii="Verdana" w:eastAsia="Verdana" w:hAnsi="Verdana" w:cs="Verdana"/>
          <w:color w:val="000000" w:themeColor="text1"/>
          <w:sz w:val="20"/>
          <w:szCs w:val="20"/>
          <w:highlight w:val="yellow"/>
          <w:lang w:val="en-US"/>
        </w:rPr>
      </w:pPr>
      <w:r w:rsidRPr="00491FA8">
        <w:rPr>
          <w:rFonts w:ascii="Verdana" w:eastAsia="Verdana" w:hAnsi="Verdana" w:cs="Verdana"/>
          <w:color w:val="000000" w:themeColor="text1"/>
          <w:sz w:val="20"/>
          <w:szCs w:val="20"/>
          <w:highlight w:val="yellow"/>
          <w:lang w:val="en-US"/>
        </w:rPr>
        <w:t xml:space="preserve">In the de-risking facility, UNDP and UNCDF will work closely together on utilizing grants, as well as loans and guarantees to support enterprises/businesses with the common aim of making these bankable or investment ready—and by extension crowding in significant financial investment to deliver impact through scale.  The aim is to use scarce financial resource to catalyze change in sustainable energy financing markets of Madagascar. The financial tools will be deployed accordingly, with grants playing a role in early-stage businesses or enterprises that require significant Technical Assistance or other subsidy towards becoming financially viable, while guarantees and loans have a role to play for enterprises that are in a consolidation or expansion phase but still lack access to commercial finance.  As such, this is part of a common investment continuum of deliberately sequenced support.  A coherent management arrangement and common process of sourcing and developing a pipeline of candidates for grant, loan and guarantees support will be developed in the inception phase (first quarter) of project implementation and will be considered a key milestone for reporting to the JSDGF as well as the overall programme’s governance committee. </w:t>
      </w:r>
    </w:p>
    <w:p w14:paraId="14612006" w14:textId="77777777" w:rsidR="00664857" w:rsidRPr="00491FA8" w:rsidRDefault="00664857" w:rsidP="00664857">
      <w:pPr>
        <w:pStyle w:val="Paragrafoelenco"/>
        <w:ind w:left="644"/>
        <w:rPr>
          <w:rFonts w:ascii="Verdana" w:eastAsia="Verdana" w:hAnsi="Verdana" w:cs="Verdana"/>
          <w:color w:val="000000" w:themeColor="text1"/>
          <w:sz w:val="20"/>
          <w:szCs w:val="20"/>
          <w:highlight w:val="yellow"/>
          <w:lang w:val="en-US"/>
        </w:rPr>
      </w:pPr>
      <w:r w:rsidRPr="00491FA8">
        <w:rPr>
          <w:rFonts w:ascii="Verdana" w:eastAsia="Verdana" w:hAnsi="Verdana" w:cs="Verdana"/>
          <w:color w:val="000000" w:themeColor="text1"/>
          <w:sz w:val="20"/>
          <w:szCs w:val="20"/>
          <w:highlight w:val="yellow"/>
          <w:lang w:val="en-US"/>
        </w:rPr>
        <w:lastRenderedPageBreak/>
        <w:t>During the inception phase the specific details of the structure and processes of the Derisking Facility will be defined, including:</w:t>
      </w:r>
    </w:p>
    <w:p w14:paraId="7DE1F0C5" w14:textId="77777777" w:rsidR="00664857" w:rsidRPr="00491FA8" w:rsidRDefault="00664857" w:rsidP="00664857">
      <w:pPr>
        <w:pStyle w:val="Paragrafoelenco"/>
        <w:numPr>
          <w:ilvl w:val="1"/>
          <w:numId w:val="31"/>
        </w:numPr>
        <w:rPr>
          <w:rFonts w:ascii="Verdana" w:eastAsia="Verdana" w:hAnsi="Verdana" w:cs="Verdana"/>
          <w:color w:val="000000" w:themeColor="text1"/>
          <w:sz w:val="20"/>
          <w:szCs w:val="20"/>
          <w:highlight w:val="yellow"/>
          <w:lang w:val="en-US"/>
        </w:rPr>
      </w:pPr>
      <w:r w:rsidRPr="00491FA8">
        <w:rPr>
          <w:rFonts w:ascii="Verdana" w:eastAsia="Verdana" w:hAnsi="Verdana" w:cs="Verdana"/>
          <w:color w:val="000000" w:themeColor="text1"/>
          <w:sz w:val="20"/>
          <w:szCs w:val="20"/>
          <w:highlight w:val="yellow"/>
          <w:lang w:val="en-US"/>
        </w:rPr>
        <w:t>detailed descriptions of the RFA/Challenge Fund that will be launched to select possible investment targets</w:t>
      </w:r>
    </w:p>
    <w:p w14:paraId="6B8552F6" w14:textId="5A18A0E9" w:rsidR="002739AE" w:rsidRPr="00491FA8" w:rsidRDefault="00664857" w:rsidP="00664857">
      <w:pPr>
        <w:pStyle w:val="Paragrafoelenco"/>
        <w:numPr>
          <w:ilvl w:val="1"/>
          <w:numId w:val="31"/>
        </w:numPr>
        <w:rPr>
          <w:rFonts w:ascii="Verdana" w:eastAsia="Verdana" w:hAnsi="Verdana" w:cs="Verdana"/>
          <w:color w:val="000000" w:themeColor="text1"/>
          <w:sz w:val="20"/>
          <w:szCs w:val="20"/>
          <w:highlight w:val="yellow"/>
          <w:lang w:val="en-US"/>
        </w:rPr>
      </w:pPr>
      <w:r w:rsidRPr="00491FA8">
        <w:rPr>
          <w:rFonts w:ascii="Verdana" w:eastAsia="Verdana" w:hAnsi="Verdana" w:cs="Verdana"/>
          <w:color w:val="000000" w:themeColor="text1"/>
          <w:sz w:val="20"/>
          <w:szCs w:val="20"/>
          <w:highlight w:val="yellow"/>
          <w:lang w:val="en-US"/>
        </w:rPr>
        <w:t>specific criteria for the selection of the possible investment targets, that will include leverage level of the opportunity, grants/investment capital mix, grants cap</w:t>
      </w:r>
    </w:p>
    <w:p w14:paraId="06E29F76" w14:textId="6A3F341D" w:rsidR="00664857" w:rsidRDefault="00664857" w:rsidP="00FE0177">
      <w:pPr>
        <w:pStyle w:val="Paragrafoelenco"/>
        <w:spacing w:line="240" w:lineRule="auto"/>
        <w:ind w:left="644"/>
        <w:rPr>
          <w:rFonts w:ascii="Verdana" w:eastAsia="Verdana" w:hAnsi="Verdana" w:cs="Verdana"/>
          <w:color w:val="000000" w:themeColor="text1"/>
          <w:sz w:val="20"/>
          <w:szCs w:val="20"/>
          <w:lang w:val="en-US"/>
        </w:rPr>
      </w:pPr>
    </w:p>
    <w:p w14:paraId="15BF1B9F" w14:textId="77777777" w:rsidR="00664857" w:rsidRPr="00491FA8" w:rsidRDefault="00664857" w:rsidP="00491FA8">
      <w:pPr>
        <w:rPr>
          <w:rFonts w:ascii="Verdana" w:eastAsia="Verdana" w:hAnsi="Verdana" w:cs="Verdana"/>
          <w:color w:val="000000" w:themeColor="text1"/>
          <w:sz w:val="20"/>
          <w:szCs w:val="20"/>
          <w:lang w:val="en-US"/>
        </w:rPr>
      </w:pPr>
    </w:p>
    <w:p w14:paraId="687AFF37" w14:textId="6E357F8A" w:rsidR="001D5ABD" w:rsidRPr="002739AE" w:rsidRDefault="001D5ABD" w:rsidP="00FE0177">
      <w:pPr>
        <w:pStyle w:val="Paragrafoelenco"/>
        <w:spacing w:line="240" w:lineRule="auto"/>
        <w:ind w:left="644"/>
        <w:rPr>
          <w:rFonts w:ascii="Verdana" w:eastAsia="Verdana" w:hAnsi="Verdana" w:cs="Verdana"/>
          <w:color w:val="000000" w:themeColor="text1"/>
          <w:sz w:val="20"/>
          <w:szCs w:val="20"/>
          <w:u w:val="single"/>
          <w:lang w:val="en-US"/>
        </w:rPr>
      </w:pPr>
      <w:r w:rsidRPr="002739AE">
        <w:rPr>
          <w:rFonts w:ascii="Verdana" w:eastAsia="Verdana" w:hAnsi="Verdana" w:cs="Verdana"/>
          <w:color w:val="000000" w:themeColor="text1"/>
          <w:sz w:val="20"/>
          <w:szCs w:val="20"/>
          <w:u w:val="single"/>
          <w:lang w:val="en-US"/>
        </w:rPr>
        <w:t>Derisking Facility: structure and tools</w:t>
      </w:r>
    </w:p>
    <w:p w14:paraId="3014026A" w14:textId="77777777" w:rsidR="001D5ABD" w:rsidRPr="002739AE" w:rsidRDefault="001D5ABD" w:rsidP="00FE0177">
      <w:pPr>
        <w:pStyle w:val="Paragrafoelenco"/>
        <w:spacing w:line="240" w:lineRule="auto"/>
        <w:ind w:left="644"/>
        <w:rPr>
          <w:rFonts w:ascii="Verdana" w:eastAsia="Verdana" w:hAnsi="Verdana" w:cs="Verdana"/>
          <w:color w:val="000000" w:themeColor="text1"/>
          <w:sz w:val="20"/>
          <w:szCs w:val="20"/>
          <w:lang w:val="en-US"/>
        </w:rPr>
      </w:pPr>
    </w:p>
    <w:p w14:paraId="2EE56FC8" w14:textId="45C17E7C" w:rsidR="00A4624C" w:rsidRPr="002739AE" w:rsidRDefault="006C6E30" w:rsidP="00F34AA1">
      <w:pPr>
        <w:pStyle w:val="Paragrafoelenco"/>
        <w:spacing w:line="240" w:lineRule="auto"/>
        <w:ind w:left="644"/>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 xml:space="preserve">UNCDF will manage the Derisking Facility </w:t>
      </w:r>
      <w:r w:rsidR="00A4624C" w:rsidRPr="002739AE">
        <w:rPr>
          <w:rFonts w:ascii="Verdana" w:eastAsia="Verdana" w:hAnsi="Verdana" w:cs="Verdana"/>
          <w:color w:val="000000" w:themeColor="text1"/>
          <w:sz w:val="20"/>
          <w:szCs w:val="20"/>
          <w:lang w:val="en-US"/>
        </w:rPr>
        <w:t xml:space="preserve">as a sub window of </w:t>
      </w:r>
      <w:r w:rsidRPr="002739AE">
        <w:rPr>
          <w:rFonts w:ascii="Verdana" w:eastAsia="Verdana" w:hAnsi="Verdana" w:cs="Verdana"/>
          <w:color w:val="000000" w:themeColor="text1"/>
          <w:sz w:val="20"/>
          <w:szCs w:val="20"/>
          <w:lang w:val="en-US"/>
        </w:rPr>
        <w:t xml:space="preserve">the already existing BRIDGE </w:t>
      </w:r>
      <w:r w:rsidR="00A4624C" w:rsidRPr="002739AE">
        <w:rPr>
          <w:rFonts w:ascii="Verdana" w:eastAsia="Verdana" w:hAnsi="Verdana" w:cs="Verdana"/>
          <w:color w:val="000000" w:themeColor="text1"/>
          <w:sz w:val="20"/>
          <w:szCs w:val="20"/>
          <w:lang w:val="en-US"/>
        </w:rPr>
        <w:t>F</w:t>
      </w:r>
      <w:r w:rsidRPr="002739AE">
        <w:rPr>
          <w:rFonts w:ascii="Verdana" w:eastAsia="Verdana" w:hAnsi="Verdana" w:cs="Verdana"/>
          <w:color w:val="000000" w:themeColor="text1"/>
          <w:sz w:val="20"/>
          <w:szCs w:val="20"/>
          <w:lang w:val="en-US"/>
        </w:rPr>
        <w:t>acility</w:t>
      </w:r>
      <w:r w:rsidR="00A4624C" w:rsidRPr="002739AE">
        <w:rPr>
          <w:rFonts w:ascii="Verdana" w:eastAsia="Verdana" w:hAnsi="Verdana" w:cs="Verdana"/>
          <w:color w:val="000000" w:themeColor="text1"/>
          <w:sz w:val="20"/>
          <w:szCs w:val="20"/>
          <w:lang w:val="en-US"/>
        </w:rPr>
        <w:t>, which supports SMEs in LDCs (more details about the BRIDGE Facility and its tools are presented in Annex 7).</w:t>
      </w:r>
    </w:p>
    <w:p w14:paraId="658C3F97" w14:textId="7FBDC96E" w:rsidR="006C6E30" w:rsidRPr="002739AE" w:rsidRDefault="006C6E30" w:rsidP="00FE0177">
      <w:pPr>
        <w:pStyle w:val="Paragrafoelenco"/>
        <w:spacing w:line="240" w:lineRule="auto"/>
        <w:ind w:left="644"/>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 xml:space="preserve">UNCDF will leverage on its own </w:t>
      </w:r>
      <w:hyperlink r:id="rId33" w:history="1">
        <w:r w:rsidRPr="002739AE">
          <w:rPr>
            <w:rFonts w:ascii="Verdana" w:hAnsi="Verdana"/>
            <w:color w:val="000000" w:themeColor="text1"/>
            <w:sz w:val="20"/>
            <w:szCs w:val="20"/>
            <w:lang w:val="en-US"/>
          </w:rPr>
          <w:t>LDCIP</w:t>
        </w:r>
      </w:hyperlink>
      <w:r w:rsidRPr="002739AE">
        <w:rPr>
          <w:rFonts w:ascii="Verdana" w:eastAsia="Verdana" w:hAnsi="Verdana" w:cs="Verdana"/>
          <w:color w:val="000000" w:themeColor="text1"/>
          <w:sz w:val="20"/>
          <w:szCs w:val="20"/>
          <w:lang w:val="en-US"/>
        </w:rPr>
        <w:t xml:space="preserve"> </w:t>
      </w:r>
      <w:r w:rsidR="005D35D3" w:rsidRPr="002739AE">
        <w:rPr>
          <w:rFonts w:ascii="Verdana" w:eastAsia="Verdana" w:hAnsi="Verdana" w:cs="Verdana"/>
          <w:color w:val="000000" w:themeColor="text1"/>
          <w:sz w:val="20"/>
          <w:szCs w:val="20"/>
          <w:lang w:val="en-US"/>
        </w:rPr>
        <w:t xml:space="preserve">team </w:t>
      </w:r>
      <w:r w:rsidRPr="002739AE">
        <w:rPr>
          <w:rFonts w:ascii="Verdana" w:eastAsia="Verdana" w:hAnsi="Verdana" w:cs="Verdana"/>
          <w:color w:val="000000" w:themeColor="text1"/>
          <w:sz w:val="20"/>
          <w:szCs w:val="20"/>
          <w:lang w:val="en-US"/>
        </w:rPr>
        <w:t>(Least Developed Countries Investment Platform), which has a multi-year experience in providing derisking capital (grants, loan guarantees and loans) to fund investments in LDCs that are deemed too small or too risky by traditional investors, with the aim of “priming the pump” for domestic and foreign investors to participate in local initiatives, ultimately crowding-in domestic and international investment. The experience of the LDCIP will be also very relevant, as it will work in close contact with the Sustainable Energy Incubator</w:t>
      </w:r>
      <w:r w:rsidRPr="002739AE" w:rsidDel="000C78C7">
        <w:rPr>
          <w:rFonts w:ascii="Verdana" w:eastAsia="Verdana" w:hAnsi="Verdana" w:cs="Verdana"/>
          <w:color w:val="000000" w:themeColor="text1"/>
          <w:sz w:val="20"/>
          <w:szCs w:val="20"/>
          <w:lang w:val="en-US"/>
        </w:rPr>
        <w:t xml:space="preserve"> </w:t>
      </w:r>
      <w:r w:rsidRPr="002739AE">
        <w:rPr>
          <w:rFonts w:ascii="Verdana" w:eastAsia="Verdana" w:hAnsi="Verdana" w:cs="Verdana"/>
          <w:color w:val="000000" w:themeColor="text1"/>
          <w:sz w:val="20"/>
          <w:szCs w:val="20"/>
          <w:lang w:val="en-US"/>
        </w:rPr>
        <w:t>in the selection of the energy projects to be supported.</w:t>
      </w:r>
    </w:p>
    <w:p w14:paraId="60EEAEA5" w14:textId="3B04C048" w:rsidR="00F34AA1" w:rsidRPr="0024699B" w:rsidRDefault="00F34AA1" w:rsidP="00F34AA1">
      <w:pPr>
        <w:ind w:left="644"/>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UNDP will manage the grants</w:t>
      </w:r>
      <w:r w:rsidR="00DC2CCD">
        <w:rPr>
          <w:rFonts w:ascii="Verdana" w:eastAsia="Verdana" w:hAnsi="Verdana" w:cs="Verdana"/>
          <w:color w:val="000000" w:themeColor="text1"/>
          <w:sz w:val="20"/>
          <w:szCs w:val="20"/>
          <w:lang w:val="en-US"/>
        </w:rPr>
        <w:t xml:space="preserve">, </w:t>
      </w:r>
      <w:r w:rsidR="00165661">
        <w:rPr>
          <w:rFonts w:ascii="Verdana" w:eastAsia="Verdana" w:hAnsi="Verdana" w:cs="Verdana"/>
          <w:color w:val="000000" w:themeColor="text1"/>
          <w:sz w:val="20"/>
          <w:szCs w:val="20"/>
          <w:lang w:val="en-US"/>
        </w:rPr>
        <w:t>deploying</w:t>
      </w:r>
      <w:r w:rsidRPr="0024699B">
        <w:rPr>
          <w:rFonts w:ascii="Verdana" w:eastAsia="Verdana" w:hAnsi="Verdana" w:cs="Verdana"/>
          <w:color w:val="000000" w:themeColor="text1"/>
          <w:sz w:val="20"/>
          <w:szCs w:val="20"/>
          <w:lang w:val="en-US"/>
        </w:rPr>
        <w:t xml:space="preserve"> the existing mechanism for the management and delivering of grants in the energy sector developed by ADER</w:t>
      </w:r>
      <w:r w:rsidR="00680988" w:rsidRPr="0024699B">
        <w:rPr>
          <w:rFonts w:ascii="Verdana" w:eastAsia="Verdana" w:hAnsi="Verdana" w:cs="Verdana"/>
          <w:color w:val="000000" w:themeColor="text1"/>
          <w:sz w:val="20"/>
          <w:szCs w:val="20"/>
          <w:lang w:val="en-US"/>
        </w:rPr>
        <w:t>(Rural Electrification Agency)</w:t>
      </w:r>
      <w:r w:rsidRPr="0024699B">
        <w:rPr>
          <w:rFonts w:ascii="Verdana" w:eastAsia="Verdana" w:hAnsi="Verdana" w:cs="Verdana"/>
          <w:color w:val="000000" w:themeColor="text1"/>
          <w:sz w:val="20"/>
          <w:szCs w:val="20"/>
          <w:lang w:val="en-US"/>
        </w:rPr>
        <w:t xml:space="preserve"> and the Ministry of Energy.</w:t>
      </w:r>
      <w:r w:rsidR="00B268DD">
        <w:rPr>
          <w:rFonts w:ascii="Verdana" w:eastAsia="Verdana" w:hAnsi="Verdana" w:cs="Verdana"/>
          <w:color w:val="000000" w:themeColor="text1"/>
          <w:sz w:val="20"/>
          <w:szCs w:val="20"/>
          <w:lang w:val="en-US"/>
        </w:rPr>
        <w:t xml:space="preserve"> </w:t>
      </w:r>
      <w:r w:rsidR="00165661" w:rsidRPr="00165661">
        <w:rPr>
          <w:rFonts w:ascii="Verdana" w:eastAsia="Verdana" w:hAnsi="Verdana" w:cs="Verdana"/>
          <w:color w:val="000000" w:themeColor="text1"/>
          <w:sz w:val="20"/>
          <w:szCs w:val="20"/>
          <w:highlight w:val="yellow"/>
          <w:lang w:val="en-US"/>
        </w:rPr>
        <w:t xml:space="preserve">The grants </w:t>
      </w:r>
      <w:r w:rsidR="0059116C">
        <w:rPr>
          <w:rFonts w:ascii="Verdana" w:eastAsia="Verdana" w:hAnsi="Verdana" w:cs="Verdana"/>
          <w:color w:val="000000" w:themeColor="text1"/>
          <w:sz w:val="20"/>
          <w:szCs w:val="20"/>
          <w:highlight w:val="yellow"/>
          <w:lang w:val="en-US"/>
        </w:rPr>
        <w:t>can</w:t>
      </w:r>
      <w:r w:rsidR="00165661" w:rsidRPr="00165661">
        <w:rPr>
          <w:rFonts w:ascii="Verdana" w:eastAsia="Verdana" w:hAnsi="Verdana" w:cs="Verdana"/>
          <w:color w:val="000000" w:themeColor="text1"/>
          <w:sz w:val="20"/>
          <w:szCs w:val="20"/>
          <w:highlight w:val="yellow"/>
          <w:lang w:val="en-US"/>
        </w:rPr>
        <w:t xml:space="preserve"> complement the other financial tools in the DF as it serves as a trigger to invest in the development of minigrid and rural electrification project.</w:t>
      </w:r>
    </w:p>
    <w:p w14:paraId="2E21C77C" w14:textId="77777777" w:rsidR="00F34AA1" w:rsidRPr="0024699B" w:rsidRDefault="00F34AA1" w:rsidP="00FE0177">
      <w:pPr>
        <w:ind w:left="644"/>
        <w:jc w:val="both"/>
        <w:rPr>
          <w:rFonts w:ascii="Verdana" w:eastAsia="Verdana" w:hAnsi="Verdana" w:cs="Verdana"/>
          <w:color w:val="000000" w:themeColor="text1"/>
          <w:sz w:val="20"/>
          <w:szCs w:val="20"/>
          <w:lang w:val="en-US"/>
        </w:rPr>
      </w:pPr>
    </w:p>
    <w:p w14:paraId="04CC848D" w14:textId="5B0589C8" w:rsidR="006C6E30" w:rsidRPr="002739AE" w:rsidRDefault="006C6E30" w:rsidP="00FE0177">
      <w:pPr>
        <w:pStyle w:val="Paragrafoelenco"/>
        <w:spacing w:line="240" w:lineRule="auto"/>
        <w:ind w:left="644"/>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 xml:space="preserve">The financial instruments available to the Derisking Facility will be </w:t>
      </w:r>
      <w:r w:rsidR="00061264" w:rsidRPr="002739AE">
        <w:rPr>
          <w:rFonts w:ascii="Verdana" w:eastAsia="Verdana" w:hAnsi="Verdana" w:cs="Verdana"/>
          <w:color w:val="000000" w:themeColor="text1"/>
          <w:sz w:val="20"/>
          <w:szCs w:val="20"/>
          <w:lang w:val="en-US"/>
        </w:rPr>
        <w:t>the following:</w:t>
      </w:r>
    </w:p>
    <w:p w14:paraId="3505CC39" w14:textId="77777777" w:rsidR="006C6E30" w:rsidRPr="002739AE" w:rsidRDefault="006C6E30" w:rsidP="00FE0177">
      <w:pPr>
        <w:pStyle w:val="Paragrafoelenco"/>
        <w:spacing w:line="240" w:lineRule="auto"/>
        <w:ind w:left="644"/>
        <w:rPr>
          <w:rFonts w:ascii="Verdana" w:eastAsia="Verdana" w:hAnsi="Verdana" w:cs="Verdana"/>
          <w:color w:val="000000" w:themeColor="text1"/>
          <w:sz w:val="20"/>
          <w:szCs w:val="20"/>
          <w:lang w:val="en-US"/>
        </w:rPr>
      </w:pPr>
    </w:p>
    <w:p w14:paraId="3A78669F" w14:textId="3B3FD125" w:rsidR="006C6E30" w:rsidRPr="00866847" w:rsidRDefault="006C6E30" w:rsidP="00FE0177">
      <w:pPr>
        <w:pStyle w:val="Paragrafoelenco"/>
        <w:numPr>
          <w:ilvl w:val="0"/>
          <w:numId w:val="39"/>
        </w:numPr>
        <w:spacing w:line="240" w:lineRule="auto"/>
        <w:ind w:left="1068"/>
        <w:rPr>
          <w:rFonts w:ascii="Verdana" w:eastAsia="Verdana" w:hAnsi="Verdana" w:cs="Verdana"/>
          <w:b/>
          <w:bCs/>
          <w:color w:val="000000" w:themeColor="text1"/>
          <w:sz w:val="20"/>
          <w:szCs w:val="20"/>
          <w:u w:val="single"/>
          <w:lang w:val="en-US"/>
        </w:rPr>
      </w:pPr>
      <w:r w:rsidRPr="00866847">
        <w:rPr>
          <w:rFonts w:ascii="Verdana" w:eastAsia="Verdana" w:hAnsi="Verdana" w:cs="Verdana"/>
          <w:b/>
          <w:bCs/>
          <w:color w:val="000000" w:themeColor="text1"/>
          <w:sz w:val="20"/>
          <w:szCs w:val="20"/>
          <w:u w:val="single"/>
          <w:lang w:val="en-US"/>
        </w:rPr>
        <w:t>Liquidity Facilities</w:t>
      </w:r>
      <w:r w:rsidR="006E337C" w:rsidRPr="00866847">
        <w:rPr>
          <w:rFonts w:ascii="Verdana" w:eastAsia="Verdana" w:hAnsi="Verdana" w:cs="Verdana"/>
          <w:b/>
          <w:bCs/>
          <w:color w:val="000000" w:themeColor="text1"/>
          <w:sz w:val="20"/>
          <w:szCs w:val="20"/>
          <w:u w:val="single"/>
          <w:lang w:val="en-US"/>
        </w:rPr>
        <w:t xml:space="preserve">: </w:t>
      </w:r>
      <w:r w:rsidRPr="00866847">
        <w:rPr>
          <w:rFonts w:ascii="Verdana" w:eastAsia="Verdana" w:hAnsi="Verdana" w:cs="Verdana"/>
          <w:b/>
          <w:bCs/>
          <w:color w:val="000000" w:themeColor="text1"/>
          <w:sz w:val="20"/>
          <w:szCs w:val="20"/>
          <w:u w:val="single"/>
          <w:lang w:val="en-US"/>
        </w:rPr>
        <w:t>Loans</w:t>
      </w:r>
    </w:p>
    <w:p w14:paraId="3805B947" w14:textId="1C289DAA" w:rsidR="006C6E30" w:rsidRPr="002739AE" w:rsidRDefault="006C6E30" w:rsidP="00FE0177">
      <w:pPr>
        <w:pStyle w:val="Paragrafoelenco"/>
        <w:spacing w:line="240" w:lineRule="auto"/>
        <w:ind w:left="1068"/>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i.</w:t>
      </w:r>
      <w:r w:rsidRPr="002739AE">
        <w:rPr>
          <w:rFonts w:ascii="Verdana" w:eastAsia="Verdana" w:hAnsi="Verdana" w:cs="Verdana"/>
          <w:color w:val="000000" w:themeColor="text1"/>
          <w:sz w:val="20"/>
          <w:szCs w:val="20"/>
          <w:lang w:val="en-US"/>
        </w:rPr>
        <w:tab/>
      </w:r>
      <w:r w:rsidRPr="00866847">
        <w:rPr>
          <w:rFonts w:ascii="Verdana" w:eastAsia="Verdana" w:hAnsi="Verdana" w:cs="Verdana"/>
          <w:b/>
          <w:bCs/>
          <w:color w:val="000000" w:themeColor="text1"/>
          <w:sz w:val="20"/>
          <w:szCs w:val="20"/>
          <w:lang w:val="en-US"/>
        </w:rPr>
        <w:t>Working Capital Loans</w:t>
      </w:r>
      <w:r w:rsidR="00E608B9" w:rsidRPr="002739AE">
        <w:rPr>
          <w:rFonts w:ascii="Verdana" w:eastAsia="Verdana" w:hAnsi="Verdana" w:cs="Verdana"/>
          <w:color w:val="000000" w:themeColor="text1"/>
          <w:sz w:val="20"/>
          <w:szCs w:val="20"/>
          <w:lang w:val="en-US"/>
        </w:rPr>
        <w:t xml:space="preserve">: such loans would finance short-term working capital needs and can have flexible amortization (e.g. bullet) or pricing (e.g. zero interest) features that are responsibly to the needs of the business or project. </w:t>
      </w:r>
    </w:p>
    <w:p w14:paraId="4EA1B8A0" w14:textId="015F600F" w:rsidR="006C6E30" w:rsidRPr="002739AE" w:rsidRDefault="006C6E30" w:rsidP="00FE0177">
      <w:pPr>
        <w:pStyle w:val="Paragrafoelenco"/>
        <w:spacing w:line="240" w:lineRule="auto"/>
        <w:ind w:left="1068"/>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ii.</w:t>
      </w:r>
      <w:r w:rsidRPr="002739AE">
        <w:rPr>
          <w:rFonts w:ascii="Verdana" w:eastAsia="Verdana" w:hAnsi="Verdana" w:cs="Verdana"/>
          <w:color w:val="000000" w:themeColor="text1"/>
          <w:sz w:val="20"/>
          <w:szCs w:val="20"/>
          <w:lang w:val="en-US"/>
        </w:rPr>
        <w:tab/>
      </w:r>
      <w:r w:rsidRPr="00866847">
        <w:rPr>
          <w:rFonts w:ascii="Verdana" w:eastAsia="Verdana" w:hAnsi="Verdana" w:cs="Verdana"/>
          <w:b/>
          <w:bCs/>
          <w:color w:val="000000" w:themeColor="text1"/>
          <w:sz w:val="20"/>
          <w:szCs w:val="20"/>
          <w:lang w:val="en-US"/>
        </w:rPr>
        <w:t>Extended Grace Period / Long Tenor Loans</w:t>
      </w:r>
      <w:r w:rsidR="00E608B9" w:rsidRPr="002739AE">
        <w:rPr>
          <w:rFonts w:ascii="Verdana" w:eastAsia="Verdana" w:hAnsi="Verdana" w:cs="Verdana"/>
          <w:color w:val="000000" w:themeColor="text1"/>
          <w:sz w:val="20"/>
          <w:szCs w:val="20"/>
          <w:lang w:val="en-US"/>
        </w:rPr>
        <w:t>: such loans would provide extended grace periods on interest and or principal (e.g. up to 3 years), or would offer long maturity profiles, and can be useful if liquidity is needed for medium / long term capital expenditure investments. Extended grace periods/long tenor loans are another form of concessionality, beyond concessional interest rates.</w:t>
      </w:r>
    </w:p>
    <w:p w14:paraId="2D34B82E" w14:textId="204802EE" w:rsidR="006C6E30" w:rsidRPr="002739AE" w:rsidRDefault="006C6E30" w:rsidP="00FE0177">
      <w:pPr>
        <w:pStyle w:val="Paragrafoelenco"/>
        <w:spacing w:line="240" w:lineRule="auto"/>
        <w:ind w:left="1068"/>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iii.</w:t>
      </w:r>
      <w:r w:rsidRPr="002739AE">
        <w:rPr>
          <w:rFonts w:ascii="Verdana" w:eastAsia="Verdana" w:hAnsi="Verdana" w:cs="Verdana"/>
          <w:color w:val="000000" w:themeColor="text1"/>
          <w:sz w:val="20"/>
          <w:szCs w:val="20"/>
          <w:lang w:val="en-US"/>
        </w:rPr>
        <w:tab/>
      </w:r>
      <w:r w:rsidRPr="00866847">
        <w:rPr>
          <w:rFonts w:ascii="Verdana" w:eastAsia="Verdana" w:hAnsi="Verdana" w:cs="Verdana"/>
          <w:b/>
          <w:bCs/>
          <w:color w:val="000000" w:themeColor="text1"/>
          <w:sz w:val="20"/>
          <w:szCs w:val="20"/>
          <w:lang w:val="en-US"/>
        </w:rPr>
        <w:t>Subordinated Loans</w:t>
      </w:r>
      <w:r w:rsidR="00E608B9" w:rsidRPr="002739AE">
        <w:rPr>
          <w:rFonts w:ascii="Verdana" w:eastAsia="Verdana" w:hAnsi="Verdana" w:cs="Verdana"/>
          <w:color w:val="000000" w:themeColor="text1"/>
          <w:sz w:val="20"/>
          <w:szCs w:val="20"/>
          <w:lang w:val="en-US"/>
        </w:rPr>
        <w:t>: such loans would provide a financing solution that would be junior to the repayment rights of other lenders that may occupy a senior ranking. If the borrower cannot repay, the subordinated loan would be exposed to loss first. This provides liquidity with a healthier appetite for risk, which would be welcome in the current environment to encourage other lenders to come in with new capital</w:t>
      </w:r>
    </w:p>
    <w:p w14:paraId="4B228E2E" w14:textId="3117E1F7" w:rsidR="00E608B9" w:rsidRPr="002739AE" w:rsidRDefault="00E608B9" w:rsidP="00FE0177">
      <w:pPr>
        <w:pStyle w:val="Paragrafoelenco"/>
        <w:spacing w:line="240" w:lineRule="auto"/>
        <w:ind w:left="1068"/>
        <w:rPr>
          <w:rFonts w:ascii="Verdana" w:eastAsia="Verdana" w:hAnsi="Verdana" w:cs="Verdana"/>
          <w:color w:val="000000" w:themeColor="text1"/>
          <w:sz w:val="20"/>
          <w:szCs w:val="20"/>
          <w:lang w:val="en-US"/>
        </w:rPr>
      </w:pPr>
    </w:p>
    <w:p w14:paraId="6A200675" w14:textId="31B3C565" w:rsidR="006E337C" w:rsidRPr="00866847" w:rsidRDefault="006E337C" w:rsidP="006E337C">
      <w:pPr>
        <w:pStyle w:val="Paragrafoelenco"/>
        <w:numPr>
          <w:ilvl w:val="0"/>
          <w:numId w:val="39"/>
        </w:numPr>
        <w:spacing w:line="240" w:lineRule="auto"/>
        <w:ind w:left="1068"/>
        <w:rPr>
          <w:rFonts w:ascii="Verdana" w:eastAsia="Verdana" w:hAnsi="Verdana" w:cs="Verdana"/>
          <w:b/>
          <w:bCs/>
          <w:color w:val="000000" w:themeColor="text1"/>
          <w:sz w:val="20"/>
          <w:szCs w:val="20"/>
          <w:u w:val="single"/>
          <w:lang w:val="en-US"/>
        </w:rPr>
      </w:pPr>
      <w:r w:rsidRPr="00866847">
        <w:rPr>
          <w:rFonts w:ascii="Verdana" w:eastAsia="Verdana" w:hAnsi="Verdana" w:cs="Verdana"/>
          <w:b/>
          <w:bCs/>
          <w:color w:val="000000" w:themeColor="text1"/>
          <w:sz w:val="20"/>
          <w:szCs w:val="20"/>
          <w:u w:val="single"/>
          <w:lang w:val="en-US"/>
        </w:rPr>
        <w:t>Liquidity Facilities: Grants</w:t>
      </w:r>
    </w:p>
    <w:p w14:paraId="42B3B6D5" w14:textId="5613AF19" w:rsidR="006E337C" w:rsidRPr="002739AE" w:rsidRDefault="006E337C" w:rsidP="006E337C">
      <w:pPr>
        <w:pStyle w:val="Paragrafoelenco"/>
        <w:spacing w:line="240" w:lineRule="auto"/>
        <w:ind w:left="1068"/>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Grants will be used in specific situations where a subsidy part is strictly needed to support the project (i.e. mini grids), and might be coupled with other tools (i.e. Loans or Guarantees)</w:t>
      </w:r>
    </w:p>
    <w:p w14:paraId="4C313DFA" w14:textId="4A3327A3" w:rsidR="006E337C" w:rsidRPr="002739AE" w:rsidRDefault="006E337C" w:rsidP="006E337C">
      <w:pPr>
        <w:pStyle w:val="Paragrafoelenco"/>
        <w:spacing w:line="240" w:lineRule="auto"/>
        <w:ind w:left="1068"/>
        <w:rPr>
          <w:rFonts w:ascii="Verdana" w:eastAsia="Verdana" w:hAnsi="Verdana" w:cs="Verdana"/>
          <w:color w:val="000000" w:themeColor="text1"/>
          <w:sz w:val="20"/>
          <w:szCs w:val="20"/>
          <w:lang w:val="en-US"/>
        </w:rPr>
      </w:pPr>
    </w:p>
    <w:p w14:paraId="1E8E5AF8" w14:textId="69550C5F" w:rsidR="00F34AA1" w:rsidRPr="002739AE" w:rsidRDefault="00F34AA1" w:rsidP="00F34AA1">
      <w:pPr>
        <w:pStyle w:val="Paragrafoelenco"/>
        <w:spacing w:line="240" w:lineRule="auto"/>
        <w:ind w:left="1068"/>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lastRenderedPageBreak/>
        <w:t>The socioeconomic context of Madagascar presenting a low access to energy (16.5% in urban and 6.2</w:t>
      </w:r>
      <w:r w:rsidR="007B5A05">
        <w:rPr>
          <w:rFonts w:ascii="Verdana" w:eastAsia="Verdana" w:hAnsi="Verdana" w:cs="Verdana"/>
          <w:color w:val="000000" w:themeColor="text1"/>
          <w:sz w:val="20"/>
          <w:szCs w:val="20"/>
          <w:lang w:val="en-US"/>
        </w:rPr>
        <w:t>%</w:t>
      </w:r>
      <w:r w:rsidRPr="002739AE">
        <w:rPr>
          <w:rFonts w:ascii="Verdana" w:eastAsia="Verdana" w:hAnsi="Verdana" w:cs="Verdana"/>
          <w:color w:val="000000" w:themeColor="text1"/>
          <w:sz w:val="20"/>
          <w:szCs w:val="20"/>
          <w:lang w:val="en-US"/>
        </w:rPr>
        <w:t xml:space="preserve"> in rural areas) and the high transaction costs faced by companies or projects who want to invest in the energy sector due to the lack of infrastructures highlights the importance of grants towards them in order to be able to provide a quality service. </w:t>
      </w:r>
      <w:r w:rsidR="0059116C" w:rsidRPr="0059116C">
        <w:rPr>
          <w:rFonts w:ascii="Verdana" w:eastAsia="Verdana" w:hAnsi="Verdana" w:cs="Verdana"/>
          <w:color w:val="000000" w:themeColor="text1"/>
          <w:sz w:val="20"/>
          <w:szCs w:val="20"/>
          <w:highlight w:val="yellow"/>
          <w:lang w:val="en-US"/>
        </w:rPr>
        <w:t>The grants can take the form of technical assistance also.</w:t>
      </w:r>
    </w:p>
    <w:p w14:paraId="1BCEF814" w14:textId="6D380109" w:rsidR="006E337C" w:rsidRPr="0024699B" w:rsidRDefault="006E337C" w:rsidP="006E337C">
      <w:pPr>
        <w:ind w:left="1068"/>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The grants </w:t>
      </w:r>
      <w:r w:rsidR="00262F1C" w:rsidRPr="0024699B">
        <w:rPr>
          <w:rFonts w:ascii="Verdana" w:eastAsia="Verdana" w:hAnsi="Verdana" w:cs="Verdana"/>
          <w:color w:val="000000" w:themeColor="text1"/>
          <w:sz w:val="20"/>
          <w:szCs w:val="20"/>
          <w:lang w:val="en-US"/>
        </w:rPr>
        <w:t>will be</w:t>
      </w:r>
      <w:r w:rsidRPr="0024699B">
        <w:rPr>
          <w:rFonts w:ascii="Verdana" w:eastAsia="Verdana" w:hAnsi="Verdana" w:cs="Verdana"/>
          <w:color w:val="000000" w:themeColor="text1"/>
          <w:sz w:val="20"/>
          <w:szCs w:val="20"/>
          <w:lang w:val="en-US"/>
        </w:rPr>
        <w:t xml:space="preserve"> used to address the needs of MSME/I working in renewable energy promotion and access to clean energy whose business is not on a startup stage anymore but need support for growth and sustainability. It is intended to give them enabling conditions and capacities for a real take-off. </w:t>
      </w:r>
      <w:r w:rsidRPr="00FA7087">
        <w:rPr>
          <w:rFonts w:ascii="Verdana" w:eastAsia="Verdana" w:hAnsi="Verdana" w:cs="Verdana"/>
          <w:color w:val="000000" w:themeColor="text1"/>
          <w:sz w:val="20"/>
          <w:szCs w:val="20"/>
          <w:highlight w:val="yellow"/>
          <w:lang w:val="en-US"/>
        </w:rPr>
        <w:t xml:space="preserve">The </w:t>
      </w:r>
      <w:r w:rsidR="00FA7087" w:rsidRPr="00FA7087">
        <w:rPr>
          <w:rFonts w:ascii="Verdana" w:eastAsia="Verdana" w:hAnsi="Verdana" w:cs="Verdana"/>
          <w:color w:val="000000" w:themeColor="text1"/>
          <w:sz w:val="20"/>
          <w:szCs w:val="20"/>
          <w:highlight w:val="yellow"/>
          <w:lang w:val="en-US"/>
        </w:rPr>
        <w:t xml:space="preserve">DF Investment Committee which will include </w:t>
      </w:r>
      <w:r w:rsidRPr="00FA7087">
        <w:rPr>
          <w:rFonts w:ascii="Verdana" w:eastAsia="Verdana" w:hAnsi="Verdana" w:cs="Verdana"/>
          <w:color w:val="000000" w:themeColor="text1"/>
          <w:sz w:val="20"/>
          <w:szCs w:val="20"/>
          <w:highlight w:val="yellow"/>
          <w:lang w:val="en-US"/>
        </w:rPr>
        <w:t>ADER</w:t>
      </w:r>
      <w:r w:rsidR="00974969" w:rsidRPr="00FA7087">
        <w:rPr>
          <w:rFonts w:ascii="Verdana" w:eastAsia="Verdana" w:hAnsi="Verdana" w:cs="Verdana"/>
          <w:color w:val="000000" w:themeColor="text1"/>
          <w:sz w:val="20"/>
          <w:szCs w:val="20"/>
          <w:highlight w:val="yellow"/>
          <w:lang w:val="en-US"/>
        </w:rPr>
        <w:t xml:space="preserve"> (Rural Electrification Agency)</w:t>
      </w:r>
      <w:r w:rsidRPr="00FA7087">
        <w:rPr>
          <w:rFonts w:ascii="Verdana" w:eastAsia="Verdana" w:hAnsi="Verdana" w:cs="Verdana"/>
          <w:color w:val="000000" w:themeColor="text1"/>
          <w:sz w:val="20"/>
          <w:szCs w:val="20"/>
          <w:highlight w:val="yellow"/>
          <w:lang w:val="en-US"/>
        </w:rPr>
        <w:t xml:space="preserve"> </w:t>
      </w:r>
      <w:r w:rsidR="00FA7087">
        <w:rPr>
          <w:rFonts w:ascii="Verdana" w:eastAsia="Verdana" w:hAnsi="Verdana" w:cs="Verdana"/>
          <w:color w:val="000000" w:themeColor="text1"/>
          <w:sz w:val="20"/>
          <w:szCs w:val="20"/>
          <w:highlight w:val="yellow"/>
          <w:lang w:val="en-US"/>
        </w:rPr>
        <w:t xml:space="preserve">for the grants matter is in charge of </w:t>
      </w:r>
      <w:r w:rsidRPr="00FA7087">
        <w:rPr>
          <w:rFonts w:ascii="Verdana" w:eastAsia="Verdana" w:hAnsi="Verdana" w:cs="Verdana"/>
          <w:color w:val="000000" w:themeColor="text1"/>
          <w:sz w:val="20"/>
          <w:szCs w:val="20"/>
          <w:highlight w:val="yellow"/>
          <w:lang w:val="en-US"/>
        </w:rPr>
        <w:t xml:space="preserve">the selection criteria definition and the </w:t>
      </w:r>
      <w:r w:rsidR="00FA7087">
        <w:rPr>
          <w:rFonts w:ascii="Verdana" w:eastAsia="Verdana" w:hAnsi="Verdana" w:cs="Verdana"/>
          <w:color w:val="000000" w:themeColor="text1"/>
          <w:sz w:val="20"/>
          <w:szCs w:val="20"/>
          <w:highlight w:val="yellow"/>
          <w:lang w:val="en-US"/>
        </w:rPr>
        <w:t>designation</w:t>
      </w:r>
      <w:r w:rsidRPr="00FA7087">
        <w:rPr>
          <w:rFonts w:ascii="Verdana" w:eastAsia="Verdana" w:hAnsi="Verdana" w:cs="Verdana"/>
          <w:color w:val="000000" w:themeColor="text1"/>
          <w:sz w:val="20"/>
          <w:szCs w:val="20"/>
          <w:highlight w:val="yellow"/>
          <w:lang w:val="en-US"/>
        </w:rPr>
        <w:t xml:space="preserve"> of beneficiaries companies.</w:t>
      </w:r>
      <w:r w:rsidRPr="0024699B">
        <w:rPr>
          <w:rFonts w:ascii="Verdana" w:eastAsia="Verdana" w:hAnsi="Verdana" w:cs="Verdana"/>
          <w:color w:val="000000" w:themeColor="text1"/>
          <w:sz w:val="20"/>
          <w:szCs w:val="20"/>
          <w:lang w:val="en-US"/>
        </w:rPr>
        <w:t xml:space="preserve"> </w:t>
      </w:r>
      <w:r w:rsidR="00FA7087" w:rsidRPr="00877B5E">
        <w:rPr>
          <w:rFonts w:ascii="Verdana" w:eastAsia="Verdana" w:hAnsi="Verdana" w:cs="Verdana"/>
          <w:color w:val="000000" w:themeColor="text1"/>
          <w:sz w:val="20"/>
          <w:szCs w:val="20"/>
          <w:highlight w:val="yellow"/>
          <w:lang w:val="en-US"/>
        </w:rPr>
        <w:t xml:space="preserve">The role of </w:t>
      </w:r>
      <w:r w:rsidRPr="00877B5E">
        <w:rPr>
          <w:rFonts w:ascii="Verdana" w:eastAsia="Verdana" w:hAnsi="Verdana" w:cs="Verdana"/>
          <w:color w:val="000000" w:themeColor="text1"/>
          <w:sz w:val="20"/>
          <w:szCs w:val="20"/>
          <w:highlight w:val="yellow"/>
          <w:lang w:val="en-US"/>
        </w:rPr>
        <w:t>ADER</w:t>
      </w:r>
      <w:r w:rsidR="00FA7087" w:rsidRPr="00877B5E">
        <w:rPr>
          <w:rFonts w:ascii="Verdana" w:eastAsia="Verdana" w:hAnsi="Verdana" w:cs="Verdana"/>
          <w:color w:val="000000" w:themeColor="text1"/>
          <w:sz w:val="20"/>
          <w:szCs w:val="20"/>
          <w:highlight w:val="yellow"/>
          <w:lang w:val="en-US"/>
        </w:rPr>
        <w:t xml:space="preserve"> is crucial as it is the organization having the mandate on </w:t>
      </w:r>
      <w:r w:rsidR="00877B5E" w:rsidRPr="00877B5E">
        <w:rPr>
          <w:rFonts w:ascii="Verdana" w:eastAsia="Verdana" w:hAnsi="Verdana" w:cs="Verdana"/>
          <w:color w:val="000000" w:themeColor="text1"/>
          <w:sz w:val="20"/>
          <w:szCs w:val="20"/>
          <w:highlight w:val="yellow"/>
          <w:lang w:val="en-US"/>
        </w:rPr>
        <w:t xml:space="preserve">rural electrification and </w:t>
      </w:r>
      <w:r w:rsidRPr="00877B5E">
        <w:rPr>
          <w:rFonts w:ascii="Verdana" w:eastAsia="Verdana" w:hAnsi="Verdana" w:cs="Verdana"/>
          <w:color w:val="000000" w:themeColor="text1"/>
          <w:sz w:val="20"/>
          <w:szCs w:val="20"/>
          <w:highlight w:val="yellow"/>
          <w:lang w:val="en-US"/>
        </w:rPr>
        <w:t>manages the database of companies working in the field of renewable energy</w:t>
      </w:r>
      <w:r w:rsidRPr="0024699B">
        <w:rPr>
          <w:rFonts w:ascii="Verdana" w:eastAsia="Verdana" w:hAnsi="Verdana" w:cs="Verdana"/>
          <w:color w:val="000000" w:themeColor="text1"/>
          <w:sz w:val="20"/>
          <w:szCs w:val="20"/>
          <w:lang w:val="en-US"/>
        </w:rPr>
        <w:t xml:space="preserve">. </w:t>
      </w:r>
    </w:p>
    <w:p w14:paraId="3B9432DC" w14:textId="77777777" w:rsidR="00262F1C" w:rsidRPr="0024699B" w:rsidRDefault="00262F1C" w:rsidP="006E337C">
      <w:pPr>
        <w:ind w:left="1068"/>
        <w:jc w:val="both"/>
        <w:rPr>
          <w:rFonts w:ascii="Verdana" w:eastAsia="Verdana" w:hAnsi="Verdana" w:cs="Verdana"/>
          <w:color w:val="000000" w:themeColor="text1"/>
          <w:sz w:val="20"/>
          <w:szCs w:val="20"/>
          <w:lang w:val="en-US"/>
        </w:rPr>
      </w:pPr>
    </w:p>
    <w:p w14:paraId="6E0FDE4C" w14:textId="500538EF" w:rsidR="006E337C" w:rsidRPr="0024699B" w:rsidRDefault="006E337C" w:rsidP="006E337C">
      <w:pPr>
        <w:ind w:left="1068"/>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other objective of the grant is to strenghten companies ability to develop bankable and attractive project to investors, technical and financial partners. The grant is more for increasing production capacity, improving financial susta</w:t>
      </w:r>
      <w:r w:rsidR="00262F1C" w:rsidRPr="0024699B">
        <w:rPr>
          <w:rFonts w:ascii="Verdana" w:eastAsia="Verdana" w:hAnsi="Verdana" w:cs="Verdana"/>
          <w:color w:val="000000" w:themeColor="text1"/>
          <w:sz w:val="20"/>
          <w:szCs w:val="20"/>
          <w:lang w:val="en-US"/>
        </w:rPr>
        <w:t>i</w:t>
      </w:r>
      <w:r w:rsidRPr="0024699B">
        <w:rPr>
          <w:rFonts w:ascii="Verdana" w:eastAsia="Verdana" w:hAnsi="Verdana" w:cs="Verdana"/>
          <w:color w:val="000000" w:themeColor="text1"/>
          <w:sz w:val="20"/>
          <w:szCs w:val="20"/>
          <w:lang w:val="en-US"/>
        </w:rPr>
        <w:t>nability or dealing with project durability and viability not a subsidy for launching new businesses.</w:t>
      </w:r>
    </w:p>
    <w:p w14:paraId="7365FEB0" w14:textId="44945E0B" w:rsidR="00F34AA1" w:rsidRPr="0024699B" w:rsidRDefault="00F34AA1" w:rsidP="006E337C">
      <w:pPr>
        <w:ind w:left="1068"/>
        <w:jc w:val="both"/>
        <w:rPr>
          <w:rFonts w:ascii="Verdana" w:eastAsia="Verdana" w:hAnsi="Verdana" w:cs="Verdana"/>
          <w:color w:val="000000" w:themeColor="text1"/>
          <w:sz w:val="20"/>
          <w:szCs w:val="20"/>
          <w:lang w:val="en-US"/>
        </w:rPr>
      </w:pPr>
    </w:p>
    <w:p w14:paraId="1C6DBA8D" w14:textId="5D95DB61" w:rsidR="00F34AA1" w:rsidRPr="002739AE" w:rsidRDefault="00681A4D" w:rsidP="00F34AA1">
      <w:pPr>
        <w:pStyle w:val="Paragrafoelenco"/>
        <w:spacing w:line="240" w:lineRule="auto"/>
        <w:ind w:left="1068"/>
        <w:rPr>
          <w:rFonts w:ascii="Verdana" w:eastAsia="Verdana" w:hAnsi="Verdana" w:cs="Verdana"/>
          <w:color w:val="000000" w:themeColor="text1"/>
          <w:sz w:val="20"/>
          <w:szCs w:val="20"/>
          <w:lang w:val="en-US"/>
        </w:rPr>
      </w:pPr>
      <w:r>
        <w:rPr>
          <w:rFonts w:ascii="Verdana" w:eastAsia="Verdana" w:hAnsi="Verdana" w:cs="Verdana"/>
          <w:color w:val="000000" w:themeColor="text1"/>
          <w:sz w:val="20"/>
          <w:szCs w:val="20"/>
          <w:highlight w:val="yellow"/>
          <w:lang w:val="en-US"/>
        </w:rPr>
        <w:t>The g</w:t>
      </w:r>
      <w:r w:rsidR="00877B5E" w:rsidRPr="005A7E9E">
        <w:rPr>
          <w:rFonts w:ascii="Verdana" w:eastAsia="Verdana" w:hAnsi="Verdana" w:cs="Verdana"/>
          <w:color w:val="000000" w:themeColor="text1"/>
          <w:sz w:val="20"/>
          <w:szCs w:val="20"/>
          <w:highlight w:val="yellow"/>
          <w:lang w:val="en-US"/>
        </w:rPr>
        <w:t>rant</w:t>
      </w:r>
      <w:r w:rsidR="005A7E9E">
        <w:rPr>
          <w:rFonts w:ascii="Verdana" w:eastAsia="Verdana" w:hAnsi="Verdana" w:cs="Verdana"/>
          <w:color w:val="000000" w:themeColor="text1"/>
          <w:sz w:val="20"/>
          <w:szCs w:val="20"/>
          <w:highlight w:val="yellow"/>
          <w:lang w:val="en-US"/>
        </w:rPr>
        <w:t>s</w:t>
      </w:r>
      <w:r w:rsidR="00877B5E" w:rsidRPr="005A7E9E">
        <w:rPr>
          <w:rFonts w:ascii="Verdana" w:eastAsia="Verdana" w:hAnsi="Verdana" w:cs="Verdana"/>
          <w:color w:val="000000" w:themeColor="text1"/>
          <w:sz w:val="20"/>
          <w:szCs w:val="20"/>
          <w:highlight w:val="yellow"/>
          <w:lang w:val="en-US"/>
        </w:rPr>
        <w:t xml:space="preserve"> will be disbursed on a performance based modality with a clear milestone.</w:t>
      </w:r>
      <w:r w:rsidR="00877B5E">
        <w:rPr>
          <w:rFonts w:ascii="Verdana" w:eastAsia="Verdana" w:hAnsi="Verdana" w:cs="Verdana"/>
          <w:color w:val="000000" w:themeColor="text1"/>
          <w:sz w:val="20"/>
          <w:szCs w:val="20"/>
          <w:lang w:val="en-US"/>
        </w:rPr>
        <w:t xml:space="preserve"> </w:t>
      </w:r>
      <w:r w:rsidR="00F34AA1" w:rsidRPr="002739AE">
        <w:rPr>
          <w:rFonts w:ascii="Verdana" w:eastAsia="Verdana" w:hAnsi="Verdana" w:cs="Verdana"/>
          <w:color w:val="000000" w:themeColor="text1"/>
          <w:sz w:val="20"/>
          <w:szCs w:val="20"/>
          <w:lang w:val="en-US"/>
        </w:rPr>
        <w:t>The amount of grant will not exceed 60% of the CAPEX of the targeted project</w:t>
      </w:r>
      <w:r w:rsidR="00974969" w:rsidRPr="002739AE">
        <w:rPr>
          <w:rFonts w:ascii="Verdana" w:eastAsia="Verdana" w:hAnsi="Verdana" w:cs="Verdana"/>
          <w:color w:val="000000" w:themeColor="text1"/>
          <w:sz w:val="20"/>
          <w:szCs w:val="20"/>
          <w:lang w:val="en-US"/>
        </w:rPr>
        <w:t>s</w:t>
      </w:r>
      <w:r w:rsidR="00F34AA1" w:rsidRPr="002739AE">
        <w:rPr>
          <w:rFonts w:ascii="Verdana" w:eastAsia="Verdana" w:hAnsi="Verdana" w:cs="Verdana"/>
          <w:color w:val="000000" w:themeColor="text1"/>
          <w:sz w:val="20"/>
          <w:szCs w:val="20"/>
          <w:lang w:val="en-US"/>
        </w:rPr>
        <w:t>.</w:t>
      </w:r>
    </w:p>
    <w:p w14:paraId="273AF4D3" w14:textId="77777777" w:rsidR="006E337C" w:rsidRPr="002739AE" w:rsidRDefault="006E337C" w:rsidP="006E337C">
      <w:pPr>
        <w:pStyle w:val="Paragrafoelenco"/>
        <w:spacing w:line="240" w:lineRule="auto"/>
        <w:ind w:left="1068"/>
        <w:rPr>
          <w:rFonts w:ascii="Verdana" w:eastAsia="Verdana" w:hAnsi="Verdana" w:cs="Verdana"/>
          <w:color w:val="000000" w:themeColor="text1"/>
          <w:sz w:val="20"/>
          <w:szCs w:val="20"/>
          <w:lang w:val="en-US"/>
        </w:rPr>
      </w:pPr>
    </w:p>
    <w:p w14:paraId="144E3580" w14:textId="6E6C2FE5" w:rsidR="006C6E30" w:rsidRPr="00866847" w:rsidRDefault="006C6E30" w:rsidP="00FE0177">
      <w:pPr>
        <w:pStyle w:val="Paragrafoelenco"/>
        <w:numPr>
          <w:ilvl w:val="0"/>
          <w:numId w:val="39"/>
        </w:numPr>
        <w:spacing w:line="240" w:lineRule="auto"/>
        <w:ind w:left="1068"/>
        <w:rPr>
          <w:rFonts w:ascii="Verdana" w:eastAsia="Verdana" w:hAnsi="Verdana" w:cs="Verdana"/>
          <w:b/>
          <w:bCs/>
          <w:color w:val="000000" w:themeColor="text1"/>
          <w:sz w:val="20"/>
          <w:szCs w:val="20"/>
          <w:u w:val="single"/>
          <w:lang w:val="en-US"/>
        </w:rPr>
      </w:pPr>
      <w:r w:rsidRPr="00866847">
        <w:rPr>
          <w:rFonts w:ascii="Verdana" w:eastAsia="Verdana" w:hAnsi="Verdana" w:cs="Verdana"/>
          <w:b/>
          <w:bCs/>
          <w:color w:val="000000" w:themeColor="text1"/>
          <w:sz w:val="20"/>
          <w:szCs w:val="20"/>
          <w:u w:val="single"/>
          <w:lang w:val="en-US"/>
        </w:rPr>
        <w:t>Risk Sharing Facilities (</w:t>
      </w:r>
      <w:r w:rsidR="00FB1487" w:rsidRPr="00866847">
        <w:rPr>
          <w:rFonts w:ascii="Verdana" w:eastAsia="Verdana" w:hAnsi="Verdana" w:cs="Verdana"/>
          <w:b/>
          <w:bCs/>
          <w:color w:val="000000" w:themeColor="text1"/>
          <w:sz w:val="20"/>
          <w:szCs w:val="20"/>
          <w:u w:val="single"/>
          <w:lang w:val="en-US"/>
        </w:rPr>
        <w:t xml:space="preserve">Loan </w:t>
      </w:r>
      <w:r w:rsidRPr="00866847">
        <w:rPr>
          <w:rFonts w:ascii="Verdana" w:eastAsia="Verdana" w:hAnsi="Verdana" w:cs="Verdana"/>
          <w:b/>
          <w:bCs/>
          <w:color w:val="000000" w:themeColor="text1"/>
          <w:sz w:val="20"/>
          <w:szCs w:val="20"/>
          <w:u w:val="single"/>
          <w:lang w:val="en-US"/>
        </w:rPr>
        <w:t>Guarantees)</w:t>
      </w:r>
    </w:p>
    <w:p w14:paraId="6B39DC8A" w14:textId="23DD5788" w:rsidR="006C6E30" w:rsidRPr="002739AE" w:rsidRDefault="006C6E30" w:rsidP="00FE0177">
      <w:pPr>
        <w:pStyle w:val="Paragrafoelenco"/>
        <w:spacing w:line="240" w:lineRule="auto"/>
        <w:ind w:left="1068"/>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i.</w:t>
      </w:r>
      <w:r w:rsidRPr="002739AE">
        <w:rPr>
          <w:rFonts w:ascii="Verdana" w:eastAsia="Verdana" w:hAnsi="Verdana" w:cs="Verdana"/>
          <w:color w:val="000000" w:themeColor="text1"/>
          <w:sz w:val="20"/>
          <w:szCs w:val="20"/>
          <w:lang w:val="en-US"/>
        </w:rPr>
        <w:tab/>
        <w:t>Pari Passu Credit Risk Guarantee</w:t>
      </w:r>
      <w:r w:rsidR="00E608B9" w:rsidRPr="002739AE">
        <w:rPr>
          <w:rFonts w:ascii="Verdana" w:eastAsia="Verdana" w:hAnsi="Verdana" w:cs="Verdana"/>
          <w:color w:val="000000" w:themeColor="text1"/>
          <w:sz w:val="20"/>
          <w:szCs w:val="20"/>
          <w:lang w:val="en-US"/>
        </w:rPr>
        <w:t>: a partial credit risk guarantees typically provide credit risk coverage to banks and other investors who extend financing to individual companies or a broader portfolio of companies. The coverage can be extended to guarantee up to 50% of the credit risk borne by a bank or investor where a default occurs. In other words, where a company fails to pay a bank or investor any amount due, the facilty can cover up to 50% of the loss that the bank or investor incurs. Such protection would promote the continued flow of lending activity in these difficult circumstances.</w:t>
      </w:r>
    </w:p>
    <w:p w14:paraId="25CE9C23" w14:textId="5D759C9E" w:rsidR="006C6E30" w:rsidRPr="002739AE" w:rsidRDefault="006C6E30" w:rsidP="00FE0177">
      <w:pPr>
        <w:pStyle w:val="Paragrafoelenco"/>
        <w:spacing w:line="240" w:lineRule="auto"/>
        <w:ind w:left="1068"/>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ii.</w:t>
      </w:r>
      <w:r w:rsidRPr="002739AE">
        <w:rPr>
          <w:rFonts w:ascii="Verdana" w:eastAsia="Verdana" w:hAnsi="Verdana" w:cs="Verdana"/>
          <w:color w:val="000000" w:themeColor="text1"/>
          <w:sz w:val="20"/>
          <w:szCs w:val="20"/>
          <w:lang w:val="en-US"/>
        </w:rPr>
        <w:tab/>
        <w:t>Subordinated Credit Risk Guarantee</w:t>
      </w:r>
      <w:r w:rsidR="00E608B9" w:rsidRPr="002739AE">
        <w:rPr>
          <w:rFonts w:ascii="Verdana" w:eastAsia="Verdana" w:hAnsi="Verdana" w:cs="Verdana"/>
          <w:color w:val="000000" w:themeColor="text1"/>
          <w:sz w:val="20"/>
          <w:szCs w:val="20"/>
          <w:lang w:val="en-US"/>
        </w:rPr>
        <w:t xml:space="preserve">: such instruments provide credit risk coverage to banks and other investors with higher risk absorption levels than the party they are sharing credit risks with. These guarantees can cover 70% of all losses suffered up to a certain risk percentage alongside another guarantor. Under the facility, the coverage can be extended to guarantee 70% of the credit risk up to 20% of the total value of the underlying credit facility. </w:t>
      </w:r>
    </w:p>
    <w:p w14:paraId="0248A3E4" w14:textId="4E816D34" w:rsidR="006C6E30" w:rsidRPr="002739AE" w:rsidRDefault="006C6E30" w:rsidP="00FE0177">
      <w:pPr>
        <w:pStyle w:val="Paragrafoelenco"/>
        <w:spacing w:line="240" w:lineRule="auto"/>
        <w:ind w:left="1068"/>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iii.</w:t>
      </w:r>
      <w:r w:rsidRPr="002739AE">
        <w:rPr>
          <w:rFonts w:ascii="Verdana" w:eastAsia="Verdana" w:hAnsi="Verdana" w:cs="Verdana"/>
          <w:color w:val="000000" w:themeColor="text1"/>
          <w:sz w:val="20"/>
          <w:szCs w:val="20"/>
          <w:lang w:val="en-US"/>
        </w:rPr>
        <w:tab/>
        <w:t>Volume Guarantee</w:t>
      </w:r>
      <w:r w:rsidR="00E608B9" w:rsidRPr="002739AE">
        <w:rPr>
          <w:rFonts w:ascii="Verdana" w:eastAsia="Verdana" w:hAnsi="Verdana" w:cs="Verdana"/>
          <w:color w:val="000000" w:themeColor="text1"/>
          <w:sz w:val="20"/>
          <w:szCs w:val="20"/>
          <w:lang w:val="en-US"/>
        </w:rPr>
        <w:t>: Such instruments (also called Advance Market Commitments) are used to provide market / sales risk coverage to various actors in a given supply chain who provide products or services to a customer / off-taker. If sales volumes are not reached as articulated in a business forecast, the facility could cover the loss realized by the supplier or downstream business. This instrument therefore allows for supply chains to continue functioning, even in the event of disruption.</w:t>
      </w:r>
    </w:p>
    <w:p w14:paraId="617C2EDB" w14:textId="1883A7A0" w:rsidR="006C6E30" w:rsidRDefault="006C6E30" w:rsidP="00FE0177">
      <w:pPr>
        <w:pStyle w:val="Paragrafoelenco"/>
        <w:spacing w:line="240" w:lineRule="auto"/>
        <w:ind w:left="644"/>
        <w:rPr>
          <w:rFonts w:ascii="Verdana" w:eastAsia="Verdana" w:hAnsi="Verdana" w:cs="Verdana"/>
          <w:color w:val="000000" w:themeColor="text1"/>
          <w:sz w:val="20"/>
          <w:szCs w:val="20"/>
          <w:highlight w:val="yellow"/>
          <w:lang w:val="en-US"/>
        </w:rPr>
      </w:pPr>
    </w:p>
    <w:p w14:paraId="38DAD578" w14:textId="444C6DE8" w:rsidR="001D5ABD" w:rsidRPr="002739AE" w:rsidRDefault="001D5ABD" w:rsidP="00FE0177">
      <w:pPr>
        <w:pStyle w:val="Paragrafoelenco"/>
        <w:spacing w:line="240" w:lineRule="auto"/>
        <w:ind w:left="644"/>
        <w:rPr>
          <w:rFonts w:ascii="Verdana" w:eastAsia="Verdana" w:hAnsi="Verdana" w:cs="Verdana"/>
          <w:color w:val="000000" w:themeColor="text1"/>
          <w:sz w:val="20"/>
          <w:szCs w:val="20"/>
          <w:u w:val="single"/>
          <w:lang w:val="en-US"/>
        </w:rPr>
      </w:pPr>
      <w:r w:rsidRPr="002739AE">
        <w:rPr>
          <w:rFonts w:ascii="Verdana" w:eastAsia="Verdana" w:hAnsi="Verdana" w:cs="Verdana"/>
          <w:color w:val="000000" w:themeColor="text1"/>
          <w:sz w:val="20"/>
          <w:szCs w:val="20"/>
          <w:u w:val="single"/>
          <w:lang w:val="en-US"/>
        </w:rPr>
        <w:t>Derisking Facility: deal selection</w:t>
      </w:r>
      <w:r w:rsidR="00212BCD" w:rsidRPr="002739AE">
        <w:rPr>
          <w:rFonts w:ascii="Verdana" w:eastAsia="Verdana" w:hAnsi="Verdana" w:cs="Verdana"/>
          <w:color w:val="000000" w:themeColor="text1"/>
          <w:sz w:val="20"/>
          <w:szCs w:val="20"/>
          <w:u w:val="single"/>
          <w:lang w:val="en-US"/>
        </w:rPr>
        <w:t xml:space="preserve"> and</w:t>
      </w:r>
      <w:r w:rsidRPr="002739AE">
        <w:rPr>
          <w:rFonts w:ascii="Verdana" w:eastAsia="Verdana" w:hAnsi="Verdana" w:cs="Verdana"/>
          <w:color w:val="000000" w:themeColor="text1"/>
          <w:sz w:val="20"/>
          <w:szCs w:val="20"/>
          <w:u w:val="single"/>
          <w:lang w:val="en-US"/>
        </w:rPr>
        <w:t xml:space="preserve"> investment process</w:t>
      </w:r>
    </w:p>
    <w:p w14:paraId="67D6DCA0" w14:textId="77777777" w:rsidR="001D5ABD" w:rsidRPr="002739AE" w:rsidRDefault="001D5ABD" w:rsidP="00FE0177">
      <w:pPr>
        <w:pStyle w:val="Paragrafoelenco"/>
        <w:spacing w:line="240" w:lineRule="auto"/>
        <w:ind w:left="644"/>
        <w:rPr>
          <w:rFonts w:ascii="Verdana" w:eastAsia="Verdana" w:hAnsi="Verdana" w:cs="Verdana"/>
          <w:color w:val="000000" w:themeColor="text1"/>
          <w:sz w:val="20"/>
          <w:szCs w:val="20"/>
          <w:lang w:val="en-US"/>
        </w:rPr>
      </w:pPr>
    </w:p>
    <w:p w14:paraId="7AB8EA2E" w14:textId="08DEC518" w:rsidR="001018DF" w:rsidRPr="002739AE" w:rsidRDefault="001018DF" w:rsidP="00FE0177">
      <w:pPr>
        <w:pStyle w:val="Paragrafoelenco"/>
        <w:tabs>
          <w:tab w:val="left" w:pos="8080"/>
        </w:tabs>
        <w:spacing w:line="240" w:lineRule="auto"/>
        <w:ind w:left="644"/>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 xml:space="preserve">The Derisking Facility will be structured as a </w:t>
      </w:r>
      <w:r w:rsidRPr="002739AE">
        <w:rPr>
          <w:rFonts w:ascii="Verdana" w:eastAsia="Verdana" w:hAnsi="Verdana" w:cs="Verdana"/>
          <w:b/>
          <w:bCs/>
          <w:color w:val="000000" w:themeColor="text1"/>
          <w:sz w:val="20"/>
          <w:szCs w:val="20"/>
          <w:lang w:val="en-US"/>
        </w:rPr>
        <w:t>revolving facility</w:t>
      </w:r>
      <w:r w:rsidRPr="002739AE">
        <w:rPr>
          <w:rFonts w:ascii="Verdana" w:eastAsia="Verdana" w:hAnsi="Verdana" w:cs="Verdana"/>
          <w:color w:val="000000" w:themeColor="text1"/>
          <w:sz w:val="20"/>
          <w:szCs w:val="20"/>
          <w:lang w:val="en-US"/>
        </w:rPr>
        <w:t xml:space="preserve">: when an underlying loan is repaid, or when a loan backed by guarantee is fully paid back, the capital will </w:t>
      </w:r>
      <w:r w:rsidRPr="002739AE">
        <w:rPr>
          <w:rFonts w:ascii="Verdana" w:eastAsia="Verdana" w:hAnsi="Verdana" w:cs="Verdana"/>
          <w:color w:val="000000" w:themeColor="text1"/>
          <w:sz w:val="20"/>
          <w:szCs w:val="20"/>
          <w:lang w:val="en-US"/>
        </w:rPr>
        <w:lastRenderedPageBreak/>
        <w:t>revolve back to the facility and then extended into new enterprises in need. This would therefore have a multiplier effect on achieved development.</w:t>
      </w:r>
    </w:p>
    <w:p w14:paraId="10B71EBB" w14:textId="5C229A64" w:rsidR="001018DF" w:rsidRPr="002739AE" w:rsidRDefault="001018DF" w:rsidP="00FE0177">
      <w:pPr>
        <w:pStyle w:val="Paragrafoelenco"/>
        <w:tabs>
          <w:tab w:val="left" w:pos="8080"/>
        </w:tabs>
        <w:spacing w:line="240" w:lineRule="auto"/>
        <w:ind w:left="644"/>
        <w:rPr>
          <w:rFonts w:ascii="Verdana" w:eastAsia="Verdana" w:hAnsi="Verdana" w:cs="Verdana"/>
          <w:color w:val="000000" w:themeColor="text1"/>
          <w:sz w:val="20"/>
          <w:szCs w:val="20"/>
          <w:lang w:val="en-US"/>
        </w:rPr>
      </w:pPr>
    </w:p>
    <w:p w14:paraId="3801ECCF" w14:textId="6FB6987A" w:rsidR="000F0DB5" w:rsidRPr="00EE3265" w:rsidRDefault="001018DF" w:rsidP="000F0DB5">
      <w:pPr>
        <w:pStyle w:val="Paragrafoelenco"/>
        <w:spacing w:line="240" w:lineRule="auto"/>
        <w:ind w:left="644"/>
        <w:rPr>
          <w:rFonts w:ascii="Verdana" w:eastAsia="Verdana" w:hAnsi="Verdana" w:cs="Verdana"/>
          <w:color w:val="000000" w:themeColor="text1"/>
          <w:sz w:val="20"/>
          <w:szCs w:val="20"/>
          <w:lang w:val="en-US"/>
        </w:rPr>
      </w:pPr>
      <w:r w:rsidRPr="00EE3265">
        <w:rPr>
          <w:rFonts w:ascii="Verdana" w:eastAsia="Verdana" w:hAnsi="Verdana" w:cs="Verdana"/>
          <w:color w:val="000000" w:themeColor="text1"/>
          <w:sz w:val="20"/>
          <w:szCs w:val="20"/>
          <w:lang w:val="en-US"/>
        </w:rPr>
        <w:t>Under t</w:t>
      </w:r>
      <w:r w:rsidR="006C6E30" w:rsidRPr="00EE3265">
        <w:rPr>
          <w:rFonts w:ascii="Verdana" w:eastAsia="Verdana" w:hAnsi="Verdana" w:cs="Verdana"/>
          <w:color w:val="000000" w:themeColor="text1"/>
          <w:sz w:val="20"/>
          <w:szCs w:val="20"/>
          <w:lang w:val="en-US"/>
        </w:rPr>
        <w:t xml:space="preserve">he Derisking Facility </w:t>
      </w:r>
      <w:r w:rsidRPr="00EE3265">
        <w:rPr>
          <w:rFonts w:ascii="Verdana" w:eastAsia="Verdana" w:hAnsi="Verdana" w:cs="Verdana"/>
          <w:color w:val="000000" w:themeColor="text1"/>
          <w:sz w:val="20"/>
          <w:szCs w:val="20"/>
          <w:lang w:val="en-US"/>
        </w:rPr>
        <w:t xml:space="preserve">deals will be sourced through a </w:t>
      </w:r>
      <w:r w:rsidRPr="00EE3265">
        <w:rPr>
          <w:rFonts w:ascii="Verdana" w:eastAsia="Verdana" w:hAnsi="Verdana" w:cs="Verdana"/>
          <w:b/>
          <w:bCs/>
          <w:color w:val="000000" w:themeColor="text1"/>
          <w:sz w:val="20"/>
          <w:szCs w:val="20"/>
          <w:lang w:val="en-US"/>
        </w:rPr>
        <w:t>competitive process</w:t>
      </w:r>
      <w:r w:rsidRPr="00EE3265">
        <w:rPr>
          <w:rFonts w:ascii="Verdana" w:eastAsia="Verdana" w:hAnsi="Verdana" w:cs="Verdana"/>
          <w:color w:val="000000" w:themeColor="text1"/>
          <w:sz w:val="20"/>
          <w:szCs w:val="20"/>
          <w:lang w:val="en-US"/>
        </w:rPr>
        <w:t>: a Challenge Fund mechanism (or equiv</w:t>
      </w:r>
      <w:r w:rsidR="00A4624C" w:rsidRPr="00EE3265">
        <w:rPr>
          <w:rFonts w:ascii="Verdana" w:eastAsia="Verdana" w:hAnsi="Verdana" w:cs="Verdana"/>
          <w:color w:val="000000" w:themeColor="text1"/>
          <w:sz w:val="20"/>
          <w:szCs w:val="20"/>
          <w:lang w:val="en-US"/>
        </w:rPr>
        <w:t>a</w:t>
      </w:r>
      <w:r w:rsidRPr="00EE3265">
        <w:rPr>
          <w:rFonts w:ascii="Verdana" w:eastAsia="Verdana" w:hAnsi="Verdana" w:cs="Verdana"/>
          <w:color w:val="000000" w:themeColor="text1"/>
          <w:sz w:val="20"/>
          <w:szCs w:val="20"/>
          <w:lang w:val="en-US"/>
        </w:rPr>
        <w:t xml:space="preserve">lent) will be launched </w:t>
      </w:r>
      <w:r w:rsidR="0070391C" w:rsidRPr="00EE3265">
        <w:rPr>
          <w:rFonts w:ascii="Verdana" w:eastAsia="Verdana" w:hAnsi="Verdana" w:cs="Verdana"/>
          <w:color w:val="000000" w:themeColor="text1"/>
          <w:sz w:val="20"/>
          <w:szCs w:val="20"/>
          <w:lang w:val="en-US"/>
        </w:rPr>
        <w:t>to select possible investment targets</w:t>
      </w:r>
      <w:r w:rsidR="000F0DB5" w:rsidRPr="00EE3265">
        <w:rPr>
          <w:rFonts w:ascii="Verdana" w:eastAsia="Verdana" w:hAnsi="Verdana" w:cs="Verdana"/>
          <w:color w:val="000000" w:themeColor="text1"/>
          <w:sz w:val="20"/>
          <w:szCs w:val="20"/>
          <w:lang w:val="en-US"/>
        </w:rPr>
        <w:t xml:space="preserve">, through a dedicated RFA (Request For Aplications) process that will allow to attract projects / investment opportunities that will be than appraised by the Dersiking Facility team. </w:t>
      </w:r>
    </w:p>
    <w:p w14:paraId="10214B47" w14:textId="073F00F2" w:rsidR="000F0DB5" w:rsidRPr="00EE3265" w:rsidRDefault="000F0DB5" w:rsidP="00FE0177">
      <w:pPr>
        <w:pStyle w:val="Paragrafoelenco"/>
        <w:spacing w:line="240" w:lineRule="auto"/>
        <w:ind w:left="644"/>
        <w:rPr>
          <w:rFonts w:ascii="Verdana" w:eastAsia="Verdana" w:hAnsi="Verdana" w:cs="Verdana"/>
          <w:color w:val="000000" w:themeColor="text1"/>
          <w:sz w:val="20"/>
          <w:szCs w:val="20"/>
          <w:lang w:val="en-US"/>
        </w:rPr>
      </w:pPr>
    </w:p>
    <w:p w14:paraId="5152770E" w14:textId="77777777" w:rsidR="00715E84" w:rsidRPr="00EE3265" w:rsidRDefault="00715E84" w:rsidP="00715E84">
      <w:pPr>
        <w:pStyle w:val="Paragrafoelenco"/>
        <w:spacing w:line="240" w:lineRule="auto"/>
        <w:ind w:left="646"/>
        <w:rPr>
          <w:rFonts w:ascii="Verdana" w:eastAsia="Verdana" w:hAnsi="Verdana" w:cs="Verdana"/>
          <w:color w:val="000000" w:themeColor="text1"/>
          <w:sz w:val="20"/>
          <w:szCs w:val="20"/>
          <w:lang w:val="en-US"/>
        </w:rPr>
      </w:pPr>
      <w:r w:rsidRPr="00EE3265">
        <w:rPr>
          <w:rFonts w:ascii="Verdana" w:eastAsia="Verdana" w:hAnsi="Verdana" w:cs="Verdana"/>
          <w:color w:val="000000" w:themeColor="text1"/>
          <w:sz w:val="20"/>
          <w:szCs w:val="20"/>
          <w:lang w:val="en-US"/>
        </w:rPr>
        <w:t>UNCDF will hire an additional investment professional on contract basis based in Madagascar to work on the Derisking Facility: she/he will design of the Challenge Fund, will assess the proposals received, will execute the transactions after the IC approval  and will manage the Madagascar portfolio. She/he will operate in close coordination with UNCDF's LDCIP Team.</w:t>
      </w:r>
    </w:p>
    <w:p w14:paraId="1B3B5B0C" w14:textId="77777777" w:rsidR="000F0DB5" w:rsidRPr="00EE3265" w:rsidRDefault="000F0DB5" w:rsidP="00FE0177">
      <w:pPr>
        <w:pStyle w:val="Paragrafoelenco"/>
        <w:spacing w:line="240" w:lineRule="auto"/>
        <w:ind w:left="644"/>
        <w:rPr>
          <w:rFonts w:ascii="Verdana" w:eastAsia="Verdana" w:hAnsi="Verdana" w:cs="Verdana"/>
          <w:color w:val="000000" w:themeColor="text1"/>
          <w:sz w:val="20"/>
          <w:szCs w:val="20"/>
          <w:lang w:val="en-US"/>
        </w:rPr>
      </w:pPr>
    </w:p>
    <w:p w14:paraId="1C2FA525" w14:textId="3D51DC4C" w:rsidR="0070391C" w:rsidRPr="00EE3265" w:rsidRDefault="000F0DB5" w:rsidP="00FE0177">
      <w:pPr>
        <w:pStyle w:val="Paragrafoelenco"/>
        <w:spacing w:line="240" w:lineRule="auto"/>
        <w:ind w:left="644"/>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highlight w:val="yellow"/>
          <w:lang w:val="en-US"/>
        </w:rPr>
        <w:t>More specifically</w:t>
      </w:r>
      <w:r w:rsidRPr="00EE3265">
        <w:rPr>
          <w:rFonts w:ascii="Verdana" w:eastAsia="Verdana" w:hAnsi="Verdana" w:cs="Verdana"/>
          <w:color w:val="000000" w:themeColor="text1"/>
          <w:sz w:val="20"/>
          <w:szCs w:val="20"/>
          <w:lang w:val="en-US"/>
        </w:rPr>
        <w:t>, t</w:t>
      </w:r>
      <w:r w:rsidR="0070391C" w:rsidRPr="00EE3265">
        <w:rPr>
          <w:rFonts w:ascii="Verdana" w:eastAsia="Verdana" w:hAnsi="Verdana" w:cs="Verdana"/>
          <w:color w:val="000000" w:themeColor="text1"/>
          <w:sz w:val="20"/>
          <w:szCs w:val="20"/>
          <w:lang w:val="en-US"/>
        </w:rPr>
        <w:t xml:space="preserve">he above mentioned UNCDF LDCIP platform will </w:t>
      </w:r>
      <w:r w:rsidR="006C6E30" w:rsidRPr="00EE3265">
        <w:rPr>
          <w:rFonts w:ascii="Verdana" w:eastAsia="Verdana" w:hAnsi="Verdana" w:cs="Verdana"/>
          <w:color w:val="000000" w:themeColor="text1"/>
          <w:sz w:val="20"/>
          <w:szCs w:val="20"/>
          <w:lang w:val="en-US"/>
        </w:rPr>
        <w:t>support the Derisking Facility in designing the criteria to restrict to the specific thematic development challenges addressed by the JP</w:t>
      </w:r>
      <w:r w:rsidR="0070391C" w:rsidRPr="00EE3265">
        <w:rPr>
          <w:rFonts w:ascii="Verdana" w:eastAsia="Verdana" w:hAnsi="Verdana" w:cs="Verdana"/>
          <w:color w:val="000000" w:themeColor="text1"/>
          <w:sz w:val="20"/>
          <w:szCs w:val="20"/>
          <w:lang w:val="en-US"/>
        </w:rPr>
        <w:t>.</w:t>
      </w:r>
    </w:p>
    <w:p w14:paraId="79B6C031" w14:textId="2D41E82D" w:rsidR="006C6E30" w:rsidRPr="002739AE" w:rsidRDefault="006C6E30" w:rsidP="00FE0177">
      <w:pPr>
        <w:pStyle w:val="Paragrafoelenco"/>
        <w:spacing w:line="240" w:lineRule="auto"/>
        <w:ind w:left="644"/>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highlight w:val="yellow"/>
          <w:lang w:val="en-US"/>
        </w:rPr>
        <w:t xml:space="preserve">The </w:t>
      </w:r>
      <w:r w:rsidR="000F0DB5" w:rsidRPr="0024699B">
        <w:rPr>
          <w:rFonts w:ascii="Verdana" w:eastAsia="Verdana" w:hAnsi="Verdana" w:cs="Verdana"/>
          <w:color w:val="000000" w:themeColor="text1"/>
          <w:sz w:val="20"/>
          <w:szCs w:val="20"/>
          <w:highlight w:val="yellow"/>
          <w:lang w:val="en-US"/>
        </w:rPr>
        <w:t>RFA</w:t>
      </w:r>
      <w:r w:rsidRPr="00EE3265">
        <w:rPr>
          <w:rFonts w:ascii="Verdana" w:eastAsia="Verdana" w:hAnsi="Verdana" w:cs="Verdana"/>
          <w:color w:val="000000" w:themeColor="text1"/>
          <w:sz w:val="20"/>
          <w:szCs w:val="20"/>
          <w:lang w:val="en-US"/>
        </w:rPr>
        <w:t xml:space="preserve"> </w:t>
      </w:r>
      <w:r w:rsidR="0070391C" w:rsidRPr="00EE3265">
        <w:rPr>
          <w:rFonts w:ascii="Verdana" w:eastAsia="Verdana" w:hAnsi="Verdana" w:cs="Verdana"/>
          <w:color w:val="000000" w:themeColor="text1"/>
          <w:sz w:val="20"/>
          <w:szCs w:val="20"/>
          <w:lang w:val="en-US"/>
        </w:rPr>
        <w:t>will</w:t>
      </w:r>
      <w:r w:rsidR="0070391C" w:rsidRPr="002739AE">
        <w:rPr>
          <w:rFonts w:ascii="Verdana" w:eastAsia="Verdana" w:hAnsi="Verdana" w:cs="Verdana"/>
          <w:color w:val="000000" w:themeColor="text1"/>
          <w:sz w:val="20"/>
          <w:szCs w:val="20"/>
          <w:lang w:val="en-US"/>
        </w:rPr>
        <w:t xml:space="preserve"> </w:t>
      </w:r>
      <w:r w:rsidRPr="002739AE">
        <w:rPr>
          <w:rFonts w:ascii="Verdana" w:eastAsia="Verdana" w:hAnsi="Verdana" w:cs="Verdana"/>
          <w:color w:val="000000" w:themeColor="text1"/>
          <w:sz w:val="20"/>
          <w:szCs w:val="20"/>
          <w:lang w:val="en-US"/>
        </w:rPr>
        <w:t xml:space="preserve">be publicly published </w:t>
      </w:r>
      <w:r w:rsidR="0070391C" w:rsidRPr="002739AE">
        <w:rPr>
          <w:rFonts w:ascii="Verdana" w:eastAsia="Verdana" w:hAnsi="Verdana" w:cs="Verdana"/>
          <w:color w:val="000000" w:themeColor="text1"/>
          <w:sz w:val="20"/>
          <w:szCs w:val="20"/>
          <w:lang w:val="en-US"/>
        </w:rPr>
        <w:t>(</w:t>
      </w:r>
      <w:r w:rsidRPr="002739AE">
        <w:rPr>
          <w:rFonts w:ascii="Verdana" w:eastAsia="Verdana" w:hAnsi="Verdana" w:cs="Verdana"/>
          <w:color w:val="000000" w:themeColor="text1"/>
          <w:sz w:val="20"/>
          <w:szCs w:val="20"/>
          <w:lang w:val="en-US"/>
        </w:rPr>
        <w:t>e.g. on UNCDFs web site</w:t>
      </w:r>
      <w:r w:rsidR="0070391C" w:rsidRPr="002739AE">
        <w:rPr>
          <w:rFonts w:ascii="Verdana" w:eastAsia="Verdana" w:hAnsi="Verdana" w:cs="Verdana"/>
          <w:color w:val="000000" w:themeColor="text1"/>
          <w:sz w:val="20"/>
          <w:szCs w:val="20"/>
          <w:lang w:val="en-US"/>
        </w:rPr>
        <w:t>)</w:t>
      </w:r>
      <w:r w:rsidRPr="002739AE">
        <w:rPr>
          <w:rFonts w:ascii="Verdana" w:eastAsia="Verdana" w:hAnsi="Verdana" w:cs="Verdana"/>
          <w:color w:val="000000" w:themeColor="text1"/>
          <w:sz w:val="20"/>
          <w:szCs w:val="20"/>
          <w:lang w:val="en-US"/>
        </w:rPr>
        <w:t xml:space="preserve"> but a direct reach out to market players </w:t>
      </w:r>
      <w:r w:rsidR="0070391C" w:rsidRPr="002739AE">
        <w:rPr>
          <w:rFonts w:ascii="Verdana" w:eastAsia="Verdana" w:hAnsi="Verdana" w:cs="Verdana"/>
          <w:color w:val="000000" w:themeColor="text1"/>
          <w:sz w:val="20"/>
          <w:szCs w:val="20"/>
          <w:lang w:val="en-US"/>
        </w:rPr>
        <w:t>(a so called “</w:t>
      </w:r>
      <w:r w:rsidR="0070391C" w:rsidRPr="002739AE">
        <w:rPr>
          <w:rFonts w:ascii="Verdana" w:eastAsia="Verdana" w:hAnsi="Verdana" w:cs="Verdana"/>
          <w:b/>
          <w:bCs/>
          <w:color w:val="000000" w:themeColor="text1"/>
          <w:sz w:val="20"/>
          <w:szCs w:val="20"/>
          <w:lang w:val="en-US"/>
        </w:rPr>
        <w:t>market scan</w:t>
      </w:r>
      <w:r w:rsidR="0070391C" w:rsidRPr="002739AE">
        <w:rPr>
          <w:rFonts w:ascii="Verdana" w:eastAsia="Verdana" w:hAnsi="Verdana" w:cs="Verdana"/>
          <w:color w:val="000000" w:themeColor="text1"/>
          <w:sz w:val="20"/>
          <w:szCs w:val="20"/>
          <w:lang w:val="en-US"/>
        </w:rPr>
        <w:t>”) can</w:t>
      </w:r>
      <w:r w:rsidRPr="002739AE">
        <w:rPr>
          <w:rFonts w:ascii="Verdana" w:eastAsia="Verdana" w:hAnsi="Verdana" w:cs="Verdana"/>
          <w:color w:val="000000" w:themeColor="text1"/>
          <w:sz w:val="20"/>
          <w:szCs w:val="20"/>
          <w:lang w:val="en-US"/>
        </w:rPr>
        <w:t xml:space="preserve"> complement the public</w:t>
      </w:r>
      <w:r w:rsidR="0070391C" w:rsidRPr="002739AE">
        <w:rPr>
          <w:rFonts w:ascii="Verdana" w:eastAsia="Verdana" w:hAnsi="Verdana" w:cs="Verdana"/>
          <w:color w:val="000000" w:themeColor="text1"/>
          <w:sz w:val="20"/>
          <w:szCs w:val="20"/>
          <w:lang w:val="en-US"/>
        </w:rPr>
        <w:t xml:space="preserve"> call.</w:t>
      </w:r>
    </w:p>
    <w:p w14:paraId="388F2DA6" w14:textId="67D6F88B" w:rsidR="0070391C" w:rsidRPr="002739AE" w:rsidRDefault="0070391C" w:rsidP="00FE0177">
      <w:pPr>
        <w:pStyle w:val="Paragrafoelenco"/>
        <w:spacing w:line="240" w:lineRule="auto"/>
        <w:ind w:left="644"/>
        <w:rPr>
          <w:rFonts w:ascii="Verdana" w:eastAsia="Verdana" w:hAnsi="Verdana" w:cs="Verdana"/>
          <w:color w:val="000000" w:themeColor="text1"/>
          <w:sz w:val="20"/>
          <w:szCs w:val="20"/>
          <w:lang w:val="en-US"/>
        </w:rPr>
      </w:pPr>
    </w:p>
    <w:p w14:paraId="05E30A01" w14:textId="09DE025A" w:rsidR="0070391C" w:rsidRPr="002739AE" w:rsidRDefault="0070391C" w:rsidP="00FE0177">
      <w:pPr>
        <w:pStyle w:val="Paragrafoelenco"/>
        <w:spacing w:line="240" w:lineRule="auto"/>
        <w:ind w:left="644"/>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 xml:space="preserve">The reasons behind the choice of running a </w:t>
      </w:r>
      <w:r w:rsidRPr="002739AE">
        <w:rPr>
          <w:rFonts w:ascii="Verdana" w:eastAsia="Verdana" w:hAnsi="Verdana" w:cs="Verdana"/>
          <w:b/>
          <w:bCs/>
          <w:color w:val="000000" w:themeColor="text1"/>
          <w:sz w:val="20"/>
          <w:szCs w:val="20"/>
          <w:lang w:val="en-US"/>
        </w:rPr>
        <w:t>competitive process</w:t>
      </w:r>
      <w:r w:rsidRPr="002739AE">
        <w:rPr>
          <w:rFonts w:ascii="Verdana" w:eastAsia="Verdana" w:hAnsi="Verdana" w:cs="Verdana"/>
          <w:color w:val="000000" w:themeColor="text1"/>
          <w:sz w:val="20"/>
          <w:szCs w:val="20"/>
          <w:lang w:val="en-US"/>
        </w:rPr>
        <w:t xml:space="preserve"> to select the investment targets are mostly:</w:t>
      </w:r>
    </w:p>
    <w:p w14:paraId="50F62ABC" w14:textId="40EE2C74" w:rsidR="0070391C" w:rsidRPr="002739AE" w:rsidRDefault="0070391C" w:rsidP="00FE0177">
      <w:pPr>
        <w:pStyle w:val="Paragrafoelenco"/>
        <w:numPr>
          <w:ilvl w:val="1"/>
          <w:numId w:val="31"/>
        </w:numPr>
        <w:spacing w:line="240" w:lineRule="auto"/>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 xml:space="preserve">the need of </w:t>
      </w:r>
      <w:r w:rsidRPr="002739AE">
        <w:rPr>
          <w:rFonts w:ascii="Verdana" w:eastAsia="Verdana" w:hAnsi="Verdana" w:cs="Verdana"/>
          <w:b/>
          <w:bCs/>
          <w:color w:val="000000" w:themeColor="text1"/>
          <w:sz w:val="20"/>
          <w:szCs w:val="20"/>
          <w:lang w:val="en-US"/>
        </w:rPr>
        <w:t>ensuring accountability and transparency</w:t>
      </w:r>
      <w:r w:rsidRPr="002739AE">
        <w:rPr>
          <w:rFonts w:ascii="Verdana" w:eastAsia="Verdana" w:hAnsi="Verdana" w:cs="Verdana"/>
          <w:color w:val="000000" w:themeColor="text1"/>
          <w:sz w:val="20"/>
          <w:szCs w:val="20"/>
          <w:lang w:val="en-US"/>
        </w:rPr>
        <w:t xml:space="preserve"> in the use of funds, which is particularly relevant for a UN-led initiative which supports the priva</w:t>
      </w:r>
      <w:r w:rsidR="00A4624C" w:rsidRPr="002739AE">
        <w:rPr>
          <w:rFonts w:ascii="Verdana" w:eastAsia="Verdana" w:hAnsi="Verdana" w:cs="Verdana"/>
          <w:color w:val="000000" w:themeColor="text1"/>
          <w:sz w:val="20"/>
          <w:szCs w:val="20"/>
          <w:lang w:val="en-US"/>
        </w:rPr>
        <w:t>t</w:t>
      </w:r>
      <w:r w:rsidRPr="002739AE">
        <w:rPr>
          <w:rFonts w:ascii="Verdana" w:eastAsia="Verdana" w:hAnsi="Verdana" w:cs="Verdana"/>
          <w:color w:val="000000" w:themeColor="text1"/>
          <w:sz w:val="20"/>
          <w:szCs w:val="20"/>
          <w:lang w:val="en-US"/>
        </w:rPr>
        <w:t>e sector;</w:t>
      </w:r>
    </w:p>
    <w:p w14:paraId="250CE7C6" w14:textId="1EBC3CB8" w:rsidR="0070391C" w:rsidRPr="002739AE" w:rsidRDefault="0070391C" w:rsidP="00FE0177">
      <w:pPr>
        <w:pStyle w:val="Paragrafoelenco"/>
        <w:numPr>
          <w:ilvl w:val="1"/>
          <w:numId w:val="31"/>
        </w:numPr>
        <w:spacing w:line="240" w:lineRule="auto"/>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 xml:space="preserve">the need of </w:t>
      </w:r>
      <w:r w:rsidRPr="002739AE">
        <w:rPr>
          <w:rFonts w:ascii="Verdana" w:eastAsia="Verdana" w:hAnsi="Verdana" w:cs="Verdana"/>
          <w:b/>
          <w:bCs/>
          <w:color w:val="000000" w:themeColor="text1"/>
          <w:sz w:val="20"/>
          <w:szCs w:val="20"/>
          <w:lang w:val="en-US"/>
        </w:rPr>
        <w:t>reducing the risks related to investing in a challenging frontier market</w:t>
      </w:r>
      <w:r w:rsidRPr="002739AE">
        <w:rPr>
          <w:rFonts w:ascii="Verdana" w:eastAsia="Verdana" w:hAnsi="Verdana" w:cs="Verdana"/>
          <w:color w:val="000000" w:themeColor="text1"/>
          <w:sz w:val="20"/>
          <w:szCs w:val="20"/>
          <w:lang w:val="en-US"/>
        </w:rPr>
        <w:t xml:space="preserve"> such as Madagascar: this will be ensured by a t</w:t>
      </w:r>
      <w:r w:rsidR="00BB3046" w:rsidRPr="002739AE">
        <w:rPr>
          <w:rFonts w:ascii="Verdana" w:eastAsia="Verdana" w:hAnsi="Verdana" w:cs="Verdana"/>
          <w:color w:val="000000" w:themeColor="text1"/>
          <w:sz w:val="20"/>
          <w:szCs w:val="20"/>
          <w:lang w:val="en-US"/>
        </w:rPr>
        <w:t>h</w:t>
      </w:r>
      <w:r w:rsidRPr="002739AE">
        <w:rPr>
          <w:rFonts w:ascii="Verdana" w:eastAsia="Verdana" w:hAnsi="Verdana" w:cs="Verdana"/>
          <w:color w:val="000000" w:themeColor="text1"/>
          <w:sz w:val="20"/>
          <w:szCs w:val="20"/>
          <w:lang w:val="en-US"/>
        </w:rPr>
        <w:t xml:space="preserve">orough due diligence process and a transparent </w:t>
      </w:r>
      <w:r w:rsidR="006237CE" w:rsidRPr="002739AE">
        <w:rPr>
          <w:rFonts w:ascii="Verdana" w:eastAsia="Verdana" w:hAnsi="Verdana" w:cs="Verdana"/>
          <w:color w:val="000000" w:themeColor="text1"/>
          <w:sz w:val="20"/>
          <w:szCs w:val="20"/>
          <w:lang w:val="en-US"/>
        </w:rPr>
        <w:t>approval</w:t>
      </w:r>
      <w:r w:rsidRPr="002739AE">
        <w:rPr>
          <w:rFonts w:ascii="Verdana" w:eastAsia="Verdana" w:hAnsi="Verdana" w:cs="Verdana"/>
          <w:color w:val="000000" w:themeColor="text1"/>
          <w:sz w:val="20"/>
          <w:szCs w:val="20"/>
          <w:lang w:val="en-US"/>
        </w:rPr>
        <w:t xml:space="preserve"> process (see also later)</w:t>
      </w:r>
    </w:p>
    <w:p w14:paraId="1F2D7695" w14:textId="77777777" w:rsidR="000F0DB5" w:rsidRDefault="000F0DB5" w:rsidP="00FE0177">
      <w:pPr>
        <w:pStyle w:val="Paragrafoelenco"/>
        <w:spacing w:line="240" w:lineRule="auto"/>
        <w:ind w:left="644"/>
        <w:rPr>
          <w:rFonts w:ascii="Verdana" w:eastAsia="Verdana" w:hAnsi="Verdana" w:cs="Verdana"/>
          <w:color w:val="000000" w:themeColor="text1"/>
          <w:sz w:val="20"/>
          <w:szCs w:val="20"/>
          <w:lang w:val="en-US"/>
        </w:rPr>
      </w:pPr>
    </w:p>
    <w:p w14:paraId="43158EA4" w14:textId="67C67849" w:rsidR="006237CE" w:rsidRDefault="006237CE" w:rsidP="00FE0177">
      <w:pPr>
        <w:pStyle w:val="Paragrafoelenco"/>
        <w:spacing w:line="240" w:lineRule="auto"/>
        <w:ind w:left="644"/>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 xml:space="preserve">The process for the approval of the investment opportunities will involve an Investment Committee (IC) that will approve or reject the opportunities recommended by the DF staff </w:t>
      </w:r>
      <w:r w:rsidR="00A4624C" w:rsidRPr="002739AE">
        <w:rPr>
          <w:rFonts w:ascii="Verdana" w:eastAsia="Verdana" w:hAnsi="Verdana" w:cs="Verdana"/>
          <w:color w:val="000000" w:themeColor="text1"/>
          <w:sz w:val="20"/>
          <w:szCs w:val="20"/>
          <w:lang w:val="en-US"/>
        </w:rPr>
        <w:t>with the support of the</w:t>
      </w:r>
      <w:r w:rsidRPr="002739AE">
        <w:rPr>
          <w:rFonts w:ascii="Verdana" w:eastAsia="Verdana" w:hAnsi="Verdana" w:cs="Verdana"/>
          <w:color w:val="000000" w:themeColor="text1"/>
          <w:sz w:val="20"/>
          <w:szCs w:val="20"/>
          <w:lang w:val="en-US"/>
        </w:rPr>
        <w:t xml:space="preserve"> LDCIP team.</w:t>
      </w:r>
    </w:p>
    <w:p w14:paraId="44018533" w14:textId="465E2E34" w:rsidR="009D29DC" w:rsidRDefault="009D29DC" w:rsidP="00FE0177">
      <w:pPr>
        <w:pStyle w:val="Paragrafoelenco"/>
        <w:spacing w:line="240" w:lineRule="auto"/>
        <w:ind w:left="644"/>
        <w:rPr>
          <w:rFonts w:ascii="Verdana" w:eastAsia="Verdana" w:hAnsi="Verdana" w:cs="Verdana"/>
          <w:color w:val="000000" w:themeColor="text1"/>
          <w:sz w:val="20"/>
          <w:szCs w:val="20"/>
          <w:lang w:val="en-US"/>
        </w:rPr>
      </w:pPr>
    </w:p>
    <w:p w14:paraId="1C026872" w14:textId="77777777" w:rsidR="009D29DC" w:rsidRPr="002739AE" w:rsidRDefault="009D29DC" w:rsidP="009D29DC">
      <w:pPr>
        <w:pStyle w:val="Paragrafoelenco"/>
        <w:spacing w:line="240" w:lineRule="auto"/>
        <w:ind w:left="644"/>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The Investment Committee of the Derisking Facility will be modelled and use the capacity of the already established “Impact Investment Committee” of the UNCDF BRIDGE Facility.</w:t>
      </w:r>
    </w:p>
    <w:p w14:paraId="236D91B7" w14:textId="77777777" w:rsidR="009D29DC" w:rsidRPr="002739AE" w:rsidRDefault="009D29DC" w:rsidP="009D29DC">
      <w:pPr>
        <w:pStyle w:val="Paragrafoelenco"/>
        <w:spacing w:line="240" w:lineRule="auto"/>
        <w:ind w:left="644"/>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The IC will include the following members with voting rights:</w:t>
      </w:r>
    </w:p>
    <w:p w14:paraId="3D7BEB14" w14:textId="77777777" w:rsidR="009D29DC" w:rsidRPr="002739AE" w:rsidRDefault="009D29DC" w:rsidP="009D29DC">
      <w:pPr>
        <w:pStyle w:val="Paragrafoelenco"/>
        <w:numPr>
          <w:ilvl w:val="1"/>
          <w:numId w:val="31"/>
        </w:numPr>
        <w:spacing w:line="240" w:lineRule="auto"/>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the Director of the Least Developed Countries’ Investment Platform at UNCDF (or his/her delegate)</w:t>
      </w:r>
    </w:p>
    <w:p w14:paraId="55F630B0" w14:textId="77777777" w:rsidR="009D29DC" w:rsidRPr="002739AE" w:rsidRDefault="009D29DC" w:rsidP="009D29DC">
      <w:pPr>
        <w:pStyle w:val="Paragrafoelenco"/>
        <w:numPr>
          <w:ilvl w:val="1"/>
          <w:numId w:val="31"/>
        </w:numPr>
        <w:spacing w:line="240" w:lineRule="auto"/>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three key UN-affiliated investment professionals</w:t>
      </w:r>
    </w:p>
    <w:p w14:paraId="60B6A248" w14:textId="77777777" w:rsidR="009D29DC" w:rsidRPr="002739AE" w:rsidRDefault="009D29DC" w:rsidP="009D29DC">
      <w:pPr>
        <w:pStyle w:val="Paragrafoelenco"/>
        <w:numPr>
          <w:ilvl w:val="1"/>
          <w:numId w:val="31"/>
        </w:numPr>
        <w:spacing w:line="240" w:lineRule="auto"/>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three independent representatives from the impact investing community: Malagasy or international experts with knowledge of the local context will be selected.</w:t>
      </w:r>
    </w:p>
    <w:p w14:paraId="597C95E5" w14:textId="77777777" w:rsidR="009D29DC" w:rsidRPr="002739AE" w:rsidRDefault="009D29DC" w:rsidP="009D29DC">
      <w:pPr>
        <w:pStyle w:val="Paragrafoelenco"/>
        <w:spacing w:line="240" w:lineRule="auto"/>
        <w:ind w:left="1364"/>
        <w:rPr>
          <w:rFonts w:ascii="Verdana" w:eastAsia="Verdana" w:hAnsi="Verdana" w:cs="Verdana"/>
          <w:color w:val="000000" w:themeColor="text1"/>
          <w:sz w:val="20"/>
          <w:szCs w:val="20"/>
          <w:lang w:val="en-US"/>
        </w:rPr>
      </w:pPr>
    </w:p>
    <w:p w14:paraId="1B8F680E" w14:textId="77777777" w:rsidR="009D29DC" w:rsidRPr="0024699B" w:rsidRDefault="009D29DC" w:rsidP="009D29DC">
      <w:pPr>
        <w:ind w:left="708"/>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IC members will be selected leveraging on specific ToRs (available on request) already in use by UNCDF's LDCIP Team. New ToRs are regularly prepared in order to expand the geographic and competence base of the IC members.</w:t>
      </w:r>
    </w:p>
    <w:p w14:paraId="6797B035" w14:textId="77777777" w:rsidR="009D29DC" w:rsidRPr="0024699B" w:rsidRDefault="009D29DC" w:rsidP="009D29DC">
      <w:pPr>
        <w:jc w:val="both"/>
        <w:rPr>
          <w:rFonts w:ascii="Verdana" w:eastAsia="Verdana" w:hAnsi="Verdana" w:cs="Verdana"/>
          <w:color w:val="000000" w:themeColor="text1"/>
          <w:sz w:val="20"/>
          <w:szCs w:val="20"/>
          <w:lang w:val="en-US"/>
        </w:rPr>
      </w:pPr>
    </w:p>
    <w:p w14:paraId="414FDA43" w14:textId="77777777" w:rsidR="009D29DC" w:rsidRPr="0024699B" w:rsidRDefault="009D29DC" w:rsidP="009D29DC">
      <w:pPr>
        <w:ind w:left="708" w:firstLine="1"/>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The Investment Committee will be responsible for recommending (or rejecting) proposed investment transactions for approval. </w:t>
      </w:r>
    </w:p>
    <w:p w14:paraId="53E120F9" w14:textId="77777777" w:rsidR="009D29DC" w:rsidRPr="0024699B" w:rsidRDefault="009D29DC" w:rsidP="009D29DC">
      <w:pPr>
        <w:ind w:left="708" w:firstLine="1"/>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key contributors to the Derisking Facility (including UNDP and UNIDO) will have the possibility to nominate Observers, without voting rights.</w:t>
      </w:r>
    </w:p>
    <w:p w14:paraId="5FBBAE19" w14:textId="77777777" w:rsidR="009D29DC" w:rsidRPr="0024699B" w:rsidRDefault="009D29DC" w:rsidP="009D29DC">
      <w:pPr>
        <w:ind w:left="708" w:firstLine="1"/>
        <w:jc w:val="both"/>
        <w:rPr>
          <w:rFonts w:ascii="Verdana" w:eastAsia="Verdana" w:hAnsi="Verdana" w:cs="Verdana"/>
          <w:color w:val="000000" w:themeColor="text1"/>
          <w:sz w:val="20"/>
          <w:szCs w:val="20"/>
          <w:lang w:val="en-US"/>
        </w:rPr>
      </w:pPr>
    </w:p>
    <w:p w14:paraId="34671CF9" w14:textId="5CBC42D3" w:rsidR="006C6E30" w:rsidRPr="0024699B" w:rsidRDefault="006C6E30" w:rsidP="009D29DC">
      <w:pPr>
        <w:ind w:left="708" w:firstLine="1"/>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The </w:t>
      </w:r>
      <w:r w:rsidR="006237CE" w:rsidRPr="0024699B">
        <w:rPr>
          <w:rFonts w:ascii="Verdana" w:eastAsia="Verdana" w:hAnsi="Verdana" w:cs="Verdana"/>
          <w:color w:val="000000" w:themeColor="text1"/>
          <w:sz w:val="20"/>
          <w:szCs w:val="20"/>
          <w:lang w:val="en-US"/>
        </w:rPr>
        <w:t xml:space="preserve">specific </w:t>
      </w:r>
      <w:r w:rsidRPr="0024699B">
        <w:rPr>
          <w:rFonts w:ascii="Verdana" w:eastAsia="Verdana" w:hAnsi="Verdana" w:cs="Verdana"/>
          <w:color w:val="000000" w:themeColor="text1"/>
          <w:sz w:val="20"/>
          <w:szCs w:val="20"/>
          <w:lang w:val="en-US"/>
        </w:rPr>
        <w:t>financial instrument (</w:t>
      </w:r>
      <w:r w:rsidR="006237CE" w:rsidRPr="0024699B">
        <w:rPr>
          <w:rFonts w:ascii="Verdana" w:eastAsia="Verdana" w:hAnsi="Verdana" w:cs="Verdana"/>
          <w:color w:val="000000" w:themeColor="text1"/>
          <w:sz w:val="20"/>
          <w:szCs w:val="20"/>
          <w:lang w:val="en-US"/>
        </w:rPr>
        <w:t xml:space="preserve">concessional </w:t>
      </w:r>
      <w:r w:rsidRPr="0024699B">
        <w:rPr>
          <w:rFonts w:ascii="Verdana" w:eastAsia="Verdana" w:hAnsi="Verdana" w:cs="Verdana"/>
          <w:color w:val="000000" w:themeColor="text1"/>
          <w:sz w:val="20"/>
          <w:szCs w:val="20"/>
          <w:lang w:val="en-US"/>
        </w:rPr>
        <w:t xml:space="preserve">grant, loan, guarantee) </w:t>
      </w:r>
      <w:r w:rsidR="00B759A2" w:rsidRPr="0024699B">
        <w:rPr>
          <w:rFonts w:ascii="Verdana" w:eastAsia="Verdana" w:hAnsi="Verdana" w:cs="Verdana"/>
          <w:color w:val="000000" w:themeColor="text1"/>
          <w:sz w:val="20"/>
          <w:szCs w:val="20"/>
          <w:lang w:val="en-US"/>
        </w:rPr>
        <w:t xml:space="preserve">to be provided to </w:t>
      </w:r>
      <w:r w:rsidR="00A4624C" w:rsidRPr="0024699B">
        <w:rPr>
          <w:rFonts w:ascii="Verdana" w:eastAsia="Verdana" w:hAnsi="Verdana" w:cs="Verdana"/>
          <w:color w:val="000000" w:themeColor="text1"/>
          <w:sz w:val="20"/>
          <w:szCs w:val="20"/>
          <w:lang w:val="en-US"/>
        </w:rPr>
        <w:t xml:space="preserve">every specific </w:t>
      </w:r>
      <w:r w:rsidR="00B759A2" w:rsidRPr="0024699B">
        <w:rPr>
          <w:rFonts w:ascii="Verdana" w:eastAsia="Verdana" w:hAnsi="Verdana" w:cs="Verdana"/>
          <w:color w:val="000000" w:themeColor="text1"/>
          <w:sz w:val="20"/>
          <w:szCs w:val="20"/>
          <w:lang w:val="en-US"/>
        </w:rPr>
        <w:t xml:space="preserve">target </w:t>
      </w:r>
      <w:r w:rsidRPr="0024699B">
        <w:rPr>
          <w:rFonts w:ascii="Verdana" w:eastAsia="Verdana" w:hAnsi="Verdana" w:cs="Verdana"/>
          <w:color w:val="000000" w:themeColor="text1"/>
          <w:sz w:val="20"/>
          <w:szCs w:val="20"/>
          <w:lang w:val="en-US"/>
        </w:rPr>
        <w:t xml:space="preserve">will vary according to </w:t>
      </w:r>
      <w:r w:rsidR="00A4624C" w:rsidRPr="0024699B">
        <w:rPr>
          <w:rFonts w:ascii="Verdana" w:eastAsia="Verdana" w:hAnsi="Verdana" w:cs="Verdana"/>
          <w:color w:val="000000" w:themeColor="text1"/>
          <w:sz w:val="20"/>
          <w:szCs w:val="20"/>
          <w:lang w:val="en-US"/>
        </w:rPr>
        <w:t xml:space="preserve">the </w:t>
      </w:r>
      <w:r w:rsidRPr="0024699B">
        <w:rPr>
          <w:rFonts w:ascii="Verdana" w:eastAsia="Verdana" w:hAnsi="Verdana" w:cs="Verdana"/>
          <w:color w:val="000000" w:themeColor="text1"/>
          <w:sz w:val="20"/>
          <w:szCs w:val="20"/>
          <w:lang w:val="en-US"/>
        </w:rPr>
        <w:t>needs</w:t>
      </w:r>
      <w:r w:rsidR="00A4624C" w:rsidRPr="0024699B">
        <w:rPr>
          <w:rFonts w:ascii="Verdana" w:eastAsia="Verdana" w:hAnsi="Verdana" w:cs="Verdana"/>
          <w:color w:val="000000" w:themeColor="text1"/>
          <w:sz w:val="20"/>
          <w:szCs w:val="20"/>
          <w:lang w:val="en-US"/>
        </w:rPr>
        <w:t xml:space="preserve"> of the companies to be supported</w:t>
      </w:r>
      <w:r w:rsidRPr="0024699B">
        <w:rPr>
          <w:rFonts w:ascii="Verdana" w:eastAsia="Verdana" w:hAnsi="Verdana" w:cs="Verdana"/>
          <w:color w:val="000000" w:themeColor="text1"/>
          <w:sz w:val="20"/>
          <w:szCs w:val="20"/>
          <w:lang w:val="en-US"/>
        </w:rPr>
        <w:t xml:space="preserve">, and for each type of modality there will be a legal template ready to be used. </w:t>
      </w:r>
      <w:r w:rsidR="009D29DC" w:rsidRPr="0024699B">
        <w:rPr>
          <w:rFonts w:ascii="Verdana" w:eastAsia="Verdana" w:hAnsi="Verdana" w:cs="Verdana"/>
          <w:color w:val="000000" w:themeColor="text1"/>
          <w:sz w:val="20"/>
          <w:szCs w:val="20"/>
          <w:highlight w:val="yellow"/>
          <w:lang w:val="en-US"/>
        </w:rPr>
        <w:t xml:space="preserve">The overall Investment Strategy of the Derisking Facility is illustrated </w:t>
      </w:r>
      <w:r w:rsidR="00E21484" w:rsidRPr="0024699B">
        <w:rPr>
          <w:rFonts w:ascii="Verdana" w:eastAsia="Verdana" w:hAnsi="Verdana" w:cs="Verdana"/>
          <w:color w:val="000000" w:themeColor="text1"/>
          <w:sz w:val="20"/>
          <w:szCs w:val="20"/>
          <w:highlight w:val="yellow"/>
          <w:lang w:val="en-US"/>
        </w:rPr>
        <w:t>in the following paragraph</w:t>
      </w:r>
      <w:r w:rsidR="009D29DC" w:rsidRPr="0024699B">
        <w:rPr>
          <w:rFonts w:ascii="Verdana" w:eastAsia="Verdana" w:hAnsi="Verdana" w:cs="Verdana"/>
          <w:color w:val="000000" w:themeColor="text1"/>
          <w:sz w:val="20"/>
          <w:szCs w:val="20"/>
          <w:highlight w:val="yellow"/>
          <w:lang w:val="en-US"/>
        </w:rPr>
        <w:t>.</w:t>
      </w:r>
    </w:p>
    <w:p w14:paraId="72CF3A6C" w14:textId="77777777" w:rsidR="006C6E30" w:rsidRPr="002739AE" w:rsidRDefault="006C6E30" w:rsidP="00FE0177">
      <w:pPr>
        <w:pStyle w:val="Paragrafoelenco"/>
        <w:spacing w:line="240" w:lineRule="auto"/>
        <w:ind w:left="644"/>
        <w:rPr>
          <w:rFonts w:ascii="Verdana" w:eastAsia="Verdana" w:hAnsi="Verdana" w:cs="Verdana"/>
          <w:color w:val="000000" w:themeColor="text1"/>
          <w:sz w:val="20"/>
          <w:szCs w:val="20"/>
          <w:lang w:val="en-US"/>
        </w:rPr>
      </w:pPr>
    </w:p>
    <w:p w14:paraId="35F7D3BF" w14:textId="77777777" w:rsidR="00E21484" w:rsidRPr="0024699B" w:rsidRDefault="00E21484">
      <w:pPr>
        <w:rPr>
          <w:rFonts w:ascii="Verdana" w:eastAsia="Verdana" w:hAnsi="Verdana" w:cs="Verdana"/>
          <w:color w:val="000000" w:themeColor="text1"/>
          <w:sz w:val="20"/>
          <w:szCs w:val="20"/>
          <w:u w:val="single"/>
          <w:lang w:val="en-US"/>
        </w:rPr>
      </w:pPr>
      <w:r>
        <w:rPr>
          <w:rFonts w:ascii="Verdana" w:eastAsia="Verdana" w:hAnsi="Verdana" w:cs="Verdana"/>
          <w:color w:val="000000" w:themeColor="text1"/>
          <w:sz w:val="20"/>
          <w:szCs w:val="20"/>
          <w:u w:val="single"/>
          <w:lang w:val="en-US"/>
        </w:rPr>
        <w:br w:type="page"/>
      </w:r>
    </w:p>
    <w:p w14:paraId="17B30BD1" w14:textId="3B9A9FF8" w:rsidR="00212BCD" w:rsidRDefault="00212BCD" w:rsidP="00FE0177">
      <w:pPr>
        <w:pStyle w:val="Paragrafoelenco"/>
        <w:spacing w:line="240" w:lineRule="auto"/>
        <w:ind w:left="644"/>
        <w:rPr>
          <w:rFonts w:ascii="Verdana" w:eastAsia="Verdana" w:hAnsi="Verdana" w:cs="Verdana"/>
          <w:color w:val="000000" w:themeColor="text1"/>
          <w:sz w:val="20"/>
          <w:szCs w:val="20"/>
          <w:u w:val="single"/>
          <w:lang w:val="en-US"/>
        </w:rPr>
      </w:pPr>
      <w:r w:rsidRPr="002739AE">
        <w:rPr>
          <w:rFonts w:ascii="Verdana" w:eastAsia="Verdana" w:hAnsi="Verdana" w:cs="Verdana"/>
          <w:color w:val="000000" w:themeColor="text1"/>
          <w:sz w:val="20"/>
          <w:szCs w:val="20"/>
          <w:u w:val="single"/>
          <w:lang w:val="en-US"/>
        </w:rPr>
        <w:lastRenderedPageBreak/>
        <w:t xml:space="preserve">Derisking Facility: </w:t>
      </w:r>
      <w:r w:rsidR="006B3421">
        <w:rPr>
          <w:rFonts w:ascii="Verdana" w:eastAsia="Verdana" w:hAnsi="Verdana" w:cs="Verdana"/>
          <w:color w:val="000000" w:themeColor="text1"/>
          <w:sz w:val="20"/>
          <w:szCs w:val="20"/>
          <w:u w:val="single"/>
          <w:lang w:val="en-US"/>
        </w:rPr>
        <w:t>P</w:t>
      </w:r>
      <w:r w:rsidRPr="002739AE">
        <w:rPr>
          <w:rFonts w:ascii="Verdana" w:eastAsia="Verdana" w:hAnsi="Verdana" w:cs="Verdana"/>
          <w:color w:val="000000" w:themeColor="text1"/>
          <w:sz w:val="20"/>
          <w:szCs w:val="20"/>
          <w:u w:val="single"/>
          <w:lang w:val="en-US"/>
        </w:rPr>
        <w:t>ipeline and investment strategy</w:t>
      </w:r>
    </w:p>
    <w:p w14:paraId="48FAB55D" w14:textId="550C9C62" w:rsidR="006B3421" w:rsidRDefault="006B3421" w:rsidP="00FE0177">
      <w:pPr>
        <w:pStyle w:val="Paragrafoelenco"/>
        <w:spacing w:line="240" w:lineRule="auto"/>
        <w:ind w:left="644"/>
        <w:rPr>
          <w:rFonts w:ascii="Verdana" w:eastAsia="Verdana" w:hAnsi="Verdana" w:cs="Verdana"/>
          <w:color w:val="000000" w:themeColor="text1"/>
          <w:sz w:val="20"/>
          <w:szCs w:val="20"/>
          <w:u w:val="single"/>
          <w:lang w:val="en-US"/>
        </w:rPr>
      </w:pPr>
    </w:p>
    <w:p w14:paraId="5FD82F25" w14:textId="6C2E29B7" w:rsidR="006B3421" w:rsidRPr="0024699B" w:rsidRDefault="006B3421" w:rsidP="00FE0177">
      <w:pPr>
        <w:pStyle w:val="Paragrafoelenco"/>
        <w:spacing w:line="240" w:lineRule="auto"/>
        <w:ind w:left="644"/>
        <w:rPr>
          <w:rFonts w:ascii="Verdana" w:eastAsia="Verdana" w:hAnsi="Verdana" w:cs="Verdana"/>
          <w:b/>
          <w:bCs/>
          <w:i/>
          <w:iCs/>
          <w:color w:val="000000" w:themeColor="text1"/>
          <w:sz w:val="20"/>
          <w:szCs w:val="20"/>
          <w:highlight w:val="yellow"/>
          <w:lang w:val="en-US"/>
        </w:rPr>
      </w:pPr>
      <w:r w:rsidRPr="0024699B">
        <w:rPr>
          <w:rFonts w:ascii="Verdana" w:eastAsia="Verdana" w:hAnsi="Verdana" w:cs="Verdana"/>
          <w:b/>
          <w:bCs/>
          <w:i/>
          <w:iCs/>
          <w:color w:val="000000" w:themeColor="text1"/>
          <w:sz w:val="20"/>
          <w:szCs w:val="20"/>
          <w:highlight w:val="yellow"/>
          <w:lang w:val="en-US"/>
        </w:rPr>
        <w:t>Pipeline</w:t>
      </w:r>
    </w:p>
    <w:p w14:paraId="24EC761F" w14:textId="320D52C7" w:rsidR="00212BCD" w:rsidRPr="0024699B" w:rsidRDefault="00212BCD" w:rsidP="00FE0177">
      <w:pPr>
        <w:pStyle w:val="NormaleWeb"/>
        <w:spacing w:before="0" w:beforeAutospacing="0" w:after="0" w:afterAutospacing="0"/>
        <w:ind w:left="644"/>
        <w:jc w:val="both"/>
        <w:textAlignment w:val="baseline"/>
        <w:rPr>
          <w:rFonts w:ascii="Verdana" w:hAnsi="Verdana"/>
          <w:color w:val="000000" w:themeColor="text1"/>
          <w:sz w:val="20"/>
          <w:szCs w:val="20"/>
          <w:highlight w:val="yellow"/>
          <w:lang w:val="en-US"/>
        </w:rPr>
      </w:pPr>
      <w:r w:rsidRPr="0024699B">
        <w:rPr>
          <w:rFonts w:ascii="Verdana" w:hAnsi="Verdana"/>
          <w:color w:val="000000" w:themeColor="text1"/>
          <w:sz w:val="20"/>
          <w:szCs w:val="20"/>
          <w:highlight w:val="yellow"/>
          <w:lang w:val="en-US"/>
        </w:rPr>
        <w:t xml:space="preserve">During the preparation phase </w:t>
      </w:r>
      <w:r w:rsidRPr="0024699B">
        <w:rPr>
          <w:rFonts w:ascii="Verdana" w:hAnsi="Verdana"/>
          <w:b/>
          <w:color w:val="000000" w:themeColor="text1"/>
          <w:sz w:val="20"/>
          <w:szCs w:val="20"/>
          <w:highlight w:val="yellow"/>
          <w:lang w:val="en-US"/>
        </w:rPr>
        <w:t>4</w:t>
      </w:r>
      <w:r w:rsidR="00C06749" w:rsidRPr="0024699B">
        <w:rPr>
          <w:rFonts w:ascii="Verdana" w:hAnsi="Verdana"/>
          <w:b/>
          <w:color w:val="000000" w:themeColor="text1"/>
          <w:sz w:val="20"/>
          <w:szCs w:val="20"/>
          <w:highlight w:val="yellow"/>
          <w:lang w:val="en-US"/>
        </w:rPr>
        <w:t>8</w:t>
      </w:r>
      <w:r w:rsidRPr="0024699B">
        <w:rPr>
          <w:rFonts w:ascii="Verdana" w:hAnsi="Verdana"/>
          <w:b/>
          <w:color w:val="000000" w:themeColor="text1"/>
          <w:sz w:val="20"/>
          <w:szCs w:val="20"/>
          <w:highlight w:val="yellow"/>
          <w:lang w:val="en-US"/>
        </w:rPr>
        <w:t xml:space="preserve"> projects had been identified</w:t>
      </w:r>
      <w:r w:rsidRPr="0024699B">
        <w:rPr>
          <w:rFonts w:ascii="Verdana" w:hAnsi="Verdana"/>
          <w:color w:val="000000" w:themeColor="text1"/>
          <w:sz w:val="20"/>
          <w:szCs w:val="20"/>
          <w:highlight w:val="yellow"/>
          <w:lang w:val="en-US"/>
        </w:rPr>
        <w:t xml:space="preserve"> together with national counterparts: Sustainable Energy Incubator and Derisking Facility projects have a combined CapEx of USD 15</w:t>
      </w:r>
      <w:r w:rsidR="009C3D5E" w:rsidRPr="0024699B">
        <w:rPr>
          <w:rFonts w:ascii="Verdana" w:hAnsi="Verdana"/>
          <w:color w:val="000000" w:themeColor="text1"/>
          <w:sz w:val="20"/>
          <w:szCs w:val="20"/>
          <w:highlight w:val="yellow"/>
          <w:lang w:val="en-US"/>
        </w:rPr>
        <w:t>7</w:t>
      </w:r>
      <w:r w:rsidRPr="0024699B">
        <w:rPr>
          <w:rFonts w:ascii="Verdana" w:hAnsi="Verdana"/>
          <w:color w:val="000000" w:themeColor="text1"/>
          <w:sz w:val="20"/>
          <w:szCs w:val="20"/>
          <w:highlight w:val="yellow"/>
          <w:lang w:val="en-US"/>
        </w:rPr>
        <w:t xml:space="preserve"> Mil and a total Funding Gap of USD 5</w:t>
      </w:r>
      <w:r w:rsidR="009C3D5E" w:rsidRPr="0024699B">
        <w:rPr>
          <w:rFonts w:ascii="Verdana" w:hAnsi="Verdana"/>
          <w:color w:val="000000" w:themeColor="text1"/>
          <w:sz w:val="20"/>
          <w:szCs w:val="20"/>
          <w:highlight w:val="yellow"/>
          <w:lang w:val="en-US"/>
        </w:rPr>
        <w:t>5</w:t>
      </w:r>
      <w:r w:rsidRPr="0024699B">
        <w:rPr>
          <w:rFonts w:ascii="Verdana" w:hAnsi="Verdana"/>
          <w:color w:val="000000" w:themeColor="text1"/>
          <w:sz w:val="20"/>
          <w:szCs w:val="20"/>
          <w:highlight w:val="yellow"/>
          <w:lang w:val="en-US"/>
        </w:rPr>
        <w:t xml:space="preserve"> Mil.</w:t>
      </w:r>
    </w:p>
    <w:p w14:paraId="1E7C4341" w14:textId="31B66857" w:rsidR="00212BCD" w:rsidRPr="0024699B" w:rsidRDefault="00212BCD" w:rsidP="00FE0177">
      <w:pPr>
        <w:pStyle w:val="NormaleWeb"/>
        <w:spacing w:before="0" w:beforeAutospacing="0" w:after="0" w:afterAutospacing="0"/>
        <w:ind w:left="644"/>
        <w:jc w:val="both"/>
        <w:textAlignment w:val="baseline"/>
        <w:rPr>
          <w:rFonts w:ascii="Verdana" w:hAnsi="Verdana"/>
          <w:color w:val="000000" w:themeColor="text1"/>
          <w:sz w:val="20"/>
          <w:szCs w:val="20"/>
          <w:highlight w:val="yellow"/>
          <w:lang w:val="en-US"/>
        </w:rPr>
      </w:pPr>
      <w:r w:rsidRPr="0024699B">
        <w:rPr>
          <w:rFonts w:ascii="Verdana" w:hAnsi="Verdana"/>
          <w:color w:val="000000" w:themeColor="text1"/>
          <w:sz w:val="20"/>
          <w:szCs w:val="20"/>
          <w:highlight w:val="yellow"/>
          <w:lang w:val="en-US"/>
        </w:rPr>
        <w:t>Adding the large-scale projects that might be targeted by the Sovereign Wealth Fund, the total CapEx of ~ USD</w:t>
      </w:r>
      <w:r w:rsidR="009C3D5E" w:rsidRPr="0024699B">
        <w:rPr>
          <w:rFonts w:ascii="Verdana" w:hAnsi="Verdana"/>
          <w:color w:val="000000" w:themeColor="text1"/>
          <w:sz w:val="20"/>
          <w:szCs w:val="20"/>
          <w:highlight w:val="yellow"/>
          <w:lang w:val="en-US"/>
        </w:rPr>
        <w:t xml:space="preserve"> 1</w:t>
      </w:r>
      <w:r w:rsidRPr="0024699B">
        <w:rPr>
          <w:rFonts w:ascii="Verdana" w:hAnsi="Verdana"/>
          <w:color w:val="000000" w:themeColor="text1"/>
          <w:sz w:val="20"/>
          <w:szCs w:val="20"/>
          <w:highlight w:val="yellow"/>
          <w:lang w:val="en-US"/>
        </w:rPr>
        <w:t>.</w:t>
      </w:r>
      <w:r w:rsidR="009C3D5E" w:rsidRPr="0024699B">
        <w:rPr>
          <w:rFonts w:ascii="Verdana" w:hAnsi="Verdana"/>
          <w:color w:val="000000" w:themeColor="text1"/>
          <w:sz w:val="20"/>
          <w:szCs w:val="20"/>
          <w:highlight w:val="yellow"/>
          <w:lang w:val="en-US"/>
        </w:rPr>
        <w:t>9</w:t>
      </w:r>
      <w:r w:rsidRPr="0024699B">
        <w:rPr>
          <w:rFonts w:ascii="Verdana" w:hAnsi="Verdana"/>
          <w:color w:val="000000" w:themeColor="text1"/>
          <w:sz w:val="20"/>
          <w:szCs w:val="20"/>
          <w:highlight w:val="yellow"/>
          <w:lang w:val="en-US"/>
        </w:rPr>
        <w:t xml:space="preserve"> Bil.</w:t>
      </w:r>
    </w:p>
    <w:p w14:paraId="202CCCBD" w14:textId="77777777" w:rsidR="00212BCD" w:rsidRPr="0024699B" w:rsidRDefault="00212BCD" w:rsidP="00FE0177">
      <w:pPr>
        <w:pStyle w:val="NormaleWeb"/>
        <w:spacing w:before="0" w:beforeAutospacing="0" w:after="0" w:afterAutospacing="0"/>
        <w:ind w:left="644"/>
        <w:jc w:val="both"/>
        <w:textAlignment w:val="baseline"/>
        <w:rPr>
          <w:rFonts w:ascii="Verdana" w:hAnsi="Verdana"/>
          <w:color w:val="000000" w:themeColor="text1"/>
          <w:sz w:val="20"/>
          <w:szCs w:val="20"/>
          <w:highlight w:val="yellow"/>
          <w:lang w:val="en-US"/>
        </w:rPr>
      </w:pPr>
    </w:p>
    <w:p w14:paraId="71B72402" w14:textId="3D5C703E" w:rsidR="00212BCD" w:rsidRDefault="00212BCD" w:rsidP="00FE0177">
      <w:pPr>
        <w:pStyle w:val="NormaleWeb"/>
        <w:spacing w:before="0" w:beforeAutospacing="0" w:after="0" w:afterAutospacing="0"/>
        <w:ind w:left="644"/>
        <w:jc w:val="both"/>
        <w:textAlignment w:val="baseline"/>
        <w:rPr>
          <w:rFonts w:ascii="Verdana" w:hAnsi="Verdana"/>
          <w:color w:val="000000" w:themeColor="text1"/>
          <w:sz w:val="20"/>
          <w:szCs w:val="20"/>
          <w:lang w:val="en-US"/>
        </w:rPr>
      </w:pPr>
      <w:r w:rsidRPr="0024699B">
        <w:rPr>
          <w:rFonts w:ascii="Verdana" w:hAnsi="Verdana"/>
          <w:color w:val="000000" w:themeColor="text1"/>
          <w:sz w:val="20"/>
          <w:szCs w:val="20"/>
          <w:highlight w:val="yellow"/>
          <w:lang w:val="en-US"/>
        </w:rPr>
        <w:t>Below a brief description of the type of projects each instrument of the integrated mechanism would target</w:t>
      </w:r>
      <w:r w:rsidR="00052EF7" w:rsidRPr="0024699B">
        <w:rPr>
          <w:rFonts w:ascii="Verdana" w:hAnsi="Verdana"/>
          <w:color w:val="000000" w:themeColor="text1"/>
          <w:sz w:val="20"/>
          <w:szCs w:val="20"/>
          <w:highlight w:val="yellow"/>
          <w:lang w:val="en-US"/>
        </w:rPr>
        <w:t xml:space="preserve"> is presented.</w:t>
      </w:r>
      <w:r w:rsidRPr="002739AE">
        <w:rPr>
          <w:rFonts w:ascii="Verdana" w:hAnsi="Verdana"/>
          <w:color w:val="000000" w:themeColor="text1"/>
          <w:sz w:val="20"/>
          <w:szCs w:val="20"/>
          <w:lang w:val="en-US"/>
        </w:rPr>
        <w:t xml:space="preserve"> </w:t>
      </w:r>
    </w:p>
    <w:p w14:paraId="1E4AE154" w14:textId="39B30F16" w:rsidR="00E21484" w:rsidRDefault="00E21484" w:rsidP="00FE0177">
      <w:pPr>
        <w:pStyle w:val="NormaleWeb"/>
        <w:spacing w:before="0" w:beforeAutospacing="0" w:after="0" w:afterAutospacing="0"/>
        <w:ind w:left="644"/>
        <w:jc w:val="both"/>
        <w:textAlignment w:val="baseline"/>
        <w:rPr>
          <w:rFonts w:ascii="Verdana" w:hAnsi="Verdana"/>
          <w:color w:val="000000" w:themeColor="text1"/>
          <w:sz w:val="20"/>
          <w:szCs w:val="20"/>
          <w:lang w:val="en-US"/>
        </w:rPr>
      </w:pPr>
    </w:p>
    <w:p w14:paraId="255681FB" w14:textId="4B0A9F45" w:rsidR="00E21484" w:rsidRPr="002739AE" w:rsidRDefault="00E21484" w:rsidP="00FE0177">
      <w:pPr>
        <w:pStyle w:val="NormaleWeb"/>
        <w:spacing w:before="0" w:beforeAutospacing="0" w:after="0" w:afterAutospacing="0"/>
        <w:ind w:left="644"/>
        <w:jc w:val="both"/>
        <w:textAlignment w:val="baseline"/>
        <w:rPr>
          <w:rFonts w:ascii="Verdana" w:hAnsi="Verdana"/>
          <w:color w:val="000000" w:themeColor="text1"/>
          <w:sz w:val="20"/>
          <w:szCs w:val="20"/>
          <w:lang w:val="en-US"/>
        </w:rPr>
      </w:pPr>
      <w:r w:rsidRPr="00E21484">
        <w:rPr>
          <w:rFonts w:ascii="Verdana" w:hAnsi="Verdana"/>
          <w:noProof/>
          <w:color w:val="000000" w:themeColor="text1"/>
          <w:sz w:val="20"/>
          <w:szCs w:val="20"/>
          <w:lang w:val="en-US" w:eastAsia="en-US"/>
        </w:rPr>
        <w:drawing>
          <wp:inline distT="0" distB="0" distL="0" distR="0" wp14:anchorId="718CF0AE" wp14:editId="01D6B213">
            <wp:extent cx="5719574" cy="1956021"/>
            <wp:effectExtent l="0" t="0" r="0" b="0"/>
            <wp:docPr id="36" name="Immagine 36"/>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
                    <pic:cNvPicPr/>
                  </pic:nvPicPr>
                  <pic:blipFill>
                    <a:blip r:embed="rId34"/>
                    <a:stretch>
                      <a:fillRect/>
                    </a:stretch>
                  </pic:blipFill>
                  <pic:spPr>
                    <a:xfrm>
                      <a:off x="0" y="0"/>
                      <a:ext cx="5741153" cy="1963401"/>
                    </a:xfrm>
                    <a:prstGeom prst="rect">
                      <a:avLst/>
                    </a:prstGeom>
                  </pic:spPr>
                </pic:pic>
              </a:graphicData>
            </a:graphic>
          </wp:inline>
        </w:drawing>
      </w:r>
    </w:p>
    <w:p w14:paraId="6F19C0F8" w14:textId="5CCD62F5" w:rsidR="00A9566E" w:rsidRDefault="00A9566E" w:rsidP="00FE0177">
      <w:pPr>
        <w:pStyle w:val="NormaleWeb"/>
        <w:spacing w:before="0" w:beforeAutospacing="0" w:after="0" w:afterAutospacing="0"/>
        <w:ind w:left="644"/>
        <w:jc w:val="both"/>
        <w:textAlignment w:val="baseline"/>
        <w:rPr>
          <w:rFonts w:ascii="Verdana" w:hAnsi="Verdana"/>
          <w:color w:val="000000" w:themeColor="text1"/>
          <w:sz w:val="20"/>
          <w:szCs w:val="20"/>
          <w:lang w:val="en-US"/>
        </w:rPr>
      </w:pPr>
    </w:p>
    <w:p w14:paraId="4E5A4943" w14:textId="27DEC8B2" w:rsidR="00E21484" w:rsidRPr="002739AE" w:rsidRDefault="00E21484" w:rsidP="00FE0177">
      <w:pPr>
        <w:pStyle w:val="NormaleWeb"/>
        <w:spacing w:before="0" w:beforeAutospacing="0" w:after="0" w:afterAutospacing="0"/>
        <w:ind w:left="644"/>
        <w:jc w:val="both"/>
        <w:textAlignment w:val="baseline"/>
        <w:rPr>
          <w:rFonts w:ascii="Verdana" w:hAnsi="Verdana"/>
          <w:color w:val="000000" w:themeColor="text1"/>
          <w:sz w:val="20"/>
          <w:szCs w:val="20"/>
          <w:lang w:val="en-US"/>
        </w:rPr>
      </w:pPr>
      <w:r w:rsidRPr="00E21484">
        <w:rPr>
          <w:rFonts w:ascii="Verdana" w:hAnsi="Verdana"/>
          <w:noProof/>
          <w:color w:val="000000" w:themeColor="text1"/>
          <w:sz w:val="20"/>
          <w:szCs w:val="20"/>
          <w:lang w:val="en-US" w:eastAsia="en-US"/>
        </w:rPr>
        <w:drawing>
          <wp:inline distT="0" distB="0" distL="0" distR="0" wp14:anchorId="28C61B8C" wp14:editId="24269DC5">
            <wp:extent cx="4118775" cy="2063346"/>
            <wp:effectExtent l="0" t="0" r="0" b="0"/>
            <wp:docPr id="35" name="Immagine 35"/>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
                    <pic:cNvPicPr/>
                  </pic:nvPicPr>
                  <pic:blipFill>
                    <a:blip r:embed="rId35"/>
                    <a:stretch>
                      <a:fillRect/>
                    </a:stretch>
                  </pic:blipFill>
                  <pic:spPr>
                    <a:xfrm>
                      <a:off x="0" y="0"/>
                      <a:ext cx="4170336" cy="2089176"/>
                    </a:xfrm>
                    <a:prstGeom prst="rect">
                      <a:avLst/>
                    </a:prstGeom>
                  </pic:spPr>
                </pic:pic>
              </a:graphicData>
            </a:graphic>
          </wp:inline>
        </w:drawing>
      </w:r>
    </w:p>
    <w:p w14:paraId="576EB463" w14:textId="77777777" w:rsidR="00212BCD" w:rsidRPr="00BC38BF" w:rsidRDefault="00212BCD" w:rsidP="00FE0177">
      <w:pPr>
        <w:ind w:firstLine="644"/>
        <w:rPr>
          <w:rFonts w:ascii="Verdana" w:hAnsi="Verdana"/>
          <w:bCs/>
          <w:sz w:val="20"/>
          <w:szCs w:val="20"/>
          <w:highlight w:val="yellow"/>
          <w:u w:val="single"/>
        </w:rPr>
      </w:pPr>
    </w:p>
    <w:p w14:paraId="4D0B1C45" w14:textId="77777777" w:rsidR="00212BCD" w:rsidRPr="0024699B" w:rsidRDefault="00212BCD" w:rsidP="00FE0177">
      <w:pPr>
        <w:ind w:firstLine="644"/>
        <w:rPr>
          <w:rFonts w:ascii="Verdana" w:hAnsi="Verdana"/>
          <w:bCs/>
          <w:sz w:val="20"/>
          <w:szCs w:val="20"/>
          <w:lang w:val="en-US"/>
        </w:rPr>
      </w:pPr>
      <w:r w:rsidRPr="0024699B">
        <w:rPr>
          <w:rFonts w:ascii="Verdana" w:hAnsi="Verdana"/>
          <w:bCs/>
          <w:sz w:val="20"/>
          <w:szCs w:val="20"/>
          <w:lang w:val="en-US"/>
        </w:rPr>
        <w:t>The key features of the pipeline are the following:</w:t>
      </w:r>
    </w:p>
    <w:p w14:paraId="3E4868E5" w14:textId="26AF53AD" w:rsidR="00212BCD" w:rsidRPr="002739AE" w:rsidRDefault="00212BCD" w:rsidP="00FE0177">
      <w:pPr>
        <w:pStyle w:val="Paragrafoelenco"/>
        <w:numPr>
          <w:ilvl w:val="0"/>
          <w:numId w:val="7"/>
        </w:numPr>
        <w:spacing w:line="240" w:lineRule="auto"/>
        <w:rPr>
          <w:rFonts w:ascii="Verdana" w:hAnsi="Verdana"/>
          <w:bCs/>
          <w:sz w:val="20"/>
          <w:szCs w:val="20"/>
          <w:lang w:val="en-US"/>
        </w:rPr>
      </w:pPr>
      <w:r w:rsidRPr="002739AE">
        <w:rPr>
          <w:rFonts w:ascii="Verdana" w:hAnsi="Verdana"/>
          <w:b/>
          <w:bCs/>
          <w:color w:val="000000" w:themeColor="text1"/>
          <w:sz w:val="20"/>
          <w:szCs w:val="20"/>
          <w:lang w:val="en-US"/>
        </w:rPr>
        <w:t>Sustainable Energy Incubator</w:t>
      </w:r>
      <w:r w:rsidRPr="002739AE">
        <w:rPr>
          <w:rFonts w:ascii="Verdana" w:hAnsi="Verdana"/>
          <w:color w:val="000000" w:themeColor="text1"/>
          <w:sz w:val="20"/>
          <w:szCs w:val="20"/>
          <w:lang w:val="en-US"/>
        </w:rPr>
        <w:t xml:space="preserve">: </w:t>
      </w:r>
      <w:r w:rsidRPr="002739AE">
        <w:rPr>
          <w:rFonts w:ascii="Verdana" w:hAnsi="Verdana"/>
          <w:bCs/>
          <w:sz w:val="20"/>
          <w:szCs w:val="20"/>
          <w:lang w:val="en-US"/>
        </w:rPr>
        <w:t>projects have a median CapEx of USD 0.6 Mil, and a median Funding Gap/Ask of USD 0.5 Mil. They mostly need TA and Grants, and they see a predominance of the solar PV sector</w:t>
      </w:r>
      <w:r w:rsidR="00974969" w:rsidRPr="002739AE">
        <w:rPr>
          <w:rFonts w:ascii="Verdana" w:hAnsi="Verdana"/>
          <w:bCs/>
          <w:sz w:val="20"/>
          <w:szCs w:val="20"/>
          <w:lang w:val="en-US"/>
        </w:rPr>
        <w:t xml:space="preserve"> and clean cooking products</w:t>
      </w:r>
      <w:r w:rsidRPr="002739AE">
        <w:rPr>
          <w:rFonts w:ascii="Verdana" w:hAnsi="Verdana"/>
          <w:bCs/>
          <w:sz w:val="20"/>
          <w:szCs w:val="20"/>
          <w:lang w:val="en-US"/>
        </w:rPr>
        <w:t>.</w:t>
      </w:r>
    </w:p>
    <w:p w14:paraId="7AECED42" w14:textId="723AC901" w:rsidR="00212BCD" w:rsidRPr="002739AE" w:rsidRDefault="00212BCD" w:rsidP="00FE0177">
      <w:pPr>
        <w:pStyle w:val="Paragrafoelenco"/>
        <w:numPr>
          <w:ilvl w:val="0"/>
          <w:numId w:val="7"/>
        </w:numPr>
        <w:spacing w:line="240" w:lineRule="auto"/>
        <w:rPr>
          <w:rFonts w:ascii="Verdana" w:hAnsi="Verdana"/>
          <w:bCs/>
          <w:sz w:val="20"/>
          <w:szCs w:val="20"/>
          <w:lang w:val="en-US"/>
        </w:rPr>
      </w:pPr>
      <w:r w:rsidRPr="002739AE">
        <w:rPr>
          <w:rFonts w:ascii="Verdana" w:hAnsi="Verdana"/>
          <w:b/>
          <w:bCs/>
          <w:color w:val="000000" w:themeColor="text1"/>
          <w:sz w:val="20"/>
          <w:szCs w:val="20"/>
          <w:lang w:val="en-US"/>
        </w:rPr>
        <w:t>Derisking Facility</w:t>
      </w:r>
      <w:r w:rsidRPr="002739AE">
        <w:rPr>
          <w:rFonts w:ascii="Verdana" w:hAnsi="Verdana"/>
          <w:color w:val="000000" w:themeColor="text1"/>
          <w:sz w:val="20"/>
          <w:szCs w:val="20"/>
          <w:lang w:val="en-US"/>
        </w:rPr>
        <w:t xml:space="preserve">: </w:t>
      </w:r>
      <w:r w:rsidRPr="002739AE">
        <w:rPr>
          <w:rFonts w:ascii="Verdana" w:hAnsi="Verdana"/>
          <w:bCs/>
          <w:sz w:val="20"/>
          <w:szCs w:val="20"/>
          <w:lang w:val="en-US"/>
        </w:rPr>
        <w:t>projects have a median CapEx of USD 3.</w:t>
      </w:r>
      <w:r w:rsidR="00EF26A1">
        <w:rPr>
          <w:rFonts w:ascii="Verdana" w:hAnsi="Verdana"/>
          <w:bCs/>
          <w:sz w:val="20"/>
          <w:szCs w:val="20"/>
          <w:lang w:val="en-US"/>
        </w:rPr>
        <w:t>5</w:t>
      </w:r>
      <w:r w:rsidRPr="002739AE">
        <w:rPr>
          <w:rFonts w:ascii="Verdana" w:hAnsi="Verdana"/>
          <w:bCs/>
          <w:sz w:val="20"/>
          <w:szCs w:val="20"/>
          <w:lang w:val="en-US"/>
        </w:rPr>
        <w:t xml:space="preserve"> Mil, and a median Funding Gap/Ask of USD 0.</w:t>
      </w:r>
      <w:r w:rsidR="00EF26A1">
        <w:rPr>
          <w:rFonts w:ascii="Verdana" w:hAnsi="Verdana"/>
          <w:bCs/>
          <w:sz w:val="20"/>
          <w:szCs w:val="20"/>
          <w:lang w:val="en-US"/>
        </w:rPr>
        <w:t>6</w:t>
      </w:r>
      <w:r w:rsidRPr="002739AE">
        <w:rPr>
          <w:rFonts w:ascii="Verdana" w:hAnsi="Verdana"/>
          <w:bCs/>
          <w:sz w:val="20"/>
          <w:szCs w:val="20"/>
          <w:lang w:val="en-US"/>
        </w:rPr>
        <w:t xml:space="preserve"> Mil. They need Loans, </w:t>
      </w:r>
      <w:r w:rsidR="00052EF7" w:rsidRPr="002739AE">
        <w:rPr>
          <w:rFonts w:ascii="Verdana" w:hAnsi="Verdana"/>
          <w:bCs/>
          <w:sz w:val="20"/>
          <w:szCs w:val="20"/>
          <w:lang w:val="en-US"/>
        </w:rPr>
        <w:t xml:space="preserve">a </w:t>
      </w:r>
      <w:r w:rsidRPr="002739AE">
        <w:rPr>
          <w:rFonts w:ascii="Verdana" w:hAnsi="Verdana"/>
          <w:bCs/>
          <w:sz w:val="20"/>
          <w:szCs w:val="20"/>
          <w:lang w:val="en-US"/>
        </w:rPr>
        <w:t>mix of Loans and Grants, and Loan Guarantee</w:t>
      </w:r>
      <w:r w:rsidR="00052EF7" w:rsidRPr="002739AE">
        <w:rPr>
          <w:rFonts w:ascii="Verdana" w:hAnsi="Verdana"/>
          <w:bCs/>
          <w:sz w:val="20"/>
          <w:szCs w:val="20"/>
          <w:lang w:val="en-US"/>
        </w:rPr>
        <w:t>s</w:t>
      </w:r>
      <w:r w:rsidRPr="002739AE">
        <w:rPr>
          <w:rFonts w:ascii="Verdana" w:hAnsi="Verdana"/>
          <w:bCs/>
          <w:sz w:val="20"/>
          <w:szCs w:val="20"/>
          <w:lang w:val="en-US"/>
        </w:rPr>
        <w:t xml:space="preserve"> and they see a predominance of the Small Hydro sector</w:t>
      </w:r>
      <w:r w:rsidR="00052EF7" w:rsidRPr="002739AE">
        <w:rPr>
          <w:rFonts w:ascii="Verdana" w:hAnsi="Verdana"/>
          <w:bCs/>
          <w:sz w:val="20"/>
          <w:szCs w:val="20"/>
          <w:lang w:val="en-US"/>
        </w:rPr>
        <w:t>, with solar PV being also significative</w:t>
      </w:r>
      <w:r w:rsidRPr="002739AE">
        <w:rPr>
          <w:rFonts w:ascii="Verdana" w:hAnsi="Verdana"/>
          <w:bCs/>
          <w:sz w:val="20"/>
          <w:szCs w:val="20"/>
          <w:lang w:val="en-US"/>
        </w:rPr>
        <w:t xml:space="preserve"> (see Annex 9 for more details)</w:t>
      </w:r>
    </w:p>
    <w:p w14:paraId="6E56F589" w14:textId="64CD105B" w:rsidR="00212BCD" w:rsidRPr="002739AE" w:rsidRDefault="00212BCD" w:rsidP="00FE0177">
      <w:pPr>
        <w:pStyle w:val="Paragrafoelenco"/>
        <w:numPr>
          <w:ilvl w:val="0"/>
          <w:numId w:val="7"/>
        </w:numPr>
        <w:spacing w:line="240" w:lineRule="auto"/>
        <w:rPr>
          <w:rFonts w:ascii="Verdana" w:hAnsi="Verdana"/>
          <w:bCs/>
          <w:sz w:val="20"/>
          <w:szCs w:val="20"/>
          <w:lang w:val="en-US"/>
        </w:rPr>
      </w:pPr>
      <w:r w:rsidRPr="002739AE">
        <w:rPr>
          <w:rFonts w:ascii="Verdana" w:hAnsi="Verdana"/>
          <w:b/>
          <w:bCs/>
          <w:color w:val="000000" w:themeColor="text1"/>
          <w:sz w:val="20"/>
          <w:szCs w:val="20"/>
          <w:lang w:val="en-US"/>
        </w:rPr>
        <w:t>Sovereign Wealth Fund</w:t>
      </w:r>
      <w:r w:rsidRPr="002739AE">
        <w:rPr>
          <w:rFonts w:ascii="Verdana" w:hAnsi="Verdana"/>
          <w:color w:val="000000" w:themeColor="text1"/>
          <w:sz w:val="20"/>
          <w:szCs w:val="20"/>
          <w:lang w:val="en-US"/>
        </w:rPr>
        <w:t xml:space="preserve">: </w:t>
      </w:r>
      <w:r w:rsidRPr="002739AE">
        <w:rPr>
          <w:rFonts w:ascii="Verdana" w:hAnsi="Verdana"/>
          <w:bCs/>
          <w:sz w:val="20"/>
          <w:szCs w:val="20"/>
          <w:lang w:val="en-US"/>
        </w:rPr>
        <w:t>projects have a median CapEx of USD 66 Mil. These are large scale projects mostly – but not only – related to the Medium-Large Hydro sector, and they will need a mix of debt and equity.</w:t>
      </w:r>
    </w:p>
    <w:p w14:paraId="30546AB7" w14:textId="14B6815C" w:rsidR="00212BCD" w:rsidRPr="0024699B" w:rsidRDefault="00212BCD" w:rsidP="00FE0177">
      <w:pPr>
        <w:ind w:left="644"/>
        <w:rPr>
          <w:rFonts w:ascii="Verdana" w:hAnsi="Verdana"/>
          <w:bCs/>
          <w:sz w:val="20"/>
          <w:szCs w:val="20"/>
          <w:lang w:val="en-US"/>
        </w:rPr>
      </w:pPr>
    </w:p>
    <w:p w14:paraId="227899F8" w14:textId="35D38C3A" w:rsidR="005C3836" w:rsidRPr="0024699B" w:rsidRDefault="005C3836" w:rsidP="00FE0177">
      <w:pPr>
        <w:ind w:left="644"/>
        <w:rPr>
          <w:rFonts w:ascii="Verdana" w:hAnsi="Verdana"/>
          <w:bCs/>
          <w:sz w:val="20"/>
          <w:szCs w:val="20"/>
          <w:lang w:val="en-US"/>
        </w:rPr>
      </w:pPr>
      <w:r w:rsidRPr="0024699B">
        <w:rPr>
          <w:rFonts w:ascii="Verdana" w:hAnsi="Verdana"/>
          <w:bCs/>
          <w:sz w:val="20"/>
          <w:szCs w:val="20"/>
          <w:lang w:val="en-US"/>
        </w:rPr>
        <w:lastRenderedPageBreak/>
        <w:t xml:space="preserve">It has to be highlited that the type of projects that have been identified </w:t>
      </w:r>
      <w:r w:rsidR="00A346D9" w:rsidRPr="0024699B">
        <w:rPr>
          <w:rFonts w:ascii="Verdana" w:hAnsi="Verdana"/>
          <w:bCs/>
          <w:sz w:val="20"/>
          <w:szCs w:val="20"/>
          <w:lang w:val="en-US"/>
        </w:rPr>
        <w:t xml:space="preserve">in the pipeline </w:t>
      </w:r>
      <w:r w:rsidRPr="0024699B">
        <w:rPr>
          <w:rFonts w:ascii="Verdana" w:hAnsi="Verdana"/>
          <w:bCs/>
          <w:sz w:val="20"/>
          <w:szCs w:val="20"/>
          <w:lang w:val="en-US"/>
        </w:rPr>
        <w:t>mainly fall into two categories:</w:t>
      </w:r>
    </w:p>
    <w:p w14:paraId="25FF1132" w14:textId="590EF46B" w:rsidR="005C3836" w:rsidRPr="002739AE" w:rsidRDefault="005C3836" w:rsidP="00FE0177">
      <w:pPr>
        <w:pStyle w:val="Paragrafoelenco"/>
        <w:numPr>
          <w:ilvl w:val="0"/>
          <w:numId w:val="7"/>
        </w:numPr>
        <w:spacing w:line="240" w:lineRule="auto"/>
        <w:rPr>
          <w:rFonts w:ascii="Verdana" w:hAnsi="Verdana"/>
          <w:color w:val="000000" w:themeColor="text1"/>
          <w:sz w:val="20"/>
          <w:szCs w:val="20"/>
          <w:lang w:val="en-US"/>
        </w:rPr>
      </w:pPr>
      <w:r w:rsidRPr="002739AE">
        <w:rPr>
          <w:rFonts w:ascii="Verdana" w:hAnsi="Verdana"/>
          <w:b/>
          <w:bCs/>
          <w:color w:val="000000" w:themeColor="text1"/>
          <w:sz w:val="20"/>
          <w:szCs w:val="20"/>
          <w:lang w:val="en-US"/>
        </w:rPr>
        <w:t>Project finance</w:t>
      </w:r>
      <w:r w:rsidR="00A346D9" w:rsidRPr="002739AE">
        <w:rPr>
          <w:rFonts w:ascii="Verdana" w:hAnsi="Verdana"/>
          <w:color w:val="000000" w:themeColor="text1"/>
          <w:sz w:val="20"/>
          <w:szCs w:val="20"/>
          <w:lang w:val="en-US"/>
        </w:rPr>
        <w:t xml:space="preserve"> </w:t>
      </w:r>
      <w:r w:rsidR="00A346D9" w:rsidRPr="002739AE">
        <w:rPr>
          <w:rFonts w:ascii="Verdana" w:hAnsi="Verdana"/>
          <w:b/>
          <w:bCs/>
          <w:color w:val="000000" w:themeColor="text1"/>
          <w:sz w:val="20"/>
          <w:szCs w:val="20"/>
          <w:lang w:val="en-US"/>
        </w:rPr>
        <w:t>opportunities</w:t>
      </w:r>
      <w:r w:rsidRPr="002739AE">
        <w:rPr>
          <w:rFonts w:ascii="Verdana" w:hAnsi="Verdana"/>
          <w:color w:val="000000" w:themeColor="text1"/>
          <w:sz w:val="20"/>
          <w:szCs w:val="20"/>
          <w:lang w:val="en-US"/>
        </w:rPr>
        <w:t>:</w:t>
      </w:r>
      <w:r w:rsidR="00A346D9" w:rsidRPr="002739AE">
        <w:rPr>
          <w:rFonts w:ascii="Verdana" w:hAnsi="Verdana"/>
          <w:color w:val="000000" w:themeColor="text1"/>
          <w:sz w:val="20"/>
          <w:szCs w:val="20"/>
          <w:lang w:val="en-US"/>
        </w:rPr>
        <w:t xml:space="preserve"> these are infrastructural projects where the funds are mostly invested into energy-generated assets. For these type of projects is usually already available a well defined set of financial partners and the funding gap, in terms of amount and financial instrument, is clear. </w:t>
      </w:r>
    </w:p>
    <w:p w14:paraId="4C1CFF92" w14:textId="57C51323" w:rsidR="005C3836" w:rsidRPr="002739AE" w:rsidRDefault="005C3836" w:rsidP="00FE0177">
      <w:pPr>
        <w:pStyle w:val="Paragrafoelenco"/>
        <w:numPr>
          <w:ilvl w:val="0"/>
          <w:numId w:val="7"/>
        </w:numPr>
        <w:spacing w:line="240" w:lineRule="auto"/>
        <w:rPr>
          <w:rFonts w:ascii="Verdana" w:hAnsi="Verdana"/>
          <w:color w:val="000000" w:themeColor="text1"/>
          <w:sz w:val="20"/>
          <w:szCs w:val="20"/>
          <w:lang w:val="en-US"/>
        </w:rPr>
      </w:pPr>
      <w:r w:rsidRPr="002739AE">
        <w:rPr>
          <w:rFonts w:ascii="Verdana" w:hAnsi="Verdana"/>
          <w:b/>
          <w:bCs/>
          <w:color w:val="000000" w:themeColor="text1"/>
          <w:sz w:val="20"/>
          <w:szCs w:val="20"/>
          <w:lang w:val="en-US"/>
        </w:rPr>
        <w:t>SMEs finance</w:t>
      </w:r>
      <w:r w:rsidR="00A346D9" w:rsidRPr="002739AE">
        <w:rPr>
          <w:rFonts w:ascii="Verdana" w:hAnsi="Verdana"/>
          <w:color w:val="000000" w:themeColor="text1"/>
          <w:sz w:val="20"/>
          <w:szCs w:val="20"/>
          <w:lang w:val="en-US"/>
        </w:rPr>
        <w:t xml:space="preserve"> </w:t>
      </w:r>
      <w:r w:rsidR="00A346D9" w:rsidRPr="002739AE">
        <w:rPr>
          <w:rFonts w:ascii="Verdana" w:hAnsi="Verdana"/>
          <w:b/>
          <w:bCs/>
          <w:color w:val="000000" w:themeColor="text1"/>
          <w:sz w:val="20"/>
          <w:szCs w:val="20"/>
          <w:lang w:val="en-US"/>
        </w:rPr>
        <w:t>opportunities</w:t>
      </w:r>
      <w:r w:rsidRPr="002739AE">
        <w:rPr>
          <w:rFonts w:ascii="Verdana" w:hAnsi="Verdana"/>
          <w:color w:val="000000" w:themeColor="text1"/>
          <w:sz w:val="20"/>
          <w:szCs w:val="20"/>
          <w:lang w:val="en-US"/>
        </w:rPr>
        <w:t xml:space="preserve">: </w:t>
      </w:r>
      <w:r w:rsidR="00A346D9" w:rsidRPr="002739AE">
        <w:rPr>
          <w:rFonts w:ascii="Verdana" w:hAnsi="Verdana"/>
          <w:color w:val="000000" w:themeColor="text1"/>
          <w:sz w:val="20"/>
          <w:szCs w:val="20"/>
          <w:lang w:val="en-US"/>
        </w:rPr>
        <w:t>for these type of projects the situation is less straightforward as the fund might support different type of needs, such as (i.e.) working capital, opex and capex. The financial structure of a possible transaction is usually less clear beforehand vs the project finance opportunities, and more in-depth negotiations with the project promoter and with other possible co-investors are needed.</w:t>
      </w:r>
    </w:p>
    <w:p w14:paraId="0C3B3DB9" w14:textId="7C629E7E" w:rsidR="005C3836" w:rsidRPr="0024699B" w:rsidRDefault="005C3836" w:rsidP="00FE0177">
      <w:pPr>
        <w:ind w:left="644"/>
        <w:rPr>
          <w:rFonts w:ascii="Verdana" w:hAnsi="Verdana"/>
          <w:bCs/>
          <w:sz w:val="20"/>
          <w:szCs w:val="20"/>
          <w:lang w:val="en-US"/>
        </w:rPr>
      </w:pPr>
    </w:p>
    <w:p w14:paraId="28296E9A" w14:textId="1D08DFD2" w:rsidR="002739AE" w:rsidRDefault="00212BCD" w:rsidP="00FE0177">
      <w:pPr>
        <w:pStyle w:val="Paragrafoelenco"/>
        <w:spacing w:line="240" w:lineRule="auto"/>
        <w:ind w:left="644"/>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 xml:space="preserve">Additional information about </w:t>
      </w:r>
      <w:r w:rsidR="00A30204" w:rsidRPr="002739AE">
        <w:rPr>
          <w:rFonts w:ascii="Verdana" w:eastAsia="Verdana" w:hAnsi="Verdana" w:cs="Verdana"/>
          <w:color w:val="000000" w:themeColor="text1"/>
          <w:sz w:val="20"/>
          <w:szCs w:val="20"/>
          <w:lang w:val="en-US"/>
        </w:rPr>
        <w:t xml:space="preserve">all the </w:t>
      </w:r>
      <w:r w:rsidR="009C3D5E" w:rsidRPr="002739AE">
        <w:rPr>
          <w:rFonts w:ascii="Verdana" w:eastAsia="Verdana" w:hAnsi="Verdana" w:cs="Verdana"/>
          <w:color w:val="000000" w:themeColor="text1"/>
          <w:sz w:val="20"/>
          <w:szCs w:val="20"/>
          <w:lang w:val="en-US"/>
        </w:rPr>
        <w:t>pipeline (</w:t>
      </w:r>
      <w:r w:rsidR="00A30204" w:rsidRPr="002739AE">
        <w:rPr>
          <w:rFonts w:ascii="Verdana" w:eastAsia="Verdana" w:hAnsi="Verdana" w:cs="Verdana"/>
          <w:color w:val="000000" w:themeColor="text1"/>
          <w:sz w:val="20"/>
          <w:szCs w:val="20"/>
          <w:lang w:val="en-US"/>
        </w:rPr>
        <w:t>4</w:t>
      </w:r>
      <w:r w:rsidR="00C06749">
        <w:rPr>
          <w:rFonts w:ascii="Verdana" w:eastAsia="Verdana" w:hAnsi="Verdana" w:cs="Verdana"/>
          <w:color w:val="000000" w:themeColor="text1"/>
          <w:sz w:val="20"/>
          <w:szCs w:val="20"/>
          <w:lang w:val="en-US"/>
        </w:rPr>
        <w:t>8</w:t>
      </w:r>
      <w:r w:rsidR="00A30204" w:rsidRPr="002739AE">
        <w:rPr>
          <w:rFonts w:ascii="Verdana" w:eastAsia="Verdana" w:hAnsi="Verdana" w:cs="Verdana"/>
          <w:color w:val="000000" w:themeColor="text1"/>
          <w:sz w:val="20"/>
          <w:szCs w:val="20"/>
          <w:lang w:val="en-US"/>
        </w:rPr>
        <w:t xml:space="preserve"> </w:t>
      </w:r>
      <w:r w:rsidRPr="002739AE">
        <w:rPr>
          <w:rFonts w:ascii="Verdana" w:eastAsia="Verdana" w:hAnsi="Verdana" w:cs="Verdana"/>
          <w:color w:val="000000" w:themeColor="text1"/>
          <w:sz w:val="20"/>
          <w:szCs w:val="20"/>
          <w:lang w:val="en-US"/>
        </w:rPr>
        <w:t>projects</w:t>
      </w:r>
      <w:r w:rsidR="009C3D5E" w:rsidRPr="002739AE">
        <w:rPr>
          <w:rFonts w:ascii="Verdana" w:eastAsia="Verdana" w:hAnsi="Verdana" w:cs="Verdana"/>
          <w:color w:val="000000" w:themeColor="text1"/>
          <w:sz w:val="20"/>
          <w:szCs w:val="20"/>
          <w:lang w:val="en-US"/>
        </w:rPr>
        <w:t>)</w:t>
      </w:r>
      <w:r w:rsidRPr="002739AE">
        <w:rPr>
          <w:rFonts w:ascii="Verdana" w:eastAsia="Verdana" w:hAnsi="Verdana" w:cs="Verdana"/>
          <w:color w:val="000000" w:themeColor="text1"/>
          <w:sz w:val="20"/>
          <w:szCs w:val="20"/>
          <w:lang w:val="en-US"/>
        </w:rPr>
        <w:t xml:space="preserve"> are detailed in Annex 9.</w:t>
      </w:r>
    </w:p>
    <w:p w14:paraId="1DE12B9B" w14:textId="0BF55852" w:rsidR="006B3421" w:rsidRPr="0024699B" w:rsidRDefault="006B3421">
      <w:pPr>
        <w:rPr>
          <w:rFonts w:ascii="Verdana" w:eastAsia="Verdana" w:hAnsi="Verdana" w:cs="Verdana"/>
          <w:color w:val="000000" w:themeColor="text1"/>
          <w:sz w:val="20"/>
          <w:szCs w:val="20"/>
          <w:lang w:val="en-US"/>
        </w:rPr>
      </w:pPr>
    </w:p>
    <w:p w14:paraId="5E4A0A3E" w14:textId="77777777" w:rsidR="006B3421" w:rsidRPr="0024699B" w:rsidRDefault="006B3421">
      <w:pPr>
        <w:rPr>
          <w:rFonts w:ascii="Verdana" w:eastAsia="Verdana" w:hAnsi="Verdana" w:cs="Verdana"/>
          <w:color w:val="000000" w:themeColor="text1"/>
          <w:sz w:val="20"/>
          <w:szCs w:val="20"/>
          <w:lang w:val="en-US"/>
        </w:rPr>
      </w:pPr>
    </w:p>
    <w:p w14:paraId="787DCF4E" w14:textId="77777777" w:rsidR="00715E84" w:rsidRPr="0024699B" w:rsidRDefault="00715E84">
      <w:pPr>
        <w:rPr>
          <w:rFonts w:ascii="Verdana" w:eastAsia="Verdana" w:hAnsi="Verdana" w:cs="Verdana"/>
          <w:b/>
          <w:bCs/>
          <w:i/>
          <w:iCs/>
          <w:color w:val="000000" w:themeColor="text1"/>
          <w:sz w:val="20"/>
          <w:szCs w:val="20"/>
          <w:lang w:val="en-US"/>
        </w:rPr>
      </w:pPr>
      <w:r w:rsidRPr="0024699B">
        <w:rPr>
          <w:rFonts w:ascii="Verdana" w:eastAsia="Verdana" w:hAnsi="Verdana" w:cs="Verdana"/>
          <w:b/>
          <w:bCs/>
          <w:i/>
          <w:iCs/>
          <w:color w:val="000000" w:themeColor="text1"/>
          <w:sz w:val="20"/>
          <w:szCs w:val="20"/>
          <w:lang w:val="en-US"/>
        </w:rPr>
        <w:br w:type="page"/>
      </w:r>
    </w:p>
    <w:p w14:paraId="6B999548" w14:textId="7879ECC9" w:rsidR="006B3421" w:rsidRPr="0024699B" w:rsidRDefault="006B3421" w:rsidP="006B3421">
      <w:pPr>
        <w:pStyle w:val="Paragrafoelenco"/>
        <w:spacing w:line="240" w:lineRule="auto"/>
        <w:ind w:left="644"/>
        <w:rPr>
          <w:rFonts w:ascii="Verdana" w:eastAsia="Verdana" w:hAnsi="Verdana" w:cs="Verdana"/>
          <w:b/>
          <w:bCs/>
          <w:i/>
          <w:iCs/>
          <w:color w:val="000000" w:themeColor="text1"/>
          <w:sz w:val="20"/>
          <w:szCs w:val="20"/>
          <w:highlight w:val="yellow"/>
          <w:lang w:val="en-US"/>
        </w:rPr>
      </w:pPr>
      <w:r w:rsidRPr="0024699B">
        <w:rPr>
          <w:rFonts w:ascii="Verdana" w:eastAsia="Verdana" w:hAnsi="Verdana" w:cs="Verdana"/>
          <w:b/>
          <w:bCs/>
          <w:i/>
          <w:iCs/>
          <w:color w:val="000000" w:themeColor="text1"/>
          <w:sz w:val="20"/>
          <w:szCs w:val="20"/>
          <w:highlight w:val="yellow"/>
          <w:lang w:val="en-US"/>
        </w:rPr>
        <w:lastRenderedPageBreak/>
        <w:t>Investment Strategy</w:t>
      </w:r>
    </w:p>
    <w:p w14:paraId="4201AE9B" w14:textId="77777777" w:rsidR="00292309" w:rsidRPr="0024699B" w:rsidRDefault="00292309" w:rsidP="00292309">
      <w:pPr>
        <w:ind w:left="644"/>
        <w:rPr>
          <w:rFonts w:ascii="Verdana" w:hAnsi="Verdana"/>
          <w:bCs/>
          <w:sz w:val="20"/>
          <w:szCs w:val="20"/>
          <w:highlight w:val="yellow"/>
          <w:lang w:val="en-US"/>
        </w:rPr>
      </w:pPr>
    </w:p>
    <w:p w14:paraId="7508F732" w14:textId="34100F70" w:rsidR="00292309" w:rsidRPr="0024699B" w:rsidRDefault="00292309" w:rsidP="00292309">
      <w:pPr>
        <w:ind w:left="644"/>
        <w:rPr>
          <w:rFonts w:ascii="Verdana" w:hAnsi="Verdana"/>
          <w:bCs/>
          <w:sz w:val="20"/>
          <w:szCs w:val="20"/>
          <w:highlight w:val="yellow"/>
          <w:lang w:val="en-US"/>
        </w:rPr>
      </w:pPr>
      <w:r w:rsidRPr="0024699B">
        <w:rPr>
          <w:rFonts w:ascii="Verdana" w:hAnsi="Verdana"/>
          <w:bCs/>
          <w:sz w:val="20"/>
          <w:szCs w:val="20"/>
          <w:highlight w:val="yellow"/>
          <w:lang w:val="en-US"/>
        </w:rPr>
        <w:t>The analysis of the pipeline of the Derisking Facility allowed to define an Investment Strategy</w:t>
      </w:r>
    </w:p>
    <w:p w14:paraId="740033F8" w14:textId="77777777" w:rsidR="00292309" w:rsidRPr="0024699B" w:rsidRDefault="00292309" w:rsidP="00292309">
      <w:pPr>
        <w:pStyle w:val="Paragrafoelenco"/>
        <w:numPr>
          <w:ilvl w:val="0"/>
          <w:numId w:val="7"/>
        </w:numPr>
        <w:spacing w:line="240" w:lineRule="auto"/>
        <w:rPr>
          <w:rFonts w:ascii="Verdana" w:hAnsi="Verdana"/>
          <w:color w:val="000000" w:themeColor="text1"/>
          <w:sz w:val="20"/>
          <w:szCs w:val="20"/>
          <w:highlight w:val="yellow"/>
          <w:lang w:val="en-US"/>
        </w:rPr>
      </w:pPr>
      <w:r w:rsidRPr="0024699B">
        <w:rPr>
          <w:rFonts w:ascii="Verdana" w:hAnsi="Verdana"/>
          <w:color w:val="000000" w:themeColor="text1"/>
          <w:sz w:val="20"/>
          <w:szCs w:val="20"/>
          <w:highlight w:val="yellow"/>
          <w:lang w:val="en-US"/>
        </w:rPr>
        <w:t>with a predominance of investment capital (loans and loan guarantees) vs grants</w:t>
      </w:r>
    </w:p>
    <w:p w14:paraId="46D6A635" w14:textId="77777777" w:rsidR="00292309" w:rsidRPr="0024699B" w:rsidRDefault="00292309" w:rsidP="00292309">
      <w:pPr>
        <w:pStyle w:val="Paragrafoelenco"/>
        <w:numPr>
          <w:ilvl w:val="0"/>
          <w:numId w:val="7"/>
        </w:numPr>
        <w:spacing w:line="240" w:lineRule="auto"/>
        <w:rPr>
          <w:rFonts w:ascii="Verdana" w:hAnsi="Verdana"/>
          <w:color w:val="000000" w:themeColor="text1"/>
          <w:sz w:val="20"/>
          <w:szCs w:val="20"/>
          <w:highlight w:val="yellow"/>
          <w:lang w:val="en-US"/>
        </w:rPr>
      </w:pPr>
      <w:r w:rsidRPr="0024699B">
        <w:rPr>
          <w:rFonts w:ascii="Verdana" w:hAnsi="Verdana"/>
          <w:color w:val="000000" w:themeColor="text1"/>
          <w:sz w:val="20"/>
          <w:szCs w:val="20"/>
          <w:highlight w:val="yellow"/>
          <w:lang w:val="en-US"/>
        </w:rPr>
        <w:t>with a preference of loans vs loan guarantees</w:t>
      </w:r>
    </w:p>
    <w:p w14:paraId="33B3157F" w14:textId="6DF09F70" w:rsidR="00292309" w:rsidRPr="0024699B" w:rsidRDefault="00292309" w:rsidP="00292309">
      <w:pPr>
        <w:pStyle w:val="Paragrafoelenco"/>
        <w:numPr>
          <w:ilvl w:val="0"/>
          <w:numId w:val="7"/>
        </w:numPr>
        <w:spacing w:line="240" w:lineRule="auto"/>
        <w:rPr>
          <w:rFonts w:ascii="Verdana" w:hAnsi="Verdana"/>
          <w:color w:val="000000" w:themeColor="text1"/>
          <w:sz w:val="20"/>
          <w:szCs w:val="20"/>
          <w:highlight w:val="yellow"/>
          <w:lang w:val="en-US"/>
        </w:rPr>
      </w:pPr>
      <w:r w:rsidRPr="0024699B">
        <w:rPr>
          <w:rFonts w:ascii="Verdana" w:hAnsi="Verdana"/>
          <w:color w:val="000000" w:themeColor="text1"/>
          <w:sz w:val="20"/>
          <w:szCs w:val="20"/>
          <w:highlight w:val="yellow"/>
          <w:lang w:val="en-US"/>
        </w:rPr>
        <w:t>with an average ticket size of ~ USD 0.</w:t>
      </w:r>
      <w:r w:rsidR="002D7076" w:rsidRPr="0024699B">
        <w:rPr>
          <w:rFonts w:ascii="Verdana" w:hAnsi="Verdana"/>
          <w:color w:val="000000" w:themeColor="text1"/>
          <w:sz w:val="20"/>
          <w:szCs w:val="20"/>
          <w:highlight w:val="yellow"/>
          <w:lang w:val="en-US"/>
        </w:rPr>
        <w:t>4</w:t>
      </w:r>
      <w:r w:rsidRPr="0024699B">
        <w:rPr>
          <w:rFonts w:ascii="Verdana" w:hAnsi="Verdana"/>
          <w:color w:val="000000" w:themeColor="text1"/>
          <w:sz w:val="20"/>
          <w:szCs w:val="20"/>
          <w:highlight w:val="yellow"/>
          <w:lang w:val="en-US"/>
        </w:rPr>
        <w:t xml:space="preserve"> Mi</w:t>
      </w:r>
    </w:p>
    <w:p w14:paraId="784C8598" w14:textId="77777777" w:rsidR="00292309" w:rsidRPr="0024699B" w:rsidRDefault="00292309" w:rsidP="00292309">
      <w:pPr>
        <w:pStyle w:val="Paragrafoelenco"/>
        <w:numPr>
          <w:ilvl w:val="0"/>
          <w:numId w:val="7"/>
        </w:numPr>
        <w:spacing w:line="240" w:lineRule="auto"/>
        <w:rPr>
          <w:rFonts w:ascii="Verdana" w:hAnsi="Verdana"/>
          <w:color w:val="000000" w:themeColor="text1"/>
          <w:sz w:val="20"/>
          <w:szCs w:val="20"/>
          <w:highlight w:val="yellow"/>
          <w:lang w:val="en-US"/>
        </w:rPr>
      </w:pPr>
      <w:r w:rsidRPr="0024699B">
        <w:rPr>
          <w:rFonts w:ascii="Verdana" w:hAnsi="Verdana"/>
          <w:color w:val="000000" w:themeColor="text1"/>
          <w:sz w:val="20"/>
          <w:szCs w:val="20"/>
          <w:highlight w:val="yellow"/>
          <w:lang w:val="en-US"/>
        </w:rPr>
        <w:t>with focus on Small Hydro, solar PV and bioenergy projects</w:t>
      </w:r>
    </w:p>
    <w:p w14:paraId="27AA1BB7" w14:textId="77777777" w:rsidR="00292309" w:rsidRPr="0024699B" w:rsidRDefault="00292309" w:rsidP="00292309">
      <w:pPr>
        <w:ind w:left="720"/>
        <w:rPr>
          <w:rFonts w:ascii="Verdana" w:eastAsia="Verdana" w:hAnsi="Verdana" w:cs="Verdana"/>
          <w:color w:val="000000" w:themeColor="text1"/>
          <w:sz w:val="20"/>
          <w:szCs w:val="20"/>
          <w:highlight w:val="yellow"/>
          <w:lang w:val="en-US"/>
        </w:rPr>
      </w:pPr>
    </w:p>
    <w:p w14:paraId="1F56441C" w14:textId="2429E967" w:rsidR="00292309" w:rsidRDefault="00292309" w:rsidP="00292309">
      <w:pPr>
        <w:ind w:left="720"/>
        <w:rPr>
          <w:rFonts w:ascii="Verdana" w:eastAsia="Verdana" w:hAnsi="Verdana" w:cs="Verdana"/>
          <w:color w:val="000000" w:themeColor="text1"/>
          <w:sz w:val="20"/>
          <w:szCs w:val="20"/>
        </w:rPr>
      </w:pPr>
      <w:r w:rsidRPr="0024699B">
        <w:rPr>
          <w:rFonts w:ascii="Verdana" w:eastAsia="Verdana" w:hAnsi="Verdana" w:cs="Verdana"/>
          <w:color w:val="000000" w:themeColor="text1"/>
          <w:sz w:val="20"/>
          <w:szCs w:val="20"/>
          <w:highlight w:val="yellow"/>
        </w:rPr>
        <w:t>The strategy is outlined below</w:t>
      </w:r>
    </w:p>
    <w:p w14:paraId="76EBD707" w14:textId="6CE1B769" w:rsidR="00292309" w:rsidRDefault="00292309" w:rsidP="00292309">
      <w:pPr>
        <w:ind w:left="720"/>
        <w:rPr>
          <w:rFonts w:ascii="Verdana" w:eastAsia="Verdana" w:hAnsi="Verdana" w:cs="Verdana"/>
          <w:color w:val="000000" w:themeColor="text1"/>
          <w:sz w:val="20"/>
          <w:szCs w:val="20"/>
        </w:rPr>
      </w:pPr>
    </w:p>
    <w:p w14:paraId="2A462584" w14:textId="03020369" w:rsidR="00715E84" w:rsidRDefault="0082450A" w:rsidP="00292309">
      <w:pPr>
        <w:ind w:left="720"/>
        <w:rPr>
          <w:rFonts w:ascii="Verdana" w:eastAsia="Verdana" w:hAnsi="Verdana" w:cs="Verdana"/>
          <w:color w:val="000000" w:themeColor="text1"/>
          <w:sz w:val="20"/>
          <w:szCs w:val="20"/>
        </w:rPr>
      </w:pPr>
      <w:r w:rsidRPr="0082450A">
        <w:rPr>
          <w:rFonts w:ascii="Verdana" w:eastAsia="Verdana" w:hAnsi="Verdana" w:cs="Verdana"/>
          <w:noProof/>
          <w:color w:val="000000" w:themeColor="text1"/>
          <w:sz w:val="20"/>
          <w:szCs w:val="20"/>
          <w:lang w:val="en-US" w:eastAsia="en-US"/>
        </w:rPr>
        <w:drawing>
          <wp:inline distT="0" distB="0" distL="0" distR="0" wp14:anchorId="7F4977B5" wp14:editId="07731535">
            <wp:extent cx="4913906" cy="6354190"/>
            <wp:effectExtent l="0" t="0" r="1270" b="0"/>
            <wp:docPr id="4" name="Immagine 4"/>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
                    <pic:cNvPicPr/>
                  </pic:nvPicPr>
                  <pic:blipFill>
                    <a:blip r:embed="rId36"/>
                    <a:stretch>
                      <a:fillRect/>
                    </a:stretch>
                  </pic:blipFill>
                  <pic:spPr>
                    <a:xfrm>
                      <a:off x="0" y="0"/>
                      <a:ext cx="4924336" cy="6367677"/>
                    </a:xfrm>
                    <a:prstGeom prst="rect">
                      <a:avLst/>
                    </a:prstGeom>
                  </pic:spPr>
                </pic:pic>
              </a:graphicData>
            </a:graphic>
          </wp:inline>
        </w:drawing>
      </w:r>
    </w:p>
    <w:p w14:paraId="12F2F146" w14:textId="77777777" w:rsidR="004D6B55" w:rsidRDefault="004D6B55" w:rsidP="00FE0177">
      <w:pPr>
        <w:pStyle w:val="Paragrafoelenco"/>
        <w:spacing w:line="240" w:lineRule="auto"/>
        <w:ind w:left="644"/>
        <w:rPr>
          <w:rFonts w:ascii="Verdana" w:eastAsia="Verdana" w:hAnsi="Verdana" w:cs="Verdana"/>
          <w:b/>
          <w:bCs/>
          <w:color w:val="000000" w:themeColor="text1"/>
          <w:sz w:val="20"/>
          <w:szCs w:val="20"/>
          <w:lang w:val="en-US"/>
        </w:rPr>
      </w:pPr>
    </w:p>
    <w:p w14:paraId="746B2E64" w14:textId="74484102" w:rsidR="00AE2B36" w:rsidRPr="002739AE" w:rsidRDefault="00AE2B36" w:rsidP="00FE0177">
      <w:pPr>
        <w:pStyle w:val="Paragrafoelenco"/>
        <w:spacing w:line="240" w:lineRule="auto"/>
        <w:ind w:left="644"/>
        <w:rPr>
          <w:rFonts w:ascii="Verdana" w:eastAsia="Verdana" w:hAnsi="Verdana" w:cs="Verdana"/>
          <w:b/>
          <w:bCs/>
          <w:color w:val="000000" w:themeColor="text1"/>
          <w:sz w:val="20"/>
          <w:szCs w:val="20"/>
          <w:lang w:val="en-US"/>
        </w:rPr>
      </w:pPr>
      <w:r w:rsidRPr="002739AE">
        <w:rPr>
          <w:rFonts w:ascii="Verdana" w:eastAsia="Verdana" w:hAnsi="Verdana" w:cs="Verdana"/>
          <w:b/>
          <w:bCs/>
          <w:color w:val="000000" w:themeColor="text1"/>
          <w:sz w:val="20"/>
          <w:szCs w:val="20"/>
          <w:lang w:val="en-US"/>
        </w:rPr>
        <w:lastRenderedPageBreak/>
        <w:t>Showcase Projects</w:t>
      </w:r>
    </w:p>
    <w:p w14:paraId="14F00A88" w14:textId="77777777" w:rsidR="00BC0AE9" w:rsidRPr="002739AE" w:rsidRDefault="00BC0AE9" w:rsidP="00FE0177">
      <w:pPr>
        <w:pStyle w:val="Paragrafoelenco"/>
        <w:spacing w:line="240" w:lineRule="auto"/>
        <w:ind w:left="644"/>
        <w:rPr>
          <w:rFonts w:ascii="Verdana" w:eastAsia="Verdana" w:hAnsi="Verdana" w:cs="Verdana"/>
          <w:color w:val="000000" w:themeColor="text1"/>
          <w:sz w:val="20"/>
          <w:szCs w:val="20"/>
          <w:lang w:val="en-US"/>
        </w:rPr>
      </w:pPr>
    </w:p>
    <w:p w14:paraId="1EA2EF1C" w14:textId="4FADD5BD" w:rsidR="00BC0AE9" w:rsidRPr="002739AE" w:rsidRDefault="00BC0AE9" w:rsidP="00FE0177">
      <w:pPr>
        <w:pStyle w:val="Paragrafoelenco"/>
        <w:spacing w:line="240" w:lineRule="auto"/>
        <w:ind w:left="644"/>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 xml:space="preserve">As outlined previously in the document, under the Derisking Facility </w:t>
      </w:r>
      <w:r w:rsidR="00E153BF" w:rsidRPr="002739AE">
        <w:rPr>
          <w:rFonts w:ascii="Verdana" w:eastAsia="Verdana" w:hAnsi="Verdana" w:cs="Verdana"/>
          <w:color w:val="000000" w:themeColor="text1"/>
          <w:sz w:val="20"/>
          <w:szCs w:val="20"/>
          <w:lang w:val="en-US"/>
        </w:rPr>
        <w:t xml:space="preserve">all </w:t>
      </w:r>
      <w:r w:rsidRPr="002739AE">
        <w:rPr>
          <w:rFonts w:ascii="Verdana" w:eastAsia="Verdana" w:hAnsi="Verdana" w:cs="Verdana"/>
          <w:color w:val="000000" w:themeColor="text1"/>
          <w:sz w:val="20"/>
          <w:szCs w:val="20"/>
          <w:lang w:val="en-US"/>
        </w:rPr>
        <w:t xml:space="preserve">deals will be sourced through a </w:t>
      </w:r>
      <w:r w:rsidRPr="002739AE">
        <w:rPr>
          <w:rFonts w:ascii="Verdana" w:eastAsia="Verdana" w:hAnsi="Verdana" w:cs="Verdana"/>
          <w:b/>
          <w:bCs/>
          <w:color w:val="000000" w:themeColor="text1"/>
          <w:sz w:val="20"/>
          <w:szCs w:val="20"/>
          <w:lang w:val="en-US"/>
        </w:rPr>
        <w:t>competitive process</w:t>
      </w:r>
      <w:r w:rsidRPr="002739AE">
        <w:rPr>
          <w:rFonts w:ascii="Verdana" w:eastAsia="Verdana" w:hAnsi="Verdana" w:cs="Verdana"/>
          <w:color w:val="000000" w:themeColor="text1"/>
          <w:sz w:val="20"/>
          <w:szCs w:val="20"/>
          <w:lang w:val="en-US"/>
        </w:rPr>
        <w:t xml:space="preserve"> (Challenge Fund mechanism), but a direct reach out to market players (a so called “</w:t>
      </w:r>
      <w:r w:rsidRPr="002739AE">
        <w:rPr>
          <w:rFonts w:ascii="Verdana" w:eastAsia="Verdana" w:hAnsi="Verdana" w:cs="Verdana"/>
          <w:b/>
          <w:bCs/>
          <w:color w:val="000000" w:themeColor="text1"/>
          <w:sz w:val="20"/>
          <w:szCs w:val="20"/>
          <w:lang w:val="en-US"/>
        </w:rPr>
        <w:t>market scan</w:t>
      </w:r>
      <w:r w:rsidRPr="002739AE">
        <w:rPr>
          <w:rFonts w:ascii="Verdana" w:eastAsia="Verdana" w:hAnsi="Verdana" w:cs="Verdana"/>
          <w:color w:val="000000" w:themeColor="text1"/>
          <w:sz w:val="20"/>
          <w:szCs w:val="20"/>
          <w:lang w:val="en-US"/>
        </w:rPr>
        <w:t>”) can complement the public call.</w:t>
      </w:r>
    </w:p>
    <w:p w14:paraId="4BCDEDD9" w14:textId="6BBBD950" w:rsidR="00BC0AE9" w:rsidRPr="002739AE" w:rsidRDefault="00BC0AE9" w:rsidP="00FE0177">
      <w:pPr>
        <w:pStyle w:val="Paragrafoelenco"/>
        <w:spacing w:line="240" w:lineRule="auto"/>
        <w:ind w:left="644"/>
        <w:rPr>
          <w:rFonts w:ascii="Verdana" w:eastAsia="Verdana" w:hAnsi="Verdana" w:cs="Verdana"/>
          <w:color w:val="000000" w:themeColor="text1"/>
          <w:sz w:val="20"/>
          <w:szCs w:val="20"/>
          <w:lang w:val="en-US"/>
        </w:rPr>
      </w:pPr>
    </w:p>
    <w:p w14:paraId="1219A8E6" w14:textId="75F90764" w:rsidR="00F87ABA" w:rsidRPr="002739AE" w:rsidRDefault="006C6E30" w:rsidP="00FE0177">
      <w:pPr>
        <w:pStyle w:val="Paragrafoelenco"/>
        <w:spacing w:line="240" w:lineRule="auto"/>
        <w:ind w:left="644"/>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 xml:space="preserve">A first set of </w:t>
      </w:r>
      <w:r w:rsidR="006D3592" w:rsidRPr="002739AE">
        <w:rPr>
          <w:rFonts w:ascii="Verdana" w:eastAsia="Verdana" w:hAnsi="Verdana" w:cs="Verdana"/>
          <w:b/>
          <w:bCs/>
          <w:color w:val="000000" w:themeColor="text1"/>
          <w:sz w:val="20"/>
          <w:szCs w:val="20"/>
          <w:lang w:val="en-US"/>
        </w:rPr>
        <w:t>4</w:t>
      </w:r>
      <w:r w:rsidRPr="002739AE">
        <w:rPr>
          <w:rFonts w:ascii="Verdana" w:eastAsia="Verdana" w:hAnsi="Verdana" w:cs="Verdana"/>
          <w:b/>
          <w:bCs/>
          <w:color w:val="000000" w:themeColor="text1"/>
          <w:sz w:val="20"/>
          <w:szCs w:val="20"/>
          <w:lang w:val="en-US"/>
        </w:rPr>
        <w:t xml:space="preserve"> projects</w:t>
      </w:r>
      <w:r w:rsidRPr="002739AE">
        <w:rPr>
          <w:rFonts w:ascii="Verdana" w:eastAsia="Verdana" w:hAnsi="Verdana" w:cs="Verdana"/>
          <w:color w:val="000000" w:themeColor="text1"/>
          <w:sz w:val="20"/>
          <w:szCs w:val="20"/>
          <w:lang w:val="en-US"/>
        </w:rPr>
        <w:t xml:space="preserve"> to be financed by the DF has </w:t>
      </w:r>
      <w:r w:rsidR="005D35D3" w:rsidRPr="002739AE">
        <w:rPr>
          <w:rFonts w:ascii="Verdana" w:eastAsia="Verdana" w:hAnsi="Verdana" w:cs="Verdana"/>
          <w:color w:val="000000" w:themeColor="text1"/>
          <w:sz w:val="20"/>
          <w:szCs w:val="20"/>
          <w:lang w:val="en-US"/>
        </w:rPr>
        <w:t xml:space="preserve">already </w:t>
      </w:r>
      <w:r w:rsidRPr="002739AE">
        <w:rPr>
          <w:rFonts w:ascii="Verdana" w:eastAsia="Verdana" w:hAnsi="Verdana" w:cs="Verdana"/>
          <w:color w:val="000000" w:themeColor="text1"/>
          <w:sz w:val="20"/>
          <w:szCs w:val="20"/>
          <w:lang w:val="en-US"/>
        </w:rPr>
        <w:t>been identified</w:t>
      </w:r>
      <w:r w:rsidR="005D35D3" w:rsidRPr="002739AE">
        <w:rPr>
          <w:rFonts w:ascii="Verdana" w:eastAsia="Verdana" w:hAnsi="Verdana" w:cs="Verdana"/>
          <w:color w:val="000000" w:themeColor="text1"/>
          <w:sz w:val="20"/>
          <w:szCs w:val="20"/>
          <w:lang w:val="en-US"/>
        </w:rPr>
        <w:t xml:space="preserve"> th</w:t>
      </w:r>
      <w:r w:rsidR="00F87ABA" w:rsidRPr="002739AE">
        <w:rPr>
          <w:rFonts w:ascii="Verdana" w:eastAsia="Verdana" w:hAnsi="Verdana" w:cs="Verdana"/>
          <w:color w:val="000000" w:themeColor="text1"/>
          <w:sz w:val="20"/>
          <w:szCs w:val="20"/>
          <w:lang w:val="en-US"/>
        </w:rPr>
        <w:t>r</w:t>
      </w:r>
      <w:r w:rsidR="005D35D3" w:rsidRPr="002739AE">
        <w:rPr>
          <w:rFonts w:ascii="Verdana" w:eastAsia="Verdana" w:hAnsi="Verdana" w:cs="Verdana"/>
          <w:color w:val="000000" w:themeColor="text1"/>
          <w:sz w:val="20"/>
          <w:szCs w:val="20"/>
          <w:lang w:val="en-US"/>
        </w:rPr>
        <w:t>ough a "</w:t>
      </w:r>
      <w:r w:rsidR="005D35D3" w:rsidRPr="002739AE">
        <w:rPr>
          <w:rFonts w:ascii="Verdana" w:eastAsia="Verdana" w:hAnsi="Verdana" w:cs="Verdana"/>
          <w:b/>
          <w:bCs/>
          <w:color w:val="000000" w:themeColor="text1"/>
          <w:sz w:val="20"/>
          <w:szCs w:val="20"/>
          <w:lang w:val="en-US"/>
        </w:rPr>
        <w:t>market scan</w:t>
      </w:r>
      <w:r w:rsidR="005D35D3" w:rsidRPr="002739AE">
        <w:rPr>
          <w:rFonts w:ascii="Verdana" w:eastAsia="Verdana" w:hAnsi="Verdana" w:cs="Verdana"/>
          <w:color w:val="000000" w:themeColor="text1"/>
          <w:sz w:val="20"/>
          <w:szCs w:val="20"/>
          <w:lang w:val="en-US"/>
        </w:rPr>
        <w:t>" approach</w:t>
      </w:r>
      <w:r w:rsidRPr="002739AE">
        <w:rPr>
          <w:rFonts w:ascii="Verdana" w:eastAsia="Verdana" w:hAnsi="Verdana" w:cs="Verdana"/>
          <w:color w:val="000000" w:themeColor="text1"/>
          <w:sz w:val="20"/>
          <w:szCs w:val="20"/>
          <w:lang w:val="en-US"/>
        </w:rPr>
        <w:t>: these projects have been already pre-vetted by the existing financial partners, and are ready to start up as soon</w:t>
      </w:r>
      <w:r w:rsidR="00F87ABA" w:rsidRPr="002739AE">
        <w:rPr>
          <w:rFonts w:ascii="Verdana" w:eastAsia="Verdana" w:hAnsi="Verdana" w:cs="Verdana"/>
          <w:color w:val="000000" w:themeColor="text1"/>
          <w:sz w:val="20"/>
          <w:szCs w:val="20"/>
          <w:lang w:val="en-US"/>
        </w:rPr>
        <w:t xml:space="preserve"> they receive funding.</w:t>
      </w:r>
    </w:p>
    <w:p w14:paraId="0C2D3366" w14:textId="157FA208" w:rsidR="00F87ABA" w:rsidRPr="002739AE" w:rsidRDefault="00F87ABA" w:rsidP="00FE0177">
      <w:pPr>
        <w:pStyle w:val="Paragrafoelenco"/>
        <w:spacing w:line="240" w:lineRule="auto"/>
        <w:ind w:left="644"/>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Like all the other projects that will be selected through a Challenge Fund mechanism, these opportunities will be analyzed in detail by the DF team and will need to receive approval by the Investment Committee of the Derisking Facility in order to be funded.</w:t>
      </w:r>
    </w:p>
    <w:p w14:paraId="2DBA1B79" w14:textId="77777777" w:rsidR="006C6E30" w:rsidRPr="002739AE" w:rsidRDefault="006C6E30" w:rsidP="00FE0177">
      <w:pPr>
        <w:pStyle w:val="Paragrafoelenco"/>
        <w:spacing w:line="240" w:lineRule="auto"/>
        <w:ind w:left="644"/>
        <w:rPr>
          <w:rFonts w:ascii="Verdana" w:eastAsia="Verdana" w:hAnsi="Verdana" w:cs="Verdana"/>
          <w:color w:val="000000" w:themeColor="text1"/>
          <w:sz w:val="20"/>
          <w:szCs w:val="20"/>
          <w:lang w:val="en-US"/>
        </w:rPr>
      </w:pPr>
    </w:p>
    <w:p w14:paraId="57BCCAF2" w14:textId="4B96C9EB" w:rsidR="006C6E30" w:rsidRPr="002739AE" w:rsidRDefault="006C6E30" w:rsidP="00FE0177">
      <w:pPr>
        <w:pStyle w:val="Paragrafoelenco"/>
        <w:spacing w:line="240" w:lineRule="auto"/>
        <w:ind w:left="644"/>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 xml:space="preserve">The </w:t>
      </w:r>
      <w:r w:rsidR="006D3592" w:rsidRPr="002739AE">
        <w:rPr>
          <w:rFonts w:ascii="Verdana" w:eastAsia="Verdana" w:hAnsi="Verdana" w:cs="Verdana"/>
          <w:color w:val="000000" w:themeColor="text1"/>
          <w:sz w:val="20"/>
          <w:szCs w:val="20"/>
          <w:lang w:val="en-US"/>
        </w:rPr>
        <w:t>4</w:t>
      </w:r>
      <w:r w:rsidRPr="002739AE">
        <w:rPr>
          <w:rFonts w:ascii="Verdana" w:eastAsia="Verdana" w:hAnsi="Verdana" w:cs="Verdana"/>
          <w:color w:val="000000" w:themeColor="text1"/>
          <w:sz w:val="20"/>
          <w:szCs w:val="20"/>
          <w:lang w:val="en-US"/>
        </w:rPr>
        <w:t xml:space="preserve"> projects:</w:t>
      </w:r>
    </w:p>
    <w:p w14:paraId="00C28587" w14:textId="00EA174C" w:rsidR="006C6E30" w:rsidRPr="002739AE" w:rsidRDefault="006C6E30" w:rsidP="00FE0177">
      <w:pPr>
        <w:pStyle w:val="Paragrafoelenco"/>
        <w:numPr>
          <w:ilvl w:val="1"/>
          <w:numId w:val="31"/>
        </w:numPr>
        <w:spacing w:line="240" w:lineRule="auto"/>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 xml:space="preserve">are related to different sectors (Solar Home Systems, Small Hydro minigrids, </w:t>
      </w:r>
      <w:r w:rsidR="004060F2" w:rsidRPr="002739AE">
        <w:rPr>
          <w:rFonts w:ascii="Verdana" w:eastAsia="Verdana" w:hAnsi="Verdana" w:cs="Verdana"/>
          <w:color w:val="000000" w:themeColor="text1"/>
          <w:sz w:val="20"/>
          <w:szCs w:val="20"/>
          <w:lang w:val="en-US"/>
        </w:rPr>
        <w:t>bioenergy</w:t>
      </w:r>
      <w:r w:rsidR="004E0D16" w:rsidRPr="002739AE">
        <w:rPr>
          <w:rFonts w:ascii="Verdana" w:eastAsia="Verdana" w:hAnsi="Verdana" w:cs="Verdana"/>
          <w:color w:val="000000" w:themeColor="text1"/>
          <w:sz w:val="20"/>
          <w:szCs w:val="20"/>
          <w:lang w:val="en-US"/>
        </w:rPr>
        <w:t>, Solar PV minigrids</w:t>
      </w:r>
      <w:r w:rsidRPr="002739AE">
        <w:rPr>
          <w:rFonts w:ascii="Verdana" w:eastAsia="Verdana" w:hAnsi="Verdana" w:cs="Verdana"/>
          <w:color w:val="000000" w:themeColor="text1"/>
          <w:sz w:val="20"/>
          <w:szCs w:val="20"/>
          <w:lang w:val="en-US"/>
        </w:rPr>
        <w:t>)</w:t>
      </w:r>
    </w:p>
    <w:p w14:paraId="418936D4" w14:textId="4823ED45" w:rsidR="006C6E30" w:rsidRPr="002739AE" w:rsidRDefault="006C6E30" w:rsidP="00FE0177">
      <w:pPr>
        <w:pStyle w:val="Paragrafoelenco"/>
        <w:numPr>
          <w:ilvl w:val="1"/>
          <w:numId w:val="31"/>
        </w:numPr>
        <w:spacing w:line="240" w:lineRule="auto"/>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are already backed by financial partners of different nature (investment funds, DFIs, NGOs)</w:t>
      </w:r>
    </w:p>
    <w:p w14:paraId="480931FE" w14:textId="72CD25CB" w:rsidR="006C6E30" w:rsidRPr="002739AE" w:rsidRDefault="006C6E30" w:rsidP="00FE0177">
      <w:pPr>
        <w:pStyle w:val="Paragrafoelenco"/>
        <w:numPr>
          <w:ilvl w:val="1"/>
          <w:numId w:val="31"/>
        </w:numPr>
        <w:spacing w:line="240" w:lineRule="auto"/>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are struggling to raise the missing piece of financing that would allow them to start up</w:t>
      </w:r>
    </w:p>
    <w:p w14:paraId="23CFAD73" w14:textId="35498C67" w:rsidR="006C6E30" w:rsidRDefault="006C6E30" w:rsidP="00FE0177">
      <w:pPr>
        <w:pStyle w:val="Paragrafoelenco"/>
        <w:spacing w:line="240" w:lineRule="auto"/>
        <w:ind w:left="644"/>
        <w:rPr>
          <w:rFonts w:ascii="Verdana" w:eastAsia="Verdana" w:hAnsi="Verdana" w:cs="Verdana"/>
          <w:color w:val="000000" w:themeColor="text1"/>
          <w:sz w:val="20"/>
          <w:szCs w:val="20"/>
          <w:lang w:val="en-US"/>
        </w:rPr>
      </w:pPr>
    </w:p>
    <w:p w14:paraId="14783E12" w14:textId="295FA6EA" w:rsidR="00756A63" w:rsidRPr="00EE3265" w:rsidRDefault="00756A63" w:rsidP="00756A63">
      <w:pPr>
        <w:pStyle w:val="Paragrafoelenco"/>
        <w:spacing w:line="240" w:lineRule="auto"/>
        <w:ind w:left="644"/>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highlight w:val="yellow"/>
          <w:lang w:val="en-US"/>
        </w:rPr>
        <w:t xml:space="preserve">The overall investment required for the 4 projects amount to USD 8.4 Mil, with a funding gap of USD 1.7 Mil that will be covered by the Derisking Facility (USD 1.6 Mil in Loans, USD 0.1 in Grants), with </w:t>
      </w:r>
      <w:r w:rsidRPr="0024699B">
        <w:rPr>
          <w:rFonts w:ascii="Verdana" w:eastAsia="Verdana" w:hAnsi="Verdana" w:cs="Verdana"/>
          <w:b/>
          <w:bCs/>
          <w:color w:val="000000" w:themeColor="text1"/>
          <w:sz w:val="20"/>
          <w:szCs w:val="20"/>
          <w:highlight w:val="yellow"/>
          <w:lang w:val="en-US"/>
        </w:rPr>
        <w:t>a leverage</w:t>
      </w:r>
      <w:r w:rsidRPr="0024699B">
        <w:rPr>
          <w:rFonts w:ascii="Verdana" w:eastAsia="Verdana" w:hAnsi="Verdana" w:cs="Verdana"/>
          <w:color w:val="000000" w:themeColor="text1"/>
          <w:sz w:val="20"/>
          <w:szCs w:val="20"/>
          <w:highlight w:val="yellow"/>
          <w:lang w:val="en-US"/>
        </w:rPr>
        <w:t xml:space="preserve"> (Third Parties capital/Derisking Facility capital) of USD 6.7 Mil / USD 1.7 Mil = </w:t>
      </w:r>
      <w:r w:rsidRPr="0024699B">
        <w:rPr>
          <w:rFonts w:ascii="Verdana" w:eastAsia="Verdana" w:hAnsi="Verdana" w:cs="Verdana"/>
          <w:b/>
          <w:bCs/>
          <w:color w:val="000000" w:themeColor="text1"/>
          <w:sz w:val="20"/>
          <w:szCs w:val="20"/>
          <w:highlight w:val="yellow"/>
          <w:lang w:val="en-US"/>
        </w:rPr>
        <w:t>3.9x</w:t>
      </w:r>
      <w:r w:rsidRPr="0024699B">
        <w:rPr>
          <w:rFonts w:ascii="Verdana" w:eastAsia="Verdana" w:hAnsi="Verdana" w:cs="Verdana"/>
          <w:color w:val="000000" w:themeColor="text1"/>
          <w:sz w:val="20"/>
          <w:szCs w:val="20"/>
          <w:highlight w:val="yellow"/>
          <w:lang w:val="en-US"/>
        </w:rPr>
        <w:t>.</w:t>
      </w:r>
      <w:r w:rsidRPr="00EE3265">
        <w:rPr>
          <w:rFonts w:ascii="Verdana" w:eastAsia="Verdana" w:hAnsi="Verdana" w:cs="Verdana"/>
          <w:color w:val="000000" w:themeColor="text1"/>
          <w:sz w:val="20"/>
          <w:szCs w:val="20"/>
          <w:lang w:val="en-US"/>
        </w:rPr>
        <w:t xml:space="preserve"> </w:t>
      </w:r>
    </w:p>
    <w:p w14:paraId="0509B993" w14:textId="77777777" w:rsidR="00756A63" w:rsidRPr="00EE3265" w:rsidRDefault="00756A63" w:rsidP="00FE0177">
      <w:pPr>
        <w:pStyle w:val="Paragrafoelenco"/>
        <w:spacing w:line="240" w:lineRule="auto"/>
        <w:ind w:left="644"/>
        <w:rPr>
          <w:rFonts w:ascii="Verdana" w:eastAsia="Verdana" w:hAnsi="Verdana" w:cs="Verdana"/>
          <w:color w:val="000000" w:themeColor="text1"/>
          <w:sz w:val="20"/>
          <w:szCs w:val="20"/>
          <w:lang w:val="en-US"/>
        </w:rPr>
      </w:pPr>
    </w:p>
    <w:p w14:paraId="7E61E59F" w14:textId="5A4E791C" w:rsidR="004060F2" w:rsidRPr="00EE3265" w:rsidRDefault="006C6E30" w:rsidP="00FE0177">
      <w:pPr>
        <w:pStyle w:val="Paragrafoelenco"/>
        <w:spacing w:line="240" w:lineRule="auto"/>
        <w:ind w:left="644"/>
        <w:rPr>
          <w:rFonts w:ascii="Verdana" w:eastAsia="Verdana" w:hAnsi="Verdana" w:cs="Verdana"/>
          <w:color w:val="000000" w:themeColor="text1"/>
          <w:sz w:val="20"/>
          <w:szCs w:val="20"/>
          <w:lang w:val="en-US"/>
        </w:rPr>
      </w:pPr>
      <w:r w:rsidRPr="00EE3265">
        <w:rPr>
          <w:rFonts w:ascii="Verdana" w:eastAsia="Verdana" w:hAnsi="Verdana" w:cs="Verdana"/>
          <w:color w:val="000000" w:themeColor="text1"/>
          <w:sz w:val="20"/>
          <w:szCs w:val="20"/>
          <w:lang w:val="en-US"/>
        </w:rPr>
        <w:t>The details of the projects are presented below</w:t>
      </w:r>
      <w:r w:rsidR="004060F2" w:rsidRPr="00EE3265">
        <w:rPr>
          <w:rFonts w:ascii="Verdana" w:eastAsia="Verdana" w:hAnsi="Verdana" w:cs="Verdana"/>
          <w:color w:val="000000" w:themeColor="text1"/>
          <w:sz w:val="20"/>
          <w:szCs w:val="20"/>
          <w:lang w:val="en-US"/>
        </w:rPr>
        <w:t>: discussions on the details/terms of the possible financing have started but have not been finalized yet.</w:t>
      </w:r>
    </w:p>
    <w:p w14:paraId="42A8F1D9" w14:textId="11BAF36F" w:rsidR="00627AB2" w:rsidRPr="0024699B" w:rsidRDefault="00627AB2" w:rsidP="00FE0177">
      <w:pPr>
        <w:rPr>
          <w:rFonts w:ascii="Verdana" w:eastAsia="Verdana" w:hAnsi="Verdana" w:cs="Verdana"/>
          <w:color w:val="000000" w:themeColor="text1"/>
          <w:sz w:val="20"/>
          <w:szCs w:val="20"/>
          <w:lang w:val="en-US"/>
        </w:rPr>
      </w:pPr>
    </w:p>
    <w:p w14:paraId="34870E62" w14:textId="05D5342B" w:rsidR="004F0FD1" w:rsidRPr="0024699B" w:rsidRDefault="004F0FD1">
      <w:pPr>
        <w:rPr>
          <w:rFonts w:ascii="Verdana" w:eastAsia="Verdana" w:hAnsi="Verdana" w:cs="Verdana"/>
          <w:b/>
          <w:bCs/>
          <w:color w:val="000000" w:themeColor="text1"/>
          <w:sz w:val="20"/>
          <w:szCs w:val="20"/>
          <w:lang w:val="en-US"/>
        </w:rPr>
      </w:pPr>
    </w:p>
    <w:p w14:paraId="2A0E36F7" w14:textId="68F8934E" w:rsidR="00D71C73" w:rsidRPr="00EE3265" w:rsidRDefault="00D71C73" w:rsidP="00FE0177">
      <w:pPr>
        <w:pStyle w:val="Paragrafoelenco"/>
        <w:spacing w:line="240" w:lineRule="auto"/>
        <w:ind w:left="644"/>
        <w:rPr>
          <w:rFonts w:ascii="Verdana" w:eastAsia="Verdana" w:hAnsi="Verdana" w:cs="Verdana"/>
          <w:b/>
          <w:bCs/>
          <w:color w:val="000000" w:themeColor="text1"/>
          <w:sz w:val="20"/>
          <w:szCs w:val="20"/>
          <w:lang w:val="en-US"/>
        </w:rPr>
      </w:pPr>
      <w:r w:rsidRPr="00EE3265">
        <w:rPr>
          <w:rFonts w:ascii="Verdana" w:eastAsia="Verdana" w:hAnsi="Verdana" w:cs="Verdana"/>
          <w:b/>
          <w:bCs/>
          <w:color w:val="000000" w:themeColor="text1"/>
          <w:sz w:val="20"/>
          <w:szCs w:val="20"/>
          <w:lang w:val="en-US"/>
        </w:rPr>
        <w:t xml:space="preserve">1. Solar </w:t>
      </w:r>
      <w:r w:rsidR="004E0D16" w:rsidRPr="00EE3265">
        <w:rPr>
          <w:rFonts w:ascii="Verdana" w:eastAsia="Verdana" w:hAnsi="Verdana" w:cs="Verdana"/>
          <w:b/>
          <w:bCs/>
          <w:color w:val="000000" w:themeColor="text1"/>
          <w:sz w:val="20"/>
          <w:szCs w:val="20"/>
          <w:lang w:val="en-US"/>
        </w:rPr>
        <w:t xml:space="preserve">PV </w:t>
      </w:r>
      <w:r w:rsidRPr="00EE3265">
        <w:rPr>
          <w:rFonts w:ascii="Verdana" w:eastAsia="Verdana" w:hAnsi="Verdana" w:cs="Verdana"/>
          <w:b/>
          <w:bCs/>
          <w:color w:val="000000" w:themeColor="text1"/>
          <w:sz w:val="20"/>
          <w:szCs w:val="20"/>
          <w:lang w:val="en-US"/>
        </w:rPr>
        <w:t xml:space="preserve">PAYG </w:t>
      </w:r>
      <w:r w:rsidR="00AD532F" w:rsidRPr="00EE3265">
        <w:rPr>
          <w:rFonts w:ascii="Verdana" w:eastAsia="Verdana" w:hAnsi="Verdana" w:cs="Verdana"/>
          <w:b/>
          <w:bCs/>
          <w:color w:val="000000" w:themeColor="text1"/>
          <w:sz w:val="20"/>
          <w:szCs w:val="20"/>
          <w:lang w:val="en-US"/>
        </w:rPr>
        <w:t>Baobab+</w:t>
      </w:r>
      <w:r w:rsidRPr="00EE3265">
        <w:rPr>
          <w:rFonts w:ascii="Verdana" w:eastAsia="Verdana" w:hAnsi="Verdana" w:cs="Verdana"/>
          <w:b/>
          <w:bCs/>
          <w:color w:val="000000" w:themeColor="text1"/>
          <w:sz w:val="20"/>
          <w:szCs w:val="20"/>
          <w:lang w:val="en-US"/>
        </w:rPr>
        <w:t>/ OMDF</w:t>
      </w:r>
    </w:p>
    <w:p w14:paraId="19502027" w14:textId="40E097AA" w:rsidR="00D71C73" w:rsidRPr="00EE3265" w:rsidRDefault="00D71C73" w:rsidP="00FE0177">
      <w:pPr>
        <w:pStyle w:val="Paragrafoelenco"/>
        <w:spacing w:line="240" w:lineRule="auto"/>
        <w:ind w:left="644"/>
        <w:rPr>
          <w:rFonts w:ascii="Verdana" w:eastAsia="Verdana" w:hAnsi="Verdana" w:cs="Verdana"/>
          <w:color w:val="000000" w:themeColor="text1"/>
          <w:sz w:val="20"/>
          <w:szCs w:val="20"/>
          <w:lang w:val="en-US"/>
        </w:rPr>
      </w:pPr>
    </w:p>
    <w:p w14:paraId="2FEAE769" w14:textId="401D222A" w:rsidR="002773D6" w:rsidRPr="0024699B" w:rsidRDefault="002773D6" w:rsidP="00FE0177">
      <w:pPr>
        <w:pStyle w:val="Paragrafoelenco"/>
        <w:spacing w:line="240" w:lineRule="auto"/>
        <w:ind w:left="644"/>
        <w:rPr>
          <w:rFonts w:ascii="Verdana" w:eastAsia="Verdana" w:hAnsi="Verdana" w:cs="Verdana"/>
          <w:color w:val="000000" w:themeColor="text1"/>
          <w:sz w:val="20"/>
          <w:szCs w:val="20"/>
          <w:highlight w:val="yellow"/>
          <w:lang w:val="en-US"/>
        </w:rPr>
      </w:pPr>
      <w:r w:rsidRPr="0024699B">
        <w:rPr>
          <w:rFonts w:ascii="Verdana" w:eastAsia="Verdana" w:hAnsi="Verdana" w:cs="Verdana"/>
          <w:color w:val="000000" w:themeColor="text1"/>
          <w:sz w:val="20"/>
          <w:szCs w:val="20"/>
          <w:highlight w:val="yellow"/>
          <w:lang w:val="en-US"/>
        </w:rPr>
        <w:t xml:space="preserve">Overall Investment: </w:t>
      </w:r>
      <w:r w:rsidRPr="0024699B">
        <w:rPr>
          <w:rFonts w:ascii="Verdana" w:eastAsia="Verdana" w:hAnsi="Verdana" w:cs="Verdana"/>
          <w:color w:val="000000" w:themeColor="text1"/>
          <w:sz w:val="20"/>
          <w:szCs w:val="20"/>
          <w:highlight w:val="yellow"/>
          <w:lang w:val="en-US"/>
        </w:rPr>
        <w:tab/>
      </w:r>
      <w:r w:rsidRPr="0024699B">
        <w:rPr>
          <w:rFonts w:ascii="Verdana" w:eastAsia="Verdana" w:hAnsi="Verdana" w:cs="Verdana"/>
          <w:color w:val="000000" w:themeColor="text1"/>
          <w:sz w:val="20"/>
          <w:szCs w:val="20"/>
          <w:highlight w:val="yellow"/>
          <w:lang w:val="en-US"/>
        </w:rPr>
        <w:tab/>
      </w:r>
      <w:r w:rsidRPr="0024699B">
        <w:rPr>
          <w:rFonts w:ascii="Verdana" w:eastAsia="Verdana" w:hAnsi="Verdana" w:cs="Verdana"/>
          <w:color w:val="000000" w:themeColor="text1"/>
          <w:sz w:val="20"/>
          <w:szCs w:val="20"/>
          <w:highlight w:val="yellow"/>
          <w:lang w:val="en-US"/>
        </w:rPr>
        <w:tab/>
        <w:t>USD 2.0 Mil</w:t>
      </w:r>
    </w:p>
    <w:p w14:paraId="3AB6AC3E" w14:textId="09CAA2B6" w:rsidR="007E6E0F" w:rsidRPr="0024699B" w:rsidRDefault="007E6E0F" w:rsidP="00FE0177">
      <w:pPr>
        <w:pStyle w:val="Paragrafoelenco"/>
        <w:spacing w:line="240" w:lineRule="auto"/>
        <w:ind w:left="644"/>
        <w:rPr>
          <w:rFonts w:ascii="Verdana" w:eastAsia="Verdana" w:hAnsi="Verdana" w:cs="Verdana"/>
          <w:color w:val="000000" w:themeColor="text1"/>
          <w:sz w:val="20"/>
          <w:szCs w:val="20"/>
          <w:highlight w:val="yellow"/>
          <w:lang w:val="en-US"/>
        </w:rPr>
      </w:pPr>
      <w:r w:rsidRPr="0024699B">
        <w:rPr>
          <w:rFonts w:ascii="Verdana" w:eastAsia="Verdana" w:hAnsi="Verdana" w:cs="Verdana"/>
          <w:color w:val="000000" w:themeColor="text1"/>
          <w:sz w:val="20"/>
          <w:szCs w:val="20"/>
          <w:highlight w:val="yellow"/>
          <w:lang w:val="en-US"/>
        </w:rPr>
        <w:t>Third part</w:t>
      </w:r>
      <w:r w:rsidR="00756A63" w:rsidRPr="0024699B">
        <w:rPr>
          <w:rFonts w:ascii="Verdana" w:eastAsia="Verdana" w:hAnsi="Verdana" w:cs="Verdana"/>
          <w:color w:val="000000" w:themeColor="text1"/>
          <w:sz w:val="20"/>
          <w:szCs w:val="20"/>
          <w:highlight w:val="yellow"/>
          <w:lang w:val="en-US"/>
        </w:rPr>
        <w:t>ies</w:t>
      </w:r>
      <w:r w:rsidRPr="0024699B">
        <w:rPr>
          <w:rFonts w:ascii="Verdana" w:eastAsia="Verdana" w:hAnsi="Verdana" w:cs="Verdana"/>
          <w:color w:val="000000" w:themeColor="text1"/>
          <w:sz w:val="20"/>
          <w:szCs w:val="20"/>
          <w:highlight w:val="yellow"/>
          <w:lang w:val="en-US"/>
        </w:rPr>
        <w:t xml:space="preserve"> Investment:</w:t>
      </w:r>
      <w:r w:rsidRPr="0024699B">
        <w:rPr>
          <w:rFonts w:ascii="Verdana" w:eastAsia="Verdana" w:hAnsi="Verdana" w:cs="Verdana"/>
          <w:color w:val="000000" w:themeColor="text1"/>
          <w:sz w:val="20"/>
          <w:szCs w:val="20"/>
          <w:highlight w:val="yellow"/>
          <w:lang w:val="en-US"/>
        </w:rPr>
        <w:tab/>
      </w:r>
      <w:r w:rsidRPr="0024699B">
        <w:rPr>
          <w:rFonts w:ascii="Verdana" w:eastAsia="Verdana" w:hAnsi="Verdana" w:cs="Verdana"/>
          <w:color w:val="000000" w:themeColor="text1"/>
          <w:sz w:val="20"/>
          <w:szCs w:val="20"/>
          <w:highlight w:val="yellow"/>
          <w:lang w:val="en-US"/>
        </w:rPr>
        <w:tab/>
        <w:t>USD 1.4 Mil</w:t>
      </w:r>
    </w:p>
    <w:p w14:paraId="5468EBB6" w14:textId="0F61EC66" w:rsidR="002773D6" w:rsidRPr="0024699B" w:rsidRDefault="002773D6" w:rsidP="00FE0177">
      <w:pPr>
        <w:pStyle w:val="Paragrafoelenco"/>
        <w:spacing w:line="240" w:lineRule="auto"/>
        <w:ind w:left="644"/>
        <w:rPr>
          <w:rFonts w:ascii="Verdana" w:eastAsia="Verdana" w:hAnsi="Verdana" w:cs="Verdana"/>
          <w:color w:val="000000" w:themeColor="text1"/>
          <w:sz w:val="20"/>
          <w:szCs w:val="20"/>
          <w:highlight w:val="yellow"/>
          <w:lang w:val="en-US"/>
        </w:rPr>
      </w:pPr>
      <w:r w:rsidRPr="0024699B">
        <w:rPr>
          <w:rFonts w:ascii="Verdana" w:eastAsia="Verdana" w:hAnsi="Verdana" w:cs="Verdana"/>
          <w:color w:val="000000" w:themeColor="text1"/>
          <w:sz w:val="20"/>
          <w:szCs w:val="20"/>
          <w:highlight w:val="yellow"/>
          <w:lang w:val="en-US"/>
        </w:rPr>
        <w:t>Derisking Facility Investment:</w:t>
      </w:r>
      <w:r w:rsidRPr="0024699B">
        <w:rPr>
          <w:rFonts w:ascii="Verdana" w:eastAsia="Verdana" w:hAnsi="Verdana" w:cs="Verdana"/>
          <w:color w:val="000000" w:themeColor="text1"/>
          <w:sz w:val="20"/>
          <w:szCs w:val="20"/>
          <w:highlight w:val="yellow"/>
          <w:lang w:val="en-US"/>
        </w:rPr>
        <w:tab/>
        <w:t>USD 0.6 Mil</w:t>
      </w:r>
    </w:p>
    <w:p w14:paraId="03271EDE" w14:textId="6770B0A4" w:rsidR="002773D6" w:rsidRPr="00AD532F" w:rsidRDefault="00D758FF" w:rsidP="00FE0177">
      <w:pPr>
        <w:pStyle w:val="Paragrafoelenco"/>
        <w:spacing w:line="240" w:lineRule="auto"/>
        <w:ind w:left="644"/>
        <w:rPr>
          <w:rFonts w:ascii="Verdana" w:eastAsia="Verdana" w:hAnsi="Verdana" w:cs="Verdana"/>
          <w:b/>
          <w:bCs/>
          <w:color w:val="000000" w:themeColor="text1"/>
          <w:sz w:val="20"/>
          <w:szCs w:val="20"/>
          <w:lang w:val="en-US"/>
        </w:rPr>
      </w:pPr>
      <w:r w:rsidRPr="0024699B">
        <w:rPr>
          <w:rFonts w:ascii="Verdana" w:eastAsia="Verdana" w:hAnsi="Verdana" w:cs="Verdana"/>
          <w:b/>
          <w:bCs/>
          <w:color w:val="000000" w:themeColor="text1"/>
          <w:sz w:val="20"/>
          <w:szCs w:val="20"/>
          <w:highlight w:val="yellow"/>
          <w:lang w:val="en-US"/>
        </w:rPr>
        <w:t xml:space="preserve">Project DF </w:t>
      </w:r>
      <w:r w:rsidR="002773D6" w:rsidRPr="0024699B">
        <w:rPr>
          <w:rFonts w:ascii="Verdana" w:eastAsia="Verdana" w:hAnsi="Verdana" w:cs="Verdana"/>
          <w:b/>
          <w:bCs/>
          <w:color w:val="000000" w:themeColor="text1"/>
          <w:sz w:val="20"/>
          <w:szCs w:val="20"/>
          <w:highlight w:val="yellow"/>
          <w:lang w:val="en-US"/>
        </w:rPr>
        <w:t xml:space="preserve">Leverage: </w:t>
      </w:r>
      <w:r w:rsidR="002773D6" w:rsidRPr="0024699B">
        <w:rPr>
          <w:rFonts w:ascii="Verdana" w:eastAsia="Verdana" w:hAnsi="Verdana" w:cs="Verdana"/>
          <w:b/>
          <w:bCs/>
          <w:color w:val="000000" w:themeColor="text1"/>
          <w:sz w:val="20"/>
          <w:szCs w:val="20"/>
          <w:highlight w:val="yellow"/>
          <w:lang w:val="en-US"/>
        </w:rPr>
        <w:tab/>
      </w:r>
      <w:r w:rsidR="002773D6" w:rsidRPr="0024699B">
        <w:rPr>
          <w:rFonts w:ascii="Verdana" w:eastAsia="Verdana" w:hAnsi="Verdana" w:cs="Verdana"/>
          <w:b/>
          <w:bCs/>
          <w:color w:val="000000" w:themeColor="text1"/>
          <w:sz w:val="20"/>
          <w:szCs w:val="20"/>
          <w:highlight w:val="yellow"/>
          <w:lang w:val="en-US"/>
        </w:rPr>
        <w:tab/>
        <w:t>2.3x</w:t>
      </w:r>
    </w:p>
    <w:p w14:paraId="5E6AC3A6" w14:textId="77777777" w:rsidR="002773D6" w:rsidRDefault="002773D6" w:rsidP="00FE0177">
      <w:pPr>
        <w:pStyle w:val="Paragrafoelenco"/>
        <w:spacing w:line="240" w:lineRule="auto"/>
        <w:ind w:left="644"/>
        <w:rPr>
          <w:rFonts w:ascii="Verdana" w:eastAsia="Verdana" w:hAnsi="Verdana" w:cs="Verdana"/>
          <w:color w:val="000000" w:themeColor="text1"/>
          <w:sz w:val="20"/>
          <w:szCs w:val="20"/>
          <w:lang w:val="en-US"/>
        </w:rPr>
      </w:pPr>
    </w:p>
    <w:p w14:paraId="6652EFDD" w14:textId="13C3ED14" w:rsidR="006C6E30" w:rsidRPr="00BC38BF" w:rsidRDefault="002773D6" w:rsidP="00FE0177">
      <w:pPr>
        <w:pStyle w:val="Paragrafoelenco"/>
        <w:spacing w:line="240" w:lineRule="auto"/>
        <w:ind w:left="644"/>
        <w:rPr>
          <w:rFonts w:ascii="Verdana" w:eastAsia="Verdana" w:hAnsi="Verdana" w:cs="Verdana"/>
          <w:color w:val="000000" w:themeColor="text1"/>
          <w:sz w:val="20"/>
          <w:szCs w:val="20"/>
          <w:highlight w:val="yellow"/>
          <w:lang w:val="en-US"/>
        </w:rPr>
      </w:pPr>
      <w:r>
        <w:rPr>
          <w:rFonts w:ascii="Verdana" w:eastAsia="Verdana" w:hAnsi="Verdana" w:cs="Verdana"/>
          <w:noProof/>
          <w:color w:val="000000" w:themeColor="text1"/>
          <w:sz w:val="20"/>
          <w:szCs w:val="20"/>
          <w:lang w:val="en-US" w:eastAsia="en-US"/>
        </w:rPr>
        <w:lastRenderedPageBreak/>
        <w:drawing>
          <wp:inline distT="0" distB="0" distL="0" distR="0" wp14:anchorId="7B2C627E" wp14:editId="11B6255C">
            <wp:extent cx="5943600" cy="3289935"/>
            <wp:effectExtent l="0" t="0" r="0" b="0"/>
            <wp:docPr id="17" name="Immagine 17" descr="Immagine che contiene testo&#10;&#10;Descrizione generata automaticamente"/>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7" name="Immagine 17" descr="Immagine che contiene testo&#10;&#10;Descrizione generata automaticamente"/>
                    <pic:cNvPicPr/>
                  </pic:nvPicPr>
                  <pic:blipFill>
                    <a:blip r:embed="rId37">
                      <a:extLst>
                        <a:ext uri="{28A0092B-C50C-407E-A947-70E740481C1C}">
                          <a14:useLocalDpi xmlns:a14="http://schemas.microsoft.com/office/drawing/2010/main" val="0"/>
                        </a:ext>
                      </a:extLst>
                    </a:blip>
                    <a:stretch>
                      <a:fillRect/>
                    </a:stretch>
                  </pic:blipFill>
                  <pic:spPr>
                    <a:xfrm>
                      <a:off x="0" y="0"/>
                      <a:ext cx="5943600" cy="3289935"/>
                    </a:xfrm>
                    <a:prstGeom prst="rect">
                      <a:avLst/>
                    </a:prstGeom>
                  </pic:spPr>
                </pic:pic>
              </a:graphicData>
            </a:graphic>
          </wp:inline>
        </w:drawing>
      </w:r>
    </w:p>
    <w:p w14:paraId="437A83AF" w14:textId="77777777" w:rsidR="009D0C54" w:rsidRPr="00AD532F" w:rsidRDefault="009D0C54" w:rsidP="00FE0177">
      <w:pPr>
        <w:pStyle w:val="Paragrafoelenco"/>
        <w:spacing w:line="240" w:lineRule="auto"/>
        <w:ind w:left="644"/>
        <w:rPr>
          <w:rFonts w:ascii="Verdana" w:eastAsia="Verdana" w:hAnsi="Verdana" w:cs="Verdana"/>
          <w:color w:val="000000" w:themeColor="text1"/>
          <w:sz w:val="20"/>
          <w:szCs w:val="20"/>
          <w:highlight w:val="yellow"/>
          <w:lang w:val="en-US"/>
        </w:rPr>
      </w:pPr>
    </w:p>
    <w:p w14:paraId="212CDDC6" w14:textId="304A9177" w:rsidR="00AD532F" w:rsidRPr="0024699B" w:rsidRDefault="00AD532F" w:rsidP="00FE0177">
      <w:pPr>
        <w:pStyle w:val="Paragrafoelenco"/>
        <w:spacing w:line="240" w:lineRule="auto"/>
        <w:ind w:left="646"/>
        <w:rPr>
          <w:rFonts w:ascii="Verdana" w:eastAsia="Verdana" w:hAnsi="Verdana" w:cs="Verdana"/>
          <w:color w:val="000000" w:themeColor="text1"/>
          <w:sz w:val="20"/>
          <w:szCs w:val="20"/>
          <w:highlight w:val="yellow"/>
          <w:lang w:val="en-US"/>
        </w:rPr>
      </w:pPr>
      <w:r w:rsidRPr="0024699B">
        <w:rPr>
          <w:rFonts w:ascii="Verdana" w:eastAsia="Verdana" w:hAnsi="Verdana" w:cs="Verdana"/>
          <w:color w:val="000000" w:themeColor="text1"/>
          <w:sz w:val="20"/>
          <w:szCs w:val="20"/>
          <w:highlight w:val="yellow"/>
          <w:lang w:val="en-US"/>
        </w:rPr>
        <w:t>Baobab+ has a need of ~ USD 2 Mil that can't be fully funded by the OMDF, who can commit only USD 1.4 Mil; moreover, the OMDF need to return capital by March 2024, and the company needs a longer tenor.</w:t>
      </w:r>
    </w:p>
    <w:p w14:paraId="077F6B17" w14:textId="37BB42AB" w:rsidR="00AD532F" w:rsidRPr="0024699B" w:rsidRDefault="00AD532F" w:rsidP="00FE0177">
      <w:pPr>
        <w:pStyle w:val="Paragrafoelenco"/>
        <w:spacing w:line="240" w:lineRule="auto"/>
        <w:ind w:left="646"/>
        <w:rPr>
          <w:rFonts w:ascii="Verdana" w:eastAsia="Verdana" w:hAnsi="Verdana" w:cs="Verdana"/>
          <w:color w:val="000000" w:themeColor="text1"/>
          <w:sz w:val="20"/>
          <w:szCs w:val="20"/>
          <w:highlight w:val="yellow"/>
          <w:lang w:val="en-US"/>
        </w:rPr>
      </w:pPr>
    </w:p>
    <w:p w14:paraId="25F97C0E" w14:textId="151A3454" w:rsidR="00AD532F" w:rsidRDefault="00AD532F" w:rsidP="00FE0177">
      <w:pPr>
        <w:pStyle w:val="Paragrafoelenco"/>
        <w:spacing w:line="240" w:lineRule="auto"/>
        <w:ind w:left="646"/>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highlight w:val="yellow"/>
          <w:lang w:val="en-US"/>
        </w:rPr>
        <w:t xml:space="preserve">As USD 0.6 Mil loan from the Derisking Facility will allow Baobab+ to complete its fundraising; the loan </w:t>
      </w:r>
      <w:r w:rsidR="005216D7" w:rsidRPr="0024699B">
        <w:rPr>
          <w:rFonts w:ascii="Verdana" w:eastAsia="Verdana" w:hAnsi="Verdana" w:cs="Verdana"/>
          <w:color w:val="000000" w:themeColor="text1"/>
          <w:sz w:val="20"/>
          <w:szCs w:val="20"/>
          <w:highlight w:val="yellow"/>
          <w:lang w:val="en-US"/>
        </w:rPr>
        <w:t xml:space="preserve">– bearing an 8-10% interest rate in local currency (Ariary) - </w:t>
      </w:r>
      <w:r w:rsidRPr="0024699B">
        <w:rPr>
          <w:rFonts w:ascii="Verdana" w:eastAsia="Verdana" w:hAnsi="Verdana" w:cs="Verdana"/>
          <w:color w:val="000000" w:themeColor="text1"/>
          <w:sz w:val="20"/>
          <w:szCs w:val="20"/>
          <w:highlight w:val="yellow"/>
          <w:lang w:val="en-US"/>
        </w:rPr>
        <w:t>provided by the Derisking Facility will be paid back starting from March 2024 (after the payment to OMDF has been completed), allowing the company an extra year for repayment.</w:t>
      </w:r>
    </w:p>
    <w:p w14:paraId="298BE337" w14:textId="77777777" w:rsidR="00AD532F" w:rsidRDefault="00AD532F" w:rsidP="00FE0177">
      <w:pPr>
        <w:pStyle w:val="Paragrafoelenco"/>
        <w:spacing w:line="240" w:lineRule="auto"/>
        <w:ind w:left="646"/>
        <w:rPr>
          <w:rFonts w:ascii="Verdana" w:eastAsia="Verdana" w:hAnsi="Verdana" w:cs="Verdana"/>
          <w:color w:val="000000" w:themeColor="text1"/>
          <w:sz w:val="20"/>
          <w:szCs w:val="20"/>
          <w:lang w:val="en-US"/>
        </w:rPr>
      </w:pPr>
    </w:p>
    <w:p w14:paraId="5896F175" w14:textId="0DEBBD4D" w:rsidR="00217E99" w:rsidRPr="00334074" w:rsidRDefault="00217E99" w:rsidP="00FE0177">
      <w:pPr>
        <w:pStyle w:val="Paragrafoelenco"/>
        <w:spacing w:line="240" w:lineRule="auto"/>
        <w:ind w:left="644"/>
        <w:rPr>
          <w:rFonts w:ascii="Verdana" w:eastAsia="Verdana" w:hAnsi="Verdana" w:cs="Verdana"/>
          <w:color w:val="000000" w:themeColor="text1"/>
          <w:sz w:val="20"/>
          <w:szCs w:val="20"/>
          <w:lang w:val="en-US"/>
        </w:rPr>
      </w:pPr>
    </w:p>
    <w:p w14:paraId="6F5BC927" w14:textId="77777777" w:rsidR="004F0FD1" w:rsidRPr="0024699B" w:rsidRDefault="004F0FD1">
      <w:pPr>
        <w:rPr>
          <w:rFonts w:ascii="Verdana" w:eastAsia="Verdana" w:hAnsi="Verdana" w:cs="Verdana"/>
          <w:b/>
          <w:bCs/>
          <w:color w:val="000000" w:themeColor="text1"/>
          <w:sz w:val="20"/>
          <w:szCs w:val="20"/>
          <w:lang w:val="en-US"/>
        </w:rPr>
      </w:pPr>
      <w:r w:rsidRPr="0024699B">
        <w:rPr>
          <w:rFonts w:ascii="Verdana" w:eastAsia="Verdana" w:hAnsi="Verdana" w:cs="Verdana"/>
          <w:b/>
          <w:bCs/>
          <w:color w:val="000000" w:themeColor="text1"/>
          <w:sz w:val="20"/>
          <w:szCs w:val="20"/>
          <w:lang w:val="en-US"/>
        </w:rPr>
        <w:br w:type="page"/>
      </w:r>
    </w:p>
    <w:p w14:paraId="31B9F650" w14:textId="3C3F9C4B" w:rsidR="00217E99" w:rsidRDefault="00217E99" w:rsidP="00FE0177">
      <w:pPr>
        <w:pStyle w:val="Paragrafoelenco"/>
        <w:spacing w:line="240" w:lineRule="auto"/>
        <w:ind w:left="644"/>
        <w:rPr>
          <w:rFonts w:ascii="Verdana" w:eastAsia="Verdana" w:hAnsi="Verdana" w:cs="Verdana"/>
          <w:b/>
          <w:bCs/>
          <w:color w:val="000000" w:themeColor="text1"/>
          <w:sz w:val="20"/>
          <w:szCs w:val="20"/>
          <w:lang w:val="en-US"/>
        </w:rPr>
      </w:pPr>
      <w:r>
        <w:rPr>
          <w:rFonts w:ascii="Verdana" w:eastAsia="Verdana" w:hAnsi="Verdana" w:cs="Verdana"/>
          <w:b/>
          <w:bCs/>
          <w:color w:val="000000" w:themeColor="text1"/>
          <w:sz w:val="20"/>
          <w:szCs w:val="20"/>
          <w:lang w:val="en-US"/>
        </w:rPr>
        <w:lastRenderedPageBreak/>
        <w:t>2</w:t>
      </w:r>
      <w:r w:rsidRPr="00D71C73">
        <w:rPr>
          <w:rFonts w:ascii="Verdana" w:eastAsia="Verdana" w:hAnsi="Verdana" w:cs="Verdana"/>
          <w:b/>
          <w:bCs/>
          <w:color w:val="000000" w:themeColor="text1"/>
          <w:sz w:val="20"/>
          <w:szCs w:val="20"/>
          <w:lang w:val="en-US"/>
        </w:rPr>
        <w:t xml:space="preserve">. </w:t>
      </w:r>
      <w:r>
        <w:rPr>
          <w:rFonts w:ascii="Verdana" w:eastAsia="Verdana" w:hAnsi="Verdana" w:cs="Verdana"/>
          <w:b/>
          <w:bCs/>
          <w:color w:val="000000" w:themeColor="text1"/>
          <w:sz w:val="20"/>
          <w:szCs w:val="20"/>
          <w:lang w:val="en-US"/>
        </w:rPr>
        <w:t>Bio Ethanol</w:t>
      </w:r>
      <w:r w:rsidRPr="00D71C73">
        <w:rPr>
          <w:rFonts w:ascii="Verdana" w:eastAsia="Verdana" w:hAnsi="Verdana" w:cs="Verdana"/>
          <w:b/>
          <w:bCs/>
          <w:color w:val="000000" w:themeColor="text1"/>
          <w:sz w:val="20"/>
          <w:szCs w:val="20"/>
          <w:lang w:val="en-US"/>
        </w:rPr>
        <w:t xml:space="preserve"> / </w:t>
      </w:r>
      <w:r>
        <w:rPr>
          <w:rFonts w:ascii="Verdana" w:eastAsia="Verdana" w:hAnsi="Verdana" w:cs="Verdana"/>
          <w:b/>
          <w:bCs/>
          <w:color w:val="000000" w:themeColor="text1"/>
          <w:sz w:val="20"/>
          <w:szCs w:val="20"/>
          <w:lang w:val="en-US"/>
        </w:rPr>
        <w:t>Obio Hamy</w:t>
      </w:r>
    </w:p>
    <w:p w14:paraId="462B289D" w14:textId="777D1DA0" w:rsidR="00217E99" w:rsidRDefault="00217E99" w:rsidP="00FE0177">
      <w:pPr>
        <w:pStyle w:val="Paragrafoelenco"/>
        <w:spacing w:line="240" w:lineRule="auto"/>
        <w:ind w:left="644"/>
        <w:rPr>
          <w:rFonts w:ascii="Verdana" w:eastAsia="Verdana" w:hAnsi="Verdana" w:cs="Verdana"/>
          <w:color w:val="000000" w:themeColor="text1"/>
          <w:sz w:val="20"/>
          <w:szCs w:val="20"/>
          <w:lang w:val="en-US"/>
        </w:rPr>
      </w:pPr>
    </w:p>
    <w:p w14:paraId="5769FFF7" w14:textId="61671A21" w:rsidR="00AD532F" w:rsidRPr="0024699B" w:rsidRDefault="00AD532F" w:rsidP="00AD532F">
      <w:pPr>
        <w:pStyle w:val="Paragrafoelenco"/>
        <w:spacing w:line="240" w:lineRule="auto"/>
        <w:ind w:left="644"/>
        <w:rPr>
          <w:rFonts w:ascii="Verdana" w:eastAsia="Verdana" w:hAnsi="Verdana" w:cs="Verdana"/>
          <w:color w:val="000000" w:themeColor="text1"/>
          <w:sz w:val="20"/>
          <w:szCs w:val="20"/>
          <w:highlight w:val="yellow"/>
          <w:lang w:val="en-US"/>
        </w:rPr>
      </w:pPr>
      <w:r w:rsidRPr="0024699B">
        <w:rPr>
          <w:rFonts w:ascii="Verdana" w:eastAsia="Verdana" w:hAnsi="Verdana" w:cs="Verdana"/>
          <w:color w:val="000000" w:themeColor="text1"/>
          <w:sz w:val="20"/>
          <w:szCs w:val="20"/>
          <w:highlight w:val="yellow"/>
          <w:lang w:val="en-US"/>
        </w:rPr>
        <w:t xml:space="preserve">Overall Investment: </w:t>
      </w:r>
      <w:r w:rsidRPr="0024699B">
        <w:rPr>
          <w:rFonts w:ascii="Verdana" w:eastAsia="Verdana" w:hAnsi="Verdana" w:cs="Verdana"/>
          <w:color w:val="000000" w:themeColor="text1"/>
          <w:sz w:val="20"/>
          <w:szCs w:val="20"/>
          <w:highlight w:val="yellow"/>
          <w:lang w:val="en-US"/>
        </w:rPr>
        <w:tab/>
      </w:r>
      <w:r w:rsidRPr="0024699B">
        <w:rPr>
          <w:rFonts w:ascii="Verdana" w:eastAsia="Verdana" w:hAnsi="Verdana" w:cs="Verdana"/>
          <w:color w:val="000000" w:themeColor="text1"/>
          <w:sz w:val="20"/>
          <w:szCs w:val="20"/>
          <w:highlight w:val="yellow"/>
          <w:lang w:val="en-US"/>
        </w:rPr>
        <w:tab/>
      </w:r>
      <w:r w:rsidRPr="0024699B">
        <w:rPr>
          <w:rFonts w:ascii="Verdana" w:eastAsia="Verdana" w:hAnsi="Verdana" w:cs="Verdana"/>
          <w:color w:val="000000" w:themeColor="text1"/>
          <w:sz w:val="20"/>
          <w:szCs w:val="20"/>
          <w:highlight w:val="yellow"/>
          <w:lang w:val="en-US"/>
        </w:rPr>
        <w:tab/>
        <w:t>USD 3.5 Mil</w:t>
      </w:r>
    </w:p>
    <w:p w14:paraId="1651B881" w14:textId="4228B6A8" w:rsidR="007E6E0F" w:rsidRPr="0024699B" w:rsidRDefault="007E6E0F" w:rsidP="007E6E0F">
      <w:pPr>
        <w:pStyle w:val="Paragrafoelenco"/>
        <w:spacing w:line="240" w:lineRule="auto"/>
        <w:ind w:left="644"/>
        <w:rPr>
          <w:rFonts w:ascii="Verdana" w:eastAsia="Verdana" w:hAnsi="Verdana" w:cs="Verdana"/>
          <w:color w:val="000000" w:themeColor="text1"/>
          <w:sz w:val="20"/>
          <w:szCs w:val="20"/>
          <w:highlight w:val="yellow"/>
          <w:lang w:val="en-US"/>
        </w:rPr>
      </w:pPr>
      <w:r w:rsidRPr="0024699B">
        <w:rPr>
          <w:rFonts w:ascii="Verdana" w:eastAsia="Verdana" w:hAnsi="Verdana" w:cs="Verdana"/>
          <w:color w:val="000000" w:themeColor="text1"/>
          <w:sz w:val="20"/>
          <w:szCs w:val="20"/>
          <w:highlight w:val="yellow"/>
          <w:lang w:val="en-US"/>
        </w:rPr>
        <w:t>Third part</w:t>
      </w:r>
      <w:r w:rsidR="00756A63" w:rsidRPr="0024699B">
        <w:rPr>
          <w:rFonts w:ascii="Verdana" w:eastAsia="Verdana" w:hAnsi="Verdana" w:cs="Verdana"/>
          <w:color w:val="000000" w:themeColor="text1"/>
          <w:sz w:val="20"/>
          <w:szCs w:val="20"/>
          <w:highlight w:val="yellow"/>
          <w:lang w:val="en-US"/>
        </w:rPr>
        <w:t>ies</w:t>
      </w:r>
      <w:r w:rsidRPr="0024699B">
        <w:rPr>
          <w:rFonts w:ascii="Verdana" w:eastAsia="Verdana" w:hAnsi="Verdana" w:cs="Verdana"/>
          <w:color w:val="000000" w:themeColor="text1"/>
          <w:sz w:val="20"/>
          <w:szCs w:val="20"/>
          <w:highlight w:val="yellow"/>
          <w:lang w:val="en-US"/>
        </w:rPr>
        <w:t xml:space="preserve"> Investment:</w:t>
      </w:r>
      <w:r w:rsidRPr="0024699B">
        <w:rPr>
          <w:rFonts w:ascii="Verdana" w:eastAsia="Verdana" w:hAnsi="Verdana" w:cs="Verdana"/>
          <w:color w:val="000000" w:themeColor="text1"/>
          <w:sz w:val="20"/>
          <w:szCs w:val="20"/>
          <w:highlight w:val="yellow"/>
          <w:lang w:val="en-US"/>
        </w:rPr>
        <w:tab/>
      </w:r>
      <w:r w:rsidRPr="0024699B">
        <w:rPr>
          <w:rFonts w:ascii="Verdana" w:eastAsia="Verdana" w:hAnsi="Verdana" w:cs="Verdana"/>
          <w:color w:val="000000" w:themeColor="text1"/>
          <w:sz w:val="20"/>
          <w:szCs w:val="20"/>
          <w:highlight w:val="yellow"/>
          <w:lang w:val="en-US"/>
        </w:rPr>
        <w:tab/>
        <w:t>USD 3.0 Mil</w:t>
      </w:r>
    </w:p>
    <w:p w14:paraId="188D903B" w14:textId="6EF5F07B" w:rsidR="00AD532F" w:rsidRPr="0024699B" w:rsidRDefault="00AD532F" w:rsidP="00AD532F">
      <w:pPr>
        <w:pStyle w:val="Paragrafoelenco"/>
        <w:spacing w:line="240" w:lineRule="auto"/>
        <w:ind w:left="644"/>
        <w:rPr>
          <w:rFonts w:ascii="Verdana" w:eastAsia="Verdana" w:hAnsi="Verdana" w:cs="Verdana"/>
          <w:color w:val="000000" w:themeColor="text1"/>
          <w:sz w:val="20"/>
          <w:szCs w:val="20"/>
          <w:highlight w:val="yellow"/>
          <w:lang w:val="en-US"/>
        </w:rPr>
      </w:pPr>
      <w:r w:rsidRPr="0024699B">
        <w:rPr>
          <w:rFonts w:ascii="Verdana" w:eastAsia="Verdana" w:hAnsi="Verdana" w:cs="Verdana"/>
          <w:color w:val="000000" w:themeColor="text1"/>
          <w:sz w:val="20"/>
          <w:szCs w:val="20"/>
          <w:highlight w:val="yellow"/>
          <w:lang w:val="en-US"/>
        </w:rPr>
        <w:t>Derisking Facility Investment:</w:t>
      </w:r>
      <w:r w:rsidRPr="0024699B">
        <w:rPr>
          <w:rFonts w:ascii="Verdana" w:eastAsia="Verdana" w:hAnsi="Verdana" w:cs="Verdana"/>
          <w:color w:val="000000" w:themeColor="text1"/>
          <w:sz w:val="20"/>
          <w:szCs w:val="20"/>
          <w:highlight w:val="yellow"/>
          <w:lang w:val="en-US"/>
        </w:rPr>
        <w:tab/>
        <w:t>USD 0.</w:t>
      </w:r>
      <w:r w:rsidR="005216D7" w:rsidRPr="0024699B">
        <w:rPr>
          <w:rFonts w:ascii="Verdana" w:eastAsia="Verdana" w:hAnsi="Verdana" w:cs="Verdana"/>
          <w:color w:val="000000" w:themeColor="text1"/>
          <w:sz w:val="20"/>
          <w:szCs w:val="20"/>
          <w:highlight w:val="yellow"/>
          <w:lang w:val="en-US"/>
        </w:rPr>
        <w:t>5</w:t>
      </w:r>
      <w:r w:rsidRPr="0024699B">
        <w:rPr>
          <w:rFonts w:ascii="Verdana" w:eastAsia="Verdana" w:hAnsi="Verdana" w:cs="Verdana"/>
          <w:color w:val="000000" w:themeColor="text1"/>
          <w:sz w:val="20"/>
          <w:szCs w:val="20"/>
          <w:highlight w:val="yellow"/>
          <w:lang w:val="en-US"/>
        </w:rPr>
        <w:t xml:space="preserve"> Mil</w:t>
      </w:r>
    </w:p>
    <w:p w14:paraId="09E2F7AF" w14:textId="69357DC9" w:rsidR="00AD532F" w:rsidRPr="00AD532F" w:rsidRDefault="00D758FF" w:rsidP="00AD532F">
      <w:pPr>
        <w:pStyle w:val="Paragrafoelenco"/>
        <w:spacing w:line="240" w:lineRule="auto"/>
        <w:ind w:left="644"/>
        <w:rPr>
          <w:rFonts w:ascii="Verdana" w:eastAsia="Verdana" w:hAnsi="Verdana" w:cs="Verdana"/>
          <w:b/>
          <w:bCs/>
          <w:color w:val="000000" w:themeColor="text1"/>
          <w:sz w:val="20"/>
          <w:szCs w:val="20"/>
          <w:lang w:val="en-US"/>
        </w:rPr>
      </w:pPr>
      <w:r w:rsidRPr="0024699B">
        <w:rPr>
          <w:rFonts w:ascii="Verdana" w:eastAsia="Verdana" w:hAnsi="Verdana" w:cs="Verdana"/>
          <w:b/>
          <w:bCs/>
          <w:color w:val="000000" w:themeColor="text1"/>
          <w:sz w:val="20"/>
          <w:szCs w:val="20"/>
          <w:highlight w:val="yellow"/>
          <w:lang w:val="en-US"/>
        </w:rPr>
        <w:t>Project DF Leverage</w:t>
      </w:r>
      <w:r w:rsidR="00AD532F" w:rsidRPr="0024699B">
        <w:rPr>
          <w:rFonts w:ascii="Verdana" w:eastAsia="Verdana" w:hAnsi="Verdana" w:cs="Verdana"/>
          <w:b/>
          <w:bCs/>
          <w:color w:val="000000" w:themeColor="text1"/>
          <w:sz w:val="20"/>
          <w:szCs w:val="20"/>
          <w:highlight w:val="yellow"/>
          <w:lang w:val="en-US"/>
        </w:rPr>
        <w:t xml:space="preserve">: </w:t>
      </w:r>
      <w:r w:rsidR="00AD532F" w:rsidRPr="0024699B">
        <w:rPr>
          <w:rFonts w:ascii="Verdana" w:eastAsia="Verdana" w:hAnsi="Verdana" w:cs="Verdana"/>
          <w:b/>
          <w:bCs/>
          <w:color w:val="000000" w:themeColor="text1"/>
          <w:sz w:val="20"/>
          <w:szCs w:val="20"/>
          <w:highlight w:val="yellow"/>
          <w:lang w:val="en-US"/>
        </w:rPr>
        <w:tab/>
      </w:r>
      <w:r w:rsidR="00AD532F" w:rsidRPr="0024699B">
        <w:rPr>
          <w:rFonts w:ascii="Verdana" w:eastAsia="Verdana" w:hAnsi="Verdana" w:cs="Verdana"/>
          <w:b/>
          <w:bCs/>
          <w:color w:val="000000" w:themeColor="text1"/>
          <w:sz w:val="20"/>
          <w:szCs w:val="20"/>
          <w:highlight w:val="yellow"/>
          <w:lang w:val="en-US"/>
        </w:rPr>
        <w:tab/>
      </w:r>
      <w:r w:rsidR="005216D7" w:rsidRPr="0024699B">
        <w:rPr>
          <w:rFonts w:ascii="Verdana" w:eastAsia="Verdana" w:hAnsi="Verdana" w:cs="Verdana"/>
          <w:b/>
          <w:bCs/>
          <w:color w:val="000000" w:themeColor="text1"/>
          <w:sz w:val="20"/>
          <w:szCs w:val="20"/>
          <w:highlight w:val="yellow"/>
          <w:lang w:val="en-US"/>
        </w:rPr>
        <w:t>6</w:t>
      </w:r>
      <w:r w:rsidR="00AD532F" w:rsidRPr="0024699B">
        <w:rPr>
          <w:rFonts w:ascii="Verdana" w:eastAsia="Verdana" w:hAnsi="Verdana" w:cs="Verdana"/>
          <w:b/>
          <w:bCs/>
          <w:color w:val="000000" w:themeColor="text1"/>
          <w:sz w:val="20"/>
          <w:szCs w:val="20"/>
          <w:highlight w:val="yellow"/>
          <w:lang w:val="en-US"/>
        </w:rPr>
        <w:t>.</w:t>
      </w:r>
      <w:r w:rsidR="005216D7" w:rsidRPr="0024699B">
        <w:rPr>
          <w:rFonts w:ascii="Verdana" w:eastAsia="Verdana" w:hAnsi="Verdana" w:cs="Verdana"/>
          <w:b/>
          <w:bCs/>
          <w:color w:val="000000" w:themeColor="text1"/>
          <w:sz w:val="20"/>
          <w:szCs w:val="20"/>
          <w:highlight w:val="yellow"/>
          <w:lang w:val="en-US"/>
        </w:rPr>
        <w:t>0</w:t>
      </w:r>
      <w:r w:rsidR="00AD532F" w:rsidRPr="0024699B">
        <w:rPr>
          <w:rFonts w:ascii="Verdana" w:eastAsia="Verdana" w:hAnsi="Verdana" w:cs="Verdana"/>
          <w:b/>
          <w:bCs/>
          <w:color w:val="000000" w:themeColor="text1"/>
          <w:sz w:val="20"/>
          <w:szCs w:val="20"/>
          <w:highlight w:val="yellow"/>
          <w:lang w:val="en-US"/>
        </w:rPr>
        <w:t>x</w:t>
      </w:r>
    </w:p>
    <w:p w14:paraId="3F48657B" w14:textId="77777777" w:rsidR="00AD532F" w:rsidRDefault="00AD532F" w:rsidP="00FE0177">
      <w:pPr>
        <w:pStyle w:val="Paragrafoelenco"/>
        <w:spacing w:line="240" w:lineRule="auto"/>
        <w:ind w:left="644"/>
        <w:rPr>
          <w:rFonts w:ascii="Verdana" w:eastAsia="Verdana" w:hAnsi="Verdana" w:cs="Verdana"/>
          <w:color w:val="000000" w:themeColor="text1"/>
          <w:sz w:val="20"/>
          <w:szCs w:val="20"/>
          <w:lang w:val="en-US"/>
        </w:rPr>
      </w:pPr>
    </w:p>
    <w:p w14:paraId="5D26AFA7" w14:textId="2FAB5619" w:rsidR="006D3592" w:rsidRDefault="006D3592" w:rsidP="006D3592">
      <w:pPr>
        <w:pStyle w:val="Paragrafoelenco"/>
        <w:spacing w:line="240" w:lineRule="auto"/>
        <w:ind w:left="644"/>
        <w:jc w:val="center"/>
        <w:rPr>
          <w:rFonts w:ascii="Verdana" w:eastAsia="Verdana" w:hAnsi="Verdana" w:cs="Verdana"/>
          <w:color w:val="000000" w:themeColor="text1"/>
          <w:sz w:val="20"/>
          <w:szCs w:val="20"/>
          <w:lang w:val="en-US"/>
        </w:rPr>
      </w:pPr>
      <w:r>
        <w:rPr>
          <w:rFonts w:ascii="Verdana" w:eastAsia="Verdana" w:hAnsi="Verdana" w:cs="Verdana"/>
          <w:noProof/>
          <w:color w:val="000000" w:themeColor="text1"/>
          <w:sz w:val="20"/>
          <w:szCs w:val="20"/>
          <w:lang w:val="en-US" w:eastAsia="en-US"/>
        </w:rPr>
        <w:drawing>
          <wp:inline distT="0" distB="0" distL="0" distR="0" wp14:anchorId="5B12DA84" wp14:editId="4018680C">
            <wp:extent cx="5940000" cy="3459600"/>
            <wp:effectExtent l="0" t="0" r="3810" b="0"/>
            <wp:docPr id="1" name="Immagine 1" descr="Immagine che contiene testo&#10;&#10;Descrizione generata automaticamente"/>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Immagine 1" descr="Immagine che contiene testo&#10;&#10;Descrizione generata automaticamente"/>
                    <pic:cNvPicPr/>
                  </pic:nvPicPr>
                  <pic:blipFill>
                    <a:blip r:embed="rId38">
                      <a:extLst>
                        <a:ext uri="{28A0092B-C50C-407E-A947-70E740481C1C}">
                          <a14:useLocalDpi xmlns:a14="http://schemas.microsoft.com/office/drawing/2010/main" val="0"/>
                        </a:ext>
                      </a:extLst>
                    </a:blip>
                    <a:stretch>
                      <a:fillRect/>
                    </a:stretch>
                  </pic:blipFill>
                  <pic:spPr>
                    <a:xfrm>
                      <a:off x="0" y="0"/>
                      <a:ext cx="5940000" cy="3459600"/>
                    </a:xfrm>
                    <a:prstGeom prst="rect">
                      <a:avLst/>
                    </a:prstGeom>
                  </pic:spPr>
                </pic:pic>
              </a:graphicData>
            </a:graphic>
          </wp:inline>
        </w:drawing>
      </w:r>
    </w:p>
    <w:p w14:paraId="00C1E8CE" w14:textId="77777777" w:rsidR="00217E99" w:rsidRDefault="00217E99" w:rsidP="00FE0177">
      <w:pPr>
        <w:pStyle w:val="Paragrafoelenco"/>
        <w:spacing w:line="240" w:lineRule="auto"/>
        <w:ind w:left="644"/>
        <w:rPr>
          <w:rFonts w:ascii="Verdana" w:eastAsia="Verdana" w:hAnsi="Verdana" w:cs="Verdana"/>
          <w:color w:val="000000" w:themeColor="text1"/>
          <w:sz w:val="20"/>
          <w:szCs w:val="20"/>
          <w:lang w:val="en-US"/>
        </w:rPr>
      </w:pPr>
    </w:p>
    <w:p w14:paraId="47DB5ADC" w14:textId="77777777" w:rsidR="00217E99" w:rsidRPr="00334074" w:rsidRDefault="00217E99" w:rsidP="007E6E0F">
      <w:pPr>
        <w:pStyle w:val="Paragrafoelenco"/>
        <w:spacing w:line="240" w:lineRule="auto"/>
        <w:rPr>
          <w:rFonts w:ascii="Verdana" w:eastAsia="Verdana" w:hAnsi="Verdana" w:cs="Verdana"/>
          <w:color w:val="000000" w:themeColor="text1"/>
          <w:sz w:val="20"/>
          <w:szCs w:val="20"/>
          <w:lang w:val="en-US"/>
        </w:rPr>
      </w:pPr>
      <w:r w:rsidRPr="00334074">
        <w:rPr>
          <w:rFonts w:ascii="Verdana" w:eastAsia="Verdana" w:hAnsi="Verdana" w:cs="Verdana"/>
          <w:color w:val="000000" w:themeColor="text1"/>
          <w:sz w:val="20"/>
          <w:szCs w:val="20"/>
          <w:lang w:val="en-US"/>
        </w:rPr>
        <w:t>Obio Hamy has negotiated by Sonapar (Société Nationale de Participations, a public company with the mission of supporting and financing Malagasy SMEs) the following terms</w:t>
      </w:r>
    </w:p>
    <w:p w14:paraId="45398346" w14:textId="5DC999CC" w:rsidR="00217E99" w:rsidRPr="00334074" w:rsidRDefault="00217E99" w:rsidP="007E6E0F">
      <w:pPr>
        <w:pStyle w:val="Paragrafoelenco"/>
        <w:numPr>
          <w:ilvl w:val="1"/>
          <w:numId w:val="31"/>
        </w:numPr>
        <w:spacing w:line="240" w:lineRule="auto"/>
        <w:ind w:left="1440"/>
        <w:rPr>
          <w:rFonts w:ascii="Verdana" w:eastAsia="Verdana" w:hAnsi="Verdana" w:cs="Verdana"/>
          <w:color w:val="000000" w:themeColor="text1"/>
          <w:sz w:val="20"/>
          <w:szCs w:val="20"/>
          <w:lang w:val="en-US"/>
        </w:rPr>
      </w:pPr>
      <w:r w:rsidRPr="00334074">
        <w:rPr>
          <w:rFonts w:ascii="Verdana" w:eastAsia="Verdana" w:hAnsi="Verdana" w:cs="Verdana"/>
          <w:color w:val="000000" w:themeColor="text1"/>
          <w:sz w:val="20"/>
          <w:szCs w:val="20"/>
          <w:lang w:val="en-US"/>
        </w:rPr>
        <w:t xml:space="preserve">Loan currency: </w:t>
      </w:r>
      <w:r w:rsidR="005216D7">
        <w:rPr>
          <w:rFonts w:ascii="Verdana" w:eastAsia="Verdana" w:hAnsi="Verdana" w:cs="Verdana"/>
          <w:color w:val="000000" w:themeColor="text1"/>
          <w:sz w:val="20"/>
          <w:szCs w:val="20"/>
          <w:lang w:val="en-US"/>
        </w:rPr>
        <w:t>local currency (</w:t>
      </w:r>
      <w:r w:rsidR="00B27774" w:rsidRPr="00334074">
        <w:rPr>
          <w:rFonts w:ascii="Verdana" w:eastAsia="Verdana" w:hAnsi="Verdana" w:cs="Verdana"/>
          <w:color w:val="000000" w:themeColor="text1"/>
          <w:sz w:val="20"/>
          <w:szCs w:val="20"/>
          <w:lang w:val="en-US"/>
        </w:rPr>
        <w:t>Ariary</w:t>
      </w:r>
      <w:r w:rsidR="005216D7">
        <w:rPr>
          <w:rFonts w:ascii="Verdana" w:eastAsia="Verdana" w:hAnsi="Verdana" w:cs="Verdana"/>
          <w:color w:val="000000" w:themeColor="text1"/>
          <w:sz w:val="20"/>
          <w:szCs w:val="20"/>
          <w:lang w:val="en-US"/>
        </w:rPr>
        <w:t>)</w:t>
      </w:r>
    </w:p>
    <w:p w14:paraId="4A6DF264" w14:textId="11BC9F79" w:rsidR="00217E99" w:rsidRPr="00334074" w:rsidRDefault="00217E99" w:rsidP="007E6E0F">
      <w:pPr>
        <w:pStyle w:val="Paragrafoelenco"/>
        <w:numPr>
          <w:ilvl w:val="1"/>
          <w:numId w:val="31"/>
        </w:numPr>
        <w:spacing w:line="240" w:lineRule="auto"/>
        <w:ind w:left="1440"/>
        <w:rPr>
          <w:rFonts w:ascii="Verdana" w:eastAsia="Verdana" w:hAnsi="Verdana" w:cs="Verdana"/>
          <w:color w:val="000000" w:themeColor="text1"/>
          <w:sz w:val="20"/>
          <w:szCs w:val="20"/>
          <w:lang w:val="en-US"/>
        </w:rPr>
      </w:pPr>
      <w:r w:rsidRPr="00334074">
        <w:rPr>
          <w:rFonts w:ascii="Verdana" w:eastAsia="Verdana" w:hAnsi="Verdana" w:cs="Verdana"/>
          <w:color w:val="000000" w:themeColor="text1"/>
          <w:sz w:val="20"/>
          <w:szCs w:val="20"/>
          <w:lang w:val="en-US"/>
        </w:rPr>
        <w:t xml:space="preserve">Loan Amount: USD </w:t>
      </w:r>
      <w:r w:rsidR="00B27774" w:rsidRPr="00334074">
        <w:rPr>
          <w:rFonts w:ascii="Verdana" w:eastAsia="Verdana" w:hAnsi="Verdana" w:cs="Verdana"/>
          <w:color w:val="000000" w:themeColor="text1"/>
          <w:sz w:val="20"/>
          <w:szCs w:val="20"/>
          <w:lang w:val="en-US"/>
        </w:rPr>
        <w:t>500k</w:t>
      </w:r>
    </w:p>
    <w:p w14:paraId="76F8B79F" w14:textId="77777777" w:rsidR="00217E99" w:rsidRPr="00334074" w:rsidRDefault="00217E99" w:rsidP="007E6E0F">
      <w:pPr>
        <w:pStyle w:val="Paragrafoelenco"/>
        <w:numPr>
          <w:ilvl w:val="1"/>
          <w:numId w:val="31"/>
        </w:numPr>
        <w:spacing w:line="240" w:lineRule="auto"/>
        <w:ind w:left="1440"/>
        <w:rPr>
          <w:rFonts w:ascii="Verdana" w:eastAsia="Verdana" w:hAnsi="Verdana" w:cs="Verdana"/>
          <w:color w:val="000000" w:themeColor="text1"/>
          <w:sz w:val="20"/>
          <w:szCs w:val="20"/>
          <w:lang w:val="en-US"/>
        </w:rPr>
      </w:pPr>
      <w:r w:rsidRPr="00334074">
        <w:rPr>
          <w:rFonts w:ascii="Verdana" w:eastAsia="Verdana" w:hAnsi="Verdana" w:cs="Verdana"/>
          <w:color w:val="000000" w:themeColor="text1"/>
          <w:sz w:val="20"/>
          <w:szCs w:val="20"/>
          <w:lang w:val="en-US"/>
        </w:rPr>
        <w:t>Tenor: 54 months</w:t>
      </w:r>
    </w:p>
    <w:p w14:paraId="3EA95209" w14:textId="77777777" w:rsidR="00217E99" w:rsidRPr="00334074" w:rsidRDefault="00217E99" w:rsidP="007E6E0F">
      <w:pPr>
        <w:pStyle w:val="Paragrafoelenco"/>
        <w:numPr>
          <w:ilvl w:val="1"/>
          <w:numId w:val="31"/>
        </w:numPr>
        <w:spacing w:line="240" w:lineRule="auto"/>
        <w:ind w:left="1440"/>
        <w:rPr>
          <w:rFonts w:ascii="Verdana" w:eastAsia="Verdana" w:hAnsi="Verdana" w:cs="Verdana"/>
          <w:color w:val="000000" w:themeColor="text1"/>
          <w:sz w:val="20"/>
          <w:szCs w:val="20"/>
          <w:lang w:val="en-US"/>
        </w:rPr>
      </w:pPr>
      <w:r w:rsidRPr="00334074">
        <w:rPr>
          <w:rFonts w:ascii="Verdana" w:eastAsia="Verdana" w:hAnsi="Verdana" w:cs="Verdana"/>
          <w:color w:val="000000" w:themeColor="text1"/>
          <w:sz w:val="20"/>
          <w:szCs w:val="20"/>
          <w:lang w:val="en-US"/>
        </w:rPr>
        <w:t xml:space="preserve">Interest rate: 11% p.a. </w:t>
      </w:r>
    </w:p>
    <w:p w14:paraId="00BD061B" w14:textId="77777777" w:rsidR="00217E99" w:rsidRPr="00334074" w:rsidRDefault="00217E99" w:rsidP="007E6E0F">
      <w:pPr>
        <w:pStyle w:val="Paragrafoelenco"/>
        <w:numPr>
          <w:ilvl w:val="1"/>
          <w:numId w:val="31"/>
        </w:numPr>
        <w:spacing w:line="240" w:lineRule="auto"/>
        <w:ind w:left="1440"/>
        <w:rPr>
          <w:rFonts w:ascii="Verdana" w:eastAsia="Verdana" w:hAnsi="Verdana" w:cs="Verdana"/>
          <w:color w:val="000000" w:themeColor="text1"/>
          <w:sz w:val="20"/>
          <w:szCs w:val="20"/>
          <w:lang w:val="en-US"/>
        </w:rPr>
      </w:pPr>
      <w:r w:rsidRPr="00334074">
        <w:rPr>
          <w:rFonts w:ascii="Verdana" w:eastAsia="Verdana" w:hAnsi="Verdana" w:cs="Verdana"/>
          <w:color w:val="000000" w:themeColor="text1"/>
          <w:sz w:val="20"/>
          <w:szCs w:val="20"/>
          <w:lang w:val="en-US"/>
        </w:rPr>
        <w:t>Grace period: 18 months (12 months to import the equipment, 3 months to set up the plant and start production, additional 3 months to allow the sale of ethanol to produce the cash flows needed for covering the debt service).</w:t>
      </w:r>
    </w:p>
    <w:p w14:paraId="6E9FDD52" w14:textId="77777777" w:rsidR="00217E99" w:rsidRPr="0024699B" w:rsidRDefault="00217E99" w:rsidP="007E6E0F">
      <w:pPr>
        <w:ind w:left="76" w:firstLine="644"/>
        <w:jc w:val="both"/>
        <w:rPr>
          <w:rFonts w:ascii="Verdana" w:eastAsia="Verdana" w:hAnsi="Verdana" w:cs="Verdana"/>
          <w:color w:val="000000" w:themeColor="text1"/>
          <w:sz w:val="20"/>
          <w:szCs w:val="20"/>
          <w:lang w:val="en-US"/>
        </w:rPr>
      </w:pPr>
    </w:p>
    <w:p w14:paraId="05FA96BE" w14:textId="50CD5D99" w:rsidR="00217E99" w:rsidRPr="0024699B" w:rsidRDefault="00217E99" w:rsidP="007E6E0F">
      <w:pPr>
        <w:ind w:left="720"/>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loan from the DF should possibly have a USD 500k amount and the same terms for what concerns tenor and grace period, and a lower interest rate (to be negotiated).</w:t>
      </w:r>
    </w:p>
    <w:p w14:paraId="718C8F72" w14:textId="3867F297" w:rsidR="00627AB2" w:rsidRPr="0024699B" w:rsidRDefault="00627AB2" w:rsidP="00FE0177">
      <w:pPr>
        <w:ind w:left="644"/>
        <w:jc w:val="both"/>
        <w:rPr>
          <w:rFonts w:ascii="Verdana" w:eastAsia="Verdana" w:hAnsi="Verdana" w:cs="Verdana"/>
          <w:color w:val="000000" w:themeColor="text1"/>
          <w:sz w:val="20"/>
          <w:szCs w:val="20"/>
          <w:lang w:val="en-US"/>
        </w:rPr>
      </w:pPr>
    </w:p>
    <w:p w14:paraId="5DCD24F6" w14:textId="77777777" w:rsidR="00627AB2" w:rsidRPr="0024699B" w:rsidRDefault="00627AB2" w:rsidP="00FE0177">
      <w:pPr>
        <w:ind w:left="644"/>
        <w:jc w:val="both"/>
        <w:rPr>
          <w:rFonts w:ascii="Verdana" w:eastAsia="Verdana" w:hAnsi="Verdana" w:cs="Verdana"/>
          <w:color w:val="000000" w:themeColor="text1"/>
          <w:sz w:val="20"/>
          <w:szCs w:val="20"/>
          <w:lang w:val="en-US"/>
        </w:rPr>
      </w:pPr>
    </w:p>
    <w:p w14:paraId="5693F827" w14:textId="77777777" w:rsidR="00627AB2" w:rsidRPr="0024699B" w:rsidRDefault="00627AB2" w:rsidP="00FE0177">
      <w:pPr>
        <w:rPr>
          <w:rFonts w:ascii="Verdana" w:eastAsia="Verdana" w:hAnsi="Verdana" w:cs="Verdana"/>
          <w:b/>
          <w:bCs/>
          <w:color w:val="000000" w:themeColor="text1"/>
          <w:sz w:val="20"/>
          <w:szCs w:val="20"/>
          <w:lang w:val="en-US"/>
        </w:rPr>
      </w:pPr>
      <w:r w:rsidRPr="0024699B">
        <w:rPr>
          <w:rFonts w:ascii="Verdana" w:eastAsia="Verdana" w:hAnsi="Verdana" w:cs="Verdana"/>
          <w:b/>
          <w:bCs/>
          <w:color w:val="000000" w:themeColor="text1"/>
          <w:sz w:val="20"/>
          <w:szCs w:val="20"/>
          <w:lang w:val="en-US"/>
        </w:rPr>
        <w:br w:type="page"/>
      </w:r>
    </w:p>
    <w:p w14:paraId="27AEFCFC" w14:textId="12EC4C8E" w:rsidR="00D71C73" w:rsidRPr="004E0D16" w:rsidRDefault="00217E99" w:rsidP="00FE0177">
      <w:pPr>
        <w:pStyle w:val="Paragrafoelenco"/>
        <w:spacing w:line="240" w:lineRule="auto"/>
        <w:ind w:left="644"/>
        <w:rPr>
          <w:rFonts w:ascii="Verdana" w:eastAsia="Verdana" w:hAnsi="Verdana" w:cs="Verdana"/>
          <w:b/>
          <w:bCs/>
          <w:color w:val="000000" w:themeColor="text1"/>
          <w:sz w:val="20"/>
          <w:szCs w:val="20"/>
          <w:lang w:val="it-IT"/>
        </w:rPr>
      </w:pPr>
      <w:r w:rsidRPr="004E0D16">
        <w:rPr>
          <w:rFonts w:ascii="Verdana" w:eastAsia="Verdana" w:hAnsi="Verdana" w:cs="Verdana"/>
          <w:b/>
          <w:bCs/>
          <w:color w:val="000000" w:themeColor="text1"/>
          <w:sz w:val="20"/>
          <w:szCs w:val="20"/>
          <w:lang w:val="it-IT"/>
        </w:rPr>
        <w:lastRenderedPageBreak/>
        <w:t>3</w:t>
      </w:r>
      <w:r w:rsidR="00D71C73" w:rsidRPr="004E0D16">
        <w:rPr>
          <w:rFonts w:ascii="Verdana" w:eastAsia="Verdana" w:hAnsi="Verdana" w:cs="Verdana"/>
          <w:b/>
          <w:bCs/>
          <w:color w:val="000000" w:themeColor="text1"/>
          <w:sz w:val="20"/>
          <w:szCs w:val="20"/>
          <w:lang w:val="it-IT"/>
        </w:rPr>
        <w:t xml:space="preserve">. Small Hydro </w:t>
      </w:r>
      <w:r w:rsidR="004E0D16" w:rsidRPr="004E0D16">
        <w:rPr>
          <w:rFonts w:ascii="Verdana" w:eastAsia="Verdana" w:hAnsi="Verdana" w:cs="Verdana"/>
          <w:b/>
          <w:bCs/>
          <w:color w:val="000000" w:themeColor="text1"/>
          <w:sz w:val="20"/>
          <w:szCs w:val="20"/>
          <w:lang w:val="it-IT"/>
        </w:rPr>
        <w:t xml:space="preserve">Mini Grid </w:t>
      </w:r>
      <w:r w:rsidR="00D71C73" w:rsidRPr="004E0D16">
        <w:rPr>
          <w:rFonts w:ascii="Verdana" w:eastAsia="Verdana" w:hAnsi="Verdana" w:cs="Verdana"/>
          <w:b/>
          <w:bCs/>
          <w:color w:val="000000" w:themeColor="text1"/>
          <w:sz w:val="20"/>
          <w:szCs w:val="20"/>
          <w:lang w:val="it-IT"/>
        </w:rPr>
        <w:t>/ SIER GC</w:t>
      </w:r>
    </w:p>
    <w:p w14:paraId="5F872896" w14:textId="30453BA7" w:rsidR="00D71C73" w:rsidRDefault="00D71C73" w:rsidP="00FE0177">
      <w:pPr>
        <w:pStyle w:val="Paragrafoelenco"/>
        <w:spacing w:line="240" w:lineRule="auto"/>
        <w:ind w:left="644"/>
        <w:rPr>
          <w:rFonts w:ascii="Verdana" w:eastAsia="Verdana" w:hAnsi="Verdana" w:cs="Verdana"/>
          <w:b/>
          <w:bCs/>
          <w:color w:val="000000" w:themeColor="text1"/>
          <w:sz w:val="20"/>
          <w:szCs w:val="20"/>
          <w:highlight w:val="yellow"/>
          <w:lang w:val="it-IT"/>
        </w:rPr>
      </w:pPr>
    </w:p>
    <w:p w14:paraId="72470677" w14:textId="2D72741F" w:rsidR="007E6E0F" w:rsidRPr="0024699B" w:rsidRDefault="007E6E0F" w:rsidP="007E6E0F">
      <w:pPr>
        <w:pStyle w:val="Paragrafoelenco"/>
        <w:spacing w:line="240" w:lineRule="auto"/>
        <w:ind w:left="644"/>
        <w:rPr>
          <w:rFonts w:ascii="Verdana" w:eastAsia="Verdana" w:hAnsi="Verdana" w:cs="Verdana"/>
          <w:color w:val="000000" w:themeColor="text1"/>
          <w:sz w:val="20"/>
          <w:szCs w:val="20"/>
          <w:highlight w:val="yellow"/>
          <w:lang w:val="en-US"/>
        </w:rPr>
      </w:pPr>
      <w:r w:rsidRPr="0024699B">
        <w:rPr>
          <w:rFonts w:ascii="Verdana" w:eastAsia="Verdana" w:hAnsi="Verdana" w:cs="Verdana"/>
          <w:color w:val="000000" w:themeColor="text1"/>
          <w:sz w:val="20"/>
          <w:szCs w:val="20"/>
          <w:highlight w:val="yellow"/>
          <w:lang w:val="en-US"/>
        </w:rPr>
        <w:t xml:space="preserve">Overall Investment: </w:t>
      </w:r>
      <w:r w:rsidRPr="0024699B">
        <w:rPr>
          <w:rFonts w:ascii="Verdana" w:eastAsia="Verdana" w:hAnsi="Verdana" w:cs="Verdana"/>
          <w:color w:val="000000" w:themeColor="text1"/>
          <w:sz w:val="20"/>
          <w:szCs w:val="20"/>
          <w:highlight w:val="yellow"/>
          <w:lang w:val="en-US"/>
        </w:rPr>
        <w:tab/>
      </w:r>
      <w:r w:rsidRPr="0024699B">
        <w:rPr>
          <w:rFonts w:ascii="Verdana" w:eastAsia="Verdana" w:hAnsi="Verdana" w:cs="Verdana"/>
          <w:color w:val="000000" w:themeColor="text1"/>
          <w:sz w:val="20"/>
          <w:szCs w:val="20"/>
          <w:highlight w:val="yellow"/>
          <w:lang w:val="en-US"/>
        </w:rPr>
        <w:tab/>
      </w:r>
      <w:r w:rsidRPr="0024699B">
        <w:rPr>
          <w:rFonts w:ascii="Verdana" w:eastAsia="Verdana" w:hAnsi="Verdana" w:cs="Verdana"/>
          <w:color w:val="000000" w:themeColor="text1"/>
          <w:sz w:val="20"/>
          <w:szCs w:val="20"/>
          <w:highlight w:val="yellow"/>
          <w:lang w:val="en-US"/>
        </w:rPr>
        <w:tab/>
        <w:t>USD 1.1 Mil</w:t>
      </w:r>
    </w:p>
    <w:p w14:paraId="29CFF6D9" w14:textId="5F721C90" w:rsidR="007E6E0F" w:rsidRPr="0024699B" w:rsidRDefault="007E6E0F" w:rsidP="007E6E0F">
      <w:pPr>
        <w:pStyle w:val="Paragrafoelenco"/>
        <w:spacing w:line="240" w:lineRule="auto"/>
        <w:ind w:left="644"/>
        <w:rPr>
          <w:rFonts w:ascii="Verdana" w:eastAsia="Verdana" w:hAnsi="Verdana" w:cs="Verdana"/>
          <w:color w:val="000000" w:themeColor="text1"/>
          <w:sz w:val="20"/>
          <w:szCs w:val="20"/>
          <w:highlight w:val="yellow"/>
          <w:lang w:val="en-US"/>
        </w:rPr>
      </w:pPr>
      <w:r w:rsidRPr="0024699B">
        <w:rPr>
          <w:rFonts w:ascii="Verdana" w:eastAsia="Verdana" w:hAnsi="Verdana" w:cs="Verdana"/>
          <w:color w:val="000000" w:themeColor="text1"/>
          <w:sz w:val="20"/>
          <w:szCs w:val="20"/>
          <w:highlight w:val="yellow"/>
          <w:lang w:val="en-US"/>
        </w:rPr>
        <w:t>Third part</w:t>
      </w:r>
      <w:r w:rsidR="00756A63" w:rsidRPr="0024699B">
        <w:rPr>
          <w:rFonts w:ascii="Verdana" w:eastAsia="Verdana" w:hAnsi="Verdana" w:cs="Verdana"/>
          <w:color w:val="000000" w:themeColor="text1"/>
          <w:sz w:val="20"/>
          <w:szCs w:val="20"/>
          <w:highlight w:val="yellow"/>
          <w:lang w:val="en-US"/>
        </w:rPr>
        <w:t>ies</w:t>
      </w:r>
      <w:r w:rsidRPr="0024699B">
        <w:rPr>
          <w:rFonts w:ascii="Verdana" w:eastAsia="Verdana" w:hAnsi="Verdana" w:cs="Verdana"/>
          <w:color w:val="000000" w:themeColor="text1"/>
          <w:sz w:val="20"/>
          <w:szCs w:val="20"/>
          <w:highlight w:val="yellow"/>
          <w:lang w:val="en-US"/>
        </w:rPr>
        <w:t xml:space="preserve"> Investment:</w:t>
      </w:r>
      <w:r w:rsidRPr="0024699B">
        <w:rPr>
          <w:rFonts w:ascii="Verdana" w:eastAsia="Verdana" w:hAnsi="Verdana" w:cs="Verdana"/>
          <w:color w:val="000000" w:themeColor="text1"/>
          <w:sz w:val="20"/>
          <w:szCs w:val="20"/>
          <w:highlight w:val="yellow"/>
          <w:lang w:val="en-US"/>
        </w:rPr>
        <w:tab/>
      </w:r>
      <w:r w:rsidRPr="0024699B">
        <w:rPr>
          <w:rFonts w:ascii="Verdana" w:eastAsia="Verdana" w:hAnsi="Verdana" w:cs="Verdana"/>
          <w:color w:val="000000" w:themeColor="text1"/>
          <w:sz w:val="20"/>
          <w:szCs w:val="20"/>
          <w:highlight w:val="yellow"/>
          <w:lang w:val="en-US"/>
        </w:rPr>
        <w:tab/>
        <w:t>USD 770k</w:t>
      </w:r>
    </w:p>
    <w:p w14:paraId="2A3DA0CD" w14:textId="2C7628DB" w:rsidR="007E6E0F" w:rsidRPr="0024699B" w:rsidRDefault="007E6E0F" w:rsidP="007E6E0F">
      <w:pPr>
        <w:pStyle w:val="Paragrafoelenco"/>
        <w:spacing w:line="240" w:lineRule="auto"/>
        <w:ind w:left="644"/>
        <w:rPr>
          <w:rFonts w:ascii="Verdana" w:eastAsia="Verdana" w:hAnsi="Verdana" w:cs="Verdana"/>
          <w:color w:val="000000" w:themeColor="text1"/>
          <w:sz w:val="20"/>
          <w:szCs w:val="20"/>
          <w:highlight w:val="yellow"/>
          <w:lang w:val="en-US"/>
        </w:rPr>
      </w:pPr>
      <w:r w:rsidRPr="0024699B">
        <w:rPr>
          <w:rFonts w:ascii="Verdana" w:eastAsia="Verdana" w:hAnsi="Verdana" w:cs="Verdana"/>
          <w:color w:val="000000" w:themeColor="text1"/>
          <w:sz w:val="20"/>
          <w:szCs w:val="20"/>
          <w:highlight w:val="yellow"/>
          <w:lang w:val="en-US"/>
        </w:rPr>
        <w:t>Derisking Facility Investment:</w:t>
      </w:r>
      <w:r w:rsidRPr="0024699B">
        <w:rPr>
          <w:rFonts w:ascii="Verdana" w:eastAsia="Verdana" w:hAnsi="Verdana" w:cs="Verdana"/>
          <w:color w:val="000000" w:themeColor="text1"/>
          <w:sz w:val="20"/>
          <w:szCs w:val="20"/>
          <w:highlight w:val="yellow"/>
          <w:lang w:val="en-US"/>
        </w:rPr>
        <w:tab/>
        <w:t>USD 240k</w:t>
      </w:r>
    </w:p>
    <w:p w14:paraId="194E9445" w14:textId="44276BAD" w:rsidR="007E6E0F" w:rsidRPr="0024699B" w:rsidRDefault="00D758FF" w:rsidP="007E6E0F">
      <w:pPr>
        <w:pStyle w:val="Paragrafoelenco"/>
        <w:spacing w:line="240" w:lineRule="auto"/>
        <w:ind w:left="644"/>
        <w:rPr>
          <w:rFonts w:ascii="Verdana" w:eastAsia="Verdana" w:hAnsi="Verdana" w:cs="Verdana"/>
          <w:b/>
          <w:bCs/>
          <w:color w:val="000000" w:themeColor="text1"/>
          <w:sz w:val="20"/>
          <w:szCs w:val="20"/>
          <w:highlight w:val="yellow"/>
          <w:lang w:val="en-US"/>
        </w:rPr>
      </w:pPr>
      <w:r w:rsidRPr="0024699B">
        <w:rPr>
          <w:rFonts w:ascii="Verdana" w:eastAsia="Verdana" w:hAnsi="Verdana" w:cs="Verdana"/>
          <w:b/>
          <w:bCs/>
          <w:color w:val="000000" w:themeColor="text1"/>
          <w:sz w:val="20"/>
          <w:szCs w:val="20"/>
          <w:highlight w:val="yellow"/>
          <w:lang w:val="en-US"/>
        </w:rPr>
        <w:t>Project DF Leverage</w:t>
      </w:r>
      <w:r w:rsidR="007E6E0F" w:rsidRPr="0024699B">
        <w:rPr>
          <w:rFonts w:ascii="Verdana" w:eastAsia="Verdana" w:hAnsi="Verdana" w:cs="Verdana"/>
          <w:b/>
          <w:bCs/>
          <w:color w:val="000000" w:themeColor="text1"/>
          <w:sz w:val="20"/>
          <w:szCs w:val="20"/>
          <w:highlight w:val="yellow"/>
          <w:lang w:val="en-US"/>
        </w:rPr>
        <w:t>:</w:t>
      </w:r>
      <w:r w:rsidRPr="0024699B">
        <w:rPr>
          <w:rFonts w:ascii="Verdana" w:eastAsia="Verdana" w:hAnsi="Verdana" w:cs="Verdana"/>
          <w:b/>
          <w:bCs/>
          <w:color w:val="000000" w:themeColor="text1"/>
          <w:sz w:val="20"/>
          <w:szCs w:val="20"/>
          <w:highlight w:val="yellow"/>
          <w:lang w:val="en-US"/>
        </w:rPr>
        <w:tab/>
      </w:r>
      <w:r w:rsidR="007E6E0F" w:rsidRPr="0024699B">
        <w:rPr>
          <w:rFonts w:ascii="Verdana" w:eastAsia="Verdana" w:hAnsi="Verdana" w:cs="Verdana"/>
          <w:b/>
          <w:bCs/>
          <w:color w:val="000000" w:themeColor="text1"/>
          <w:sz w:val="20"/>
          <w:szCs w:val="20"/>
          <w:highlight w:val="yellow"/>
          <w:lang w:val="en-US"/>
        </w:rPr>
        <w:tab/>
        <w:t>3.2x</w:t>
      </w:r>
    </w:p>
    <w:p w14:paraId="050A2C02" w14:textId="77777777" w:rsidR="007E6E0F" w:rsidRPr="0024699B" w:rsidRDefault="007E6E0F" w:rsidP="00FE0177">
      <w:pPr>
        <w:pStyle w:val="Paragrafoelenco"/>
        <w:spacing w:line="240" w:lineRule="auto"/>
        <w:ind w:left="644"/>
        <w:rPr>
          <w:rFonts w:ascii="Verdana" w:eastAsia="Verdana" w:hAnsi="Verdana" w:cs="Verdana"/>
          <w:b/>
          <w:bCs/>
          <w:color w:val="000000" w:themeColor="text1"/>
          <w:sz w:val="20"/>
          <w:szCs w:val="20"/>
          <w:highlight w:val="yellow"/>
          <w:lang w:val="en-US"/>
        </w:rPr>
      </w:pPr>
    </w:p>
    <w:p w14:paraId="73289888" w14:textId="762ADC50" w:rsidR="00144D68" w:rsidRDefault="0033093E" w:rsidP="00FE0177">
      <w:pPr>
        <w:pStyle w:val="Paragrafoelenco"/>
        <w:spacing w:line="240" w:lineRule="auto"/>
        <w:ind w:left="644"/>
        <w:rPr>
          <w:rFonts w:ascii="Verdana" w:eastAsia="Verdana" w:hAnsi="Verdana" w:cs="Verdana"/>
          <w:color w:val="000000" w:themeColor="text1"/>
          <w:sz w:val="20"/>
          <w:szCs w:val="20"/>
          <w:highlight w:val="yellow"/>
          <w:lang w:val="en-US"/>
        </w:rPr>
      </w:pPr>
      <w:r>
        <w:rPr>
          <w:rFonts w:ascii="Verdana" w:eastAsia="Verdana" w:hAnsi="Verdana" w:cs="Verdana"/>
          <w:noProof/>
          <w:color w:val="000000" w:themeColor="text1"/>
          <w:sz w:val="20"/>
          <w:szCs w:val="20"/>
          <w:lang w:val="en-US" w:eastAsia="en-US"/>
        </w:rPr>
        <w:drawing>
          <wp:inline distT="0" distB="0" distL="0" distR="0" wp14:anchorId="6552F27B" wp14:editId="035C7CE3">
            <wp:extent cx="5814000" cy="3261600"/>
            <wp:effectExtent l="0" t="0" r="3175" b="2540"/>
            <wp:docPr id="20" name="Immagine 20" descr="Immagine che contiene testo&#10;&#10;Descrizione generata automaticamente"/>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20" name="Immagine 20" descr="Immagine che contiene testo&#10;&#10;Descrizione generata automaticamente"/>
                    <pic:cNvPicPr/>
                  </pic:nvPicPr>
                  <pic:blipFill>
                    <a:blip r:embed="rId39">
                      <a:extLst>
                        <a:ext uri="{28A0092B-C50C-407E-A947-70E740481C1C}">
                          <a14:useLocalDpi xmlns:a14="http://schemas.microsoft.com/office/drawing/2010/main" val="0"/>
                        </a:ext>
                      </a:extLst>
                    </a:blip>
                    <a:stretch>
                      <a:fillRect/>
                    </a:stretch>
                  </pic:blipFill>
                  <pic:spPr>
                    <a:xfrm>
                      <a:off x="0" y="0"/>
                      <a:ext cx="5814000" cy="3261600"/>
                    </a:xfrm>
                    <a:prstGeom prst="rect">
                      <a:avLst/>
                    </a:prstGeom>
                  </pic:spPr>
                </pic:pic>
              </a:graphicData>
            </a:graphic>
          </wp:inline>
        </w:drawing>
      </w:r>
    </w:p>
    <w:p w14:paraId="449D67CF" w14:textId="007F656D" w:rsidR="00217E99" w:rsidRPr="00334074" w:rsidRDefault="00217E99" w:rsidP="00FE0177">
      <w:pPr>
        <w:pStyle w:val="Paragrafoelenco"/>
        <w:spacing w:line="240" w:lineRule="auto"/>
        <w:ind w:left="644"/>
        <w:rPr>
          <w:rFonts w:ascii="Verdana" w:eastAsia="Verdana" w:hAnsi="Verdana" w:cs="Verdana"/>
          <w:color w:val="000000" w:themeColor="text1"/>
          <w:sz w:val="20"/>
          <w:szCs w:val="20"/>
          <w:lang w:val="en-US"/>
        </w:rPr>
      </w:pPr>
      <w:r w:rsidRPr="00334074">
        <w:rPr>
          <w:rFonts w:ascii="Verdana" w:eastAsia="Verdana" w:hAnsi="Verdana" w:cs="Verdana"/>
          <w:color w:val="000000" w:themeColor="text1"/>
          <w:sz w:val="20"/>
          <w:szCs w:val="20"/>
          <w:lang w:val="en-US"/>
        </w:rPr>
        <w:t>In order to start up the project, SIER GC would need additional USD 240k as a mix of Grants (USD 110k) and Loan (USD 130k). The terms of the loan – to be negotiated – preferred by SIER GC include a 5-7 years tenor and a interest rate in the middle single-digits range.</w:t>
      </w:r>
    </w:p>
    <w:p w14:paraId="2B027B95" w14:textId="2F40CA31" w:rsidR="00217E99" w:rsidRDefault="00217E99" w:rsidP="00FE0177">
      <w:pPr>
        <w:pStyle w:val="Paragrafoelenco"/>
        <w:spacing w:line="240" w:lineRule="auto"/>
        <w:ind w:left="644"/>
        <w:rPr>
          <w:rFonts w:ascii="Verdana" w:eastAsia="Verdana" w:hAnsi="Verdana" w:cs="Verdana"/>
          <w:color w:val="000000" w:themeColor="text1"/>
          <w:sz w:val="20"/>
          <w:szCs w:val="20"/>
          <w:highlight w:val="yellow"/>
          <w:lang w:val="en-US"/>
        </w:rPr>
      </w:pPr>
    </w:p>
    <w:p w14:paraId="6399785D" w14:textId="77777777" w:rsidR="004F0FD1" w:rsidRDefault="004F0FD1" w:rsidP="00FE0177">
      <w:pPr>
        <w:pStyle w:val="Paragrafoelenco"/>
        <w:spacing w:line="240" w:lineRule="auto"/>
        <w:ind w:left="644"/>
        <w:rPr>
          <w:rFonts w:ascii="Verdana" w:eastAsia="Verdana" w:hAnsi="Verdana" w:cs="Verdana"/>
          <w:color w:val="000000" w:themeColor="text1"/>
          <w:sz w:val="20"/>
          <w:szCs w:val="20"/>
          <w:highlight w:val="yellow"/>
          <w:lang w:val="en-US"/>
        </w:rPr>
      </w:pPr>
    </w:p>
    <w:p w14:paraId="2C020AE0" w14:textId="134FA1CD" w:rsidR="00D039C4" w:rsidRPr="00C06749" w:rsidRDefault="004E0D16" w:rsidP="00FE0177">
      <w:pPr>
        <w:pStyle w:val="Paragrafoelenco"/>
        <w:spacing w:line="240" w:lineRule="auto"/>
        <w:ind w:left="644"/>
        <w:rPr>
          <w:rFonts w:ascii="Verdana" w:eastAsia="Verdana" w:hAnsi="Verdana" w:cs="Verdana"/>
          <w:b/>
          <w:bCs/>
          <w:color w:val="000000" w:themeColor="text1"/>
          <w:sz w:val="20"/>
          <w:szCs w:val="20"/>
          <w:lang w:val="en-US"/>
        </w:rPr>
      </w:pPr>
      <w:r w:rsidRPr="00C06749">
        <w:rPr>
          <w:rFonts w:ascii="Verdana" w:eastAsia="Verdana" w:hAnsi="Verdana" w:cs="Verdana"/>
          <w:b/>
          <w:bCs/>
          <w:color w:val="000000" w:themeColor="text1"/>
          <w:sz w:val="20"/>
          <w:szCs w:val="20"/>
          <w:lang w:val="en-US"/>
        </w:rPr>
        <w:t>4. Solar PV Mini Grid / ANKA</w:t>
      </w:r>
    </w:p>
    <w:p w14:paraId="70FEE533" w14:textId="7DABCA69" w:rsidR="000032BA" w:rsidRPr="00C06749" w:rsidRDefault="000032BA" w:rsidP="00FE0177">
      <w:pPr>
        <w:pStyle w:val="Paragrafoelenco"/>
        <w:spacing w:line="240" w:lineRule="auto"/>
        <w:ind w:left="644"/>
        <w:rPr>
          <w:rFonts w:ascii="Verdana" w:eastAsia="Verdana" w:hAnsi="Verdana" w:cs="Verdana"/>
          <w:b/>
          <w:bCs/>
          <w:color w:val="000000" w:themeColor="text1"/>
          <w:sz w:val="20"/>
          <w:szCs w:val="20"/>
          <w:lang w:val="en-US"/>
        </w:rPr>
      </w:pPr>
    </w:p>
    <w:p w14:paraId="7086F648" w14:textId="09430E7D" w:rsidR="000032BA" w:rsidRPr="0024699B" w:rsidRDefault="000032BA" w:rsidP="000032BA">
      <w:pPr>
        <w:pStyle w:val="Paragrafoelenco"/>
        <w:spacing w:line="240" w:lineRule="auto"/>
        <w:ind w:left="644"/>
        <w:rPr>
          <w:rFonts w:ascii="Verdana" w:eastAsia="Verdana" w:hAnsi="Verdana" w:cs="Verdana"/>
          <w:color w:val="000000" w:themeColor="text1"/>
          <w:sz w:val="20"/>
          <w:szCs w:val="20"/>
          <w:highlight w:val="yellow"/>
          <w:lang w:val="en-US"/>
        </w:rPr>
      </w:pPr>
      <w:r w:rsidRPr="0024699B">
        <w:rPr>
          <w:rFonts w:ascii="Verdana" w:eastAsia="Verdana" w:hAnsi="Verdana" w:cs="Verdana"/>
          <w:color w:val="000000" w:themeColor="text1"/>
          <w:sz w:val="20"/>
          <w:szCs w:val="20"/>
          <w:highlight w:val="yellow"/>
          <w:lang w:val="en-US"/>
        </w:rPr>
        <w:t xml:space="preserve">Overall Investment: </w:t>
      </w:r>
      <w:r w:rsidRPr="0024699B">
        <w:rPr>
          <w:rFonts w:ascii="Verdana" w:eastAsia="Verdana" w:hAnsi="Verdana" w:cs="Verdana"/>
          <w:color w:val="000000" w:themeColor="text1"/>
          <w:sz w:val="20"/>
          <w:szCs w:val="20"/>
          <w:highlight w:val="yellow"/>
          <w:lang w:val="en-US"/>
        </w:rPr>
        <w:tab/>
      </w:r>
      <w:r w:rsidRPr="0024699B">
        <w:rPr>
          <w:rFonts w:ascii="Verdana" w:eastAsia="Verdana" w:hAnsi="Verdana" w:cs="Verdana"/>
          <w:color w:val="000000" w:themeColor="text1"/>
          <w:sz w:val="20"/>
          <w:szCs w:val="20"/>
          <w:highlight w:val="yellow"/>
          <w:lang w:val="en-US"/>
        </w:rPr>
        <w:tab/>
      </w:r>
      <w:r w:rsidRPr="0024699B">
        <w:rPr>
          <w:rFonts w:ascii="Verdana" w:eastAsia="Verdana" w:hAnsi="Verdana" w:cs="Verdana"/>
          <w:color w:val="000000" w:themeColor="text1"/>
          <w:sz w:val="20"/>
          <w:szCs w:val="20"/>
          <w:highlight w:val="yellow"/>
          <w:lang w:val="en-US"/>
        </w:rPr>
        <w:tab/>
        <w:t>USD 1.8 Mil</w:t>
      </w:r>
    </w:p>
    <w:p w14:paraId="04A31182" w14:textId="13070B79" w:rsidR="000032BA" w:rsidRPr="0024699B" w:rsidRDefault="000032BA" w:rsidP="000032BA">
      <w:pPr>
        <w:pStyle w:val="Paragrafoelenco"/>
        <w:spacing w:line="240" w:lineRule="auto"/>
        <w:ind w:left="644"/>
        <w:rPr>
          <w:rFonts w:ascii="Verdana" w:eastAsia="Verdana" w:hAnsi="Verdana" w:cs="Verdana"/>
          <w:color w:val="000000" w:themeColor="text1"/>
          <w:sz w:val="20"/>
          <w:szCs w:val="20"/>
          <w:highlight w:val="yellow"/>
          <w:lang w:val="en-US"/>
        </w:rPr>
      </w:pPr>
      <w:r w:rsidRPr="0024699B">
        <w:rPr>
          <w:rFonts w:ascii="Verdana" w:eastAsia="Verdana" w:hAnsi="Verdana" w:cs="Verdana"/>
          <w:color w:val="000000" w:themeColor="text1"/>
          <w:sz w:val="20"/>
          <w:szCs w:val="20"/>
          <w:highlight w:val="yellow"/>
          <w:lang w:val="en-US"/>
        </w:rPr>
        <w:t>Third part</w:t>
      </w:r>
      <w:r w:rsidR="00756A63" w:rsidRPr="0024699B">
        <w:rPr>
          <w:rFonts w:ascii="Verdana" w:eastAsia="Verdana" w:hAnsi="Verdana" w:cs="Verdana"/>
          <w:color w:val="000000" w:themeColor="text1"/>
          <w:sz w:val="20"/>
          <w:szCs w:val="20"/>
          <w:highlight w:val="yellow"/>
          <w:lang w:val="en-US"/>
        </w:rPr>
        <w:t>ies</w:t>
      </w:r>
      <w:r w:rsidRPr="0024699B">
        <w:rPr>
          <w:rFonts w:ascii="Verdana" w:eastAsia="Verdana" w:hAnsi="Verdana" w:cs="Verdana"/>
          <w:color w:val="000000" w:themeColor="text1"/>
          <w:sz w:val="20"/>
          <w:szCs w:val="20"/>
          <w:highlight w:val="yellow"/>
          <w:lang w:val="en-US"/>
        </w:rPr>
        <w:t xml:space="preserve"> Investment:</w:t>
      </w:r>
      <w:r w:rsidRPr="0024699B">
        <w:rPr>
          <w:rFonts w:ascii="Verdana" w:eastAsia="Verdana" w:hAnsi="Verdana" w:cs="Verdana"/>
          <w:color w:val="000000" w:themeColor="text1"/>
          <w:sz w:val="20"/>
          <w:szCs w:val="20"/>
          <w:highlight w:val="yellow"/>
          <w:lang w:val="en-US"/>
        </w:rPr>
        <w:tab/>
      </w:r>
      <w:r w:rsidRPr="0024699B">
        <w:rPr>
          <w:rFonts w:ascii="Verdana" w:eastAsia="Verdana" w:hAnsi="Verdana" w:cs="Verdana"/>
          <w:color w:val="000000" w:themeColor="text1"/>
          <w:sz w:val="20"/>
          <w:szCs w:val="20"/>
          <w:highlight w:val="yellow"/>
          <w:lang w:val="en-US"/>
        </w:rPr>
        <w:tab/>
        <w:t>USD 1.4 Mil</w:t>
      </w:r>
    </w:p>
    <w:p w14:paraId="7EE36AAF" w14:textId="509BAC4C" w:rsidR="000032BA" w:rsidRPr="0024699B" w:rsidRDefault="000032BA" w:rsidP="000032BA">
      <w:pPr>
        <w:pStyle w:val="Paragrafoelenco"/>
        <w:spacing w:line="240" w:lineRule="auto"/>
        <w:ind w:left="644"/>
        <w:rPr>
          <w:rFonts w:ascii="Verdana" w:eastAsia="Verdana" w:hAnsi="Verdana" w:cs="Verdana"/>
          <w:color w:val="000000" w:themeColor="text1"/>
          <w:sz w:val="20"/>
          <w:szCs w:val="20"/>
          <w:highlight w:val="yellow"/>
          <w:lang w:val="en-US"/>
        </w:rPr>
      </w:pPr>
      <w:r w:rsidRPr="0024699B">
        <w:rPr>
          <w:rFonts w:ascii="Verdana" w:eastAsia="Verdana" w:hAnsi="Verdana" w:cs="Verdana"/>
          <w:color w:val="000000" w:themeColor="text1"/>
          <w:sz w:val="20"/>
          <w:szCs w:val="20"/>
          <w:highlight w:val="yellow"/>
          <w:lang w:val="en-US"/>
        </w:rPr>
        <w:t>Derisking Facility Investment:</w:t>
      </w:r>
      <w:r w:rsidRPr="0024699B">
        <w:rPr>
          <w:rFonts w:ascii="Verdana" w:eastAsia="Verdana" w:hAnsi="Verdana" w:cs="Verdana"/>
          <w:color w:val="000000" w:themeColor="text1"/>
          <w:sz w:val="20"/>
          <w:szCs w:val="20"/>
          <w:highlight w:val="yellow"/>
          <w:lang w:val="en-US"/>
        </w:rPr>
        <w:tab/>
        <w:t>USD 0.4 Mil</w:t>
      </w:r>
    </w:p>
    <w:p w14:paraId="7580C032" w14:textId="1F50F10F" w:rsidR="000032BA" w:rsidRPr="0024699B" w:rsidRDefault="000032BA" w:rsidP="000032BA">
      <w:pPr>
        <w:pStyle w:val="Paragrafoelenco"/>
        <w:spacing w:line="240" w:lineRule="auto"/>
        <w:ind w:left="644"/>
        <w:rPr>
          <w:rFonts w:ascii="Verdana" w:eastAsia="Verdana" w:hAnsi="Verdana" w:cs="Verdana"/>
          <w:b/>
          <w:bCs/>
          <w:color w:val="000000" w:themeColor="text1"/>
          <w:sz w:val="20"/>
          <w:szCs w:val="20"/>
          <w:highlight w:val="yellow"/>
          <w:lang w:val="en-US"/>
        </w:rPr>
      </w:pPr>
      <w:r w:rsidRPr="0024699B">
        <w:rPr>
          <w:rFonts w:ascii="Verdana" w:eastAsia="Verdana" w:hAnsi="Verdana" w:cs="Verdana"/>
          <w:b/>
          <w:bCs/>
          <w:color w:val="000000" w:themeColor="text1"/>
          <w:sz w:val="20"/>
          <w:szCs w:val="20"/>
          <w:highlight w:val="yellow"/>
          <w:lang w:val="en-US"/>
        </w:rPr>
        <w:t xml:space="preserve">Leverage: </w:t>
      </w:r>
      <w:r w:rsidRPr="0024699B">
        <w:rPr>
          <w:rFonts w:ascii="Verdana" w:eastAsia="Verdana" w:hAnsi="Verdana" w:cs="Verdana"/>
          <w:b/>
          <w:bCs/>
          <w:color w:val="000000" w:themeColor="text1"/>
          <w:sz w:val="20"/>
          <w:szCs w:val="20"/>
          <w:highlight w:val="yellow"/>
          <w:lang w:val="en-US"/>
        </w:rPr>
        <w:tab/>
      </w:r>
      <w:r w:rsidRPr="0024699B">
        <w:rPr>
          <w:rFonts w:ascii="Verdana" w:eastAsia="Verdana" w:hAnsi="Verdana" w:cs="Verdana"/>
          <w:b/>
          <w:bCs/>
          <w:color w:val="000000" w:themeColor="text1"/>
          <w:sz w:val="20"/>
          <w:szCs w:val="20"/>
          <w:highlight w:val="yellow"/>
          <w:lang w:val="en-US"/>
        </w:rPr>
        <w:tab/>
      </w:r>
      <w:r w:rsidRPr="0024699B">
        <w:rPr>
          <w:rFonts w:ascii="Verdana" w:eastAsia="Verdana" w:hAnsi="Verdana" w:cs="Verdana"/>
          <w:b/>
          <w:bCs/>
          <w:color w:val="000000" w:themeColor="text1"/>
          <w:sz w:val="20"/>
          <w:szCs w:val="20"/>
          <w:highlight w:val="yellow"/>
          <w:lang w:val="en-US"/>
        </w:rPr>
        <w:tab/>
      </w:r>
      <w:r w:rsidRPr="0024699B">
        <w:rPr>
          <w:rFonts w:ascii="Verdana" w:eastAsia="Verdana" w:hAnsi="Verdana" w:cs="Verdana"/>
          <w:b/>
          <w:bCs/>
          <w:color w:val="000000" w:themeColor="text1"/>
          <w:sz w:val="20"/>
          <w:szCs w:val="20"/>
          <w:highlight w:val="yellow"/>
          <w:lang w:val="en-US"/>
        </w:rPr>
        <w:tab/>
        <w:t>3.</w:t>
      </w:r>
      <w:r w:rsidR="00021AFC" w:rsidRPr="0024699B">
        <w:rPr>
          <w:rFonts w:ascii="Verdana" w:eastAsia="Verdana" w:hAnsi="Verdana" w:cs="Verdana"/>
          <w:b/>
          <w:bCs/>
          <w:color w:val="000000" w:themeColor="text1"/>
          <w:sz w:val="20"/>
          <w:szCs w:val="20"/>
          <w:highlight w:val="yellow"/>
          <w:lang w:val="en-US"/>
        </w:rPr>
        <w:t>5</w:t>
      </w:r>
      <w:r w:rsidRPr="0024699B">
        <w:rPr>
          <w:rFonts w:ascii="Verdana" w:eastAsia="Verdana" w:hAnsi="Verdana" w:cs="Verdana"/>
          <w:b/>
          <w:bCs/>
          <w:color w:val="000000" w:themeColor="text1"/>
          <w:sz w:val="20"/>
          <w:szCs w:val="20"/>
          <w:highlight w:val="yellow"/>
          <w:lang w:val="en-US"/>
        </w:rPr>
        <w:t>x</w:t>
      </w:r>
    </w:p>
    <w:p w14:paraId="42812C22" w14:textId="77777777" w:rsidR="000032BA" w:rsidRPr="0024699B" w:rsidRDefault="000032BA" w:rsidP="00FE0177">
      <w:pPr>
        <w:pStyle w:val="Paragrafoelenco"/>
        <w:spacing w:line="240" w:lineRule="auto"/>
        <w:ind w:left="644"/>
        <w:rPr>
          <w:rFonts w:ascii="Verdana" w:eastAsia="Verdana" w:hAnsi="Verdana" w:cs="Verdana"/>
          <w:color w:val="000000" w:themeColor="text1"/>
          <w:sz w:val="20"/>
          <w:szCs w:val="20"/>
          <w:highlight w:val="yellow"/>
          <w:lang w:val="en-US"/>
        </w:rPr>
      </w:pPr>
    </w:p>
    <w:p w14:paraId="60BF0BF5" w14:textId="07477106" w:rsidR="00D039C4" w:rsidRDefault="00D039C4" w:rsidP="00FE0177">
      <w:pPr>
        <w:pStyle w:val="Paragrafoelenco"/>
        <w:spacing w:line="240" w:lineRule="auto"/>
        <w:ind w:left="644"/>
        <w:rPr>
          <w:rFonts w:ascii="Verdana" w:eastAsia="Verdana" w:hAnsi="Verdana" w:cs="Verdana"/>
          <w:color w:val="000000" w:themeColor="text1"/>
          <w:sz w:val="20"/>
          <w:szCs w:val="20"/>
          <w:highlight w:val="yellow"/>
          <w:lang w:val="en-US"/>
        </w:rPr>
      </w:pPr>
      <w:r>
        <w:rPr>
          <w:rFonts w:ascii="Verdana" w:eastAsia="Verdana" w:hAnsi="Verdana" w:cs="Verdana"/>
          <w:noProof/>
          <w:color w:val="000000" w:themeColor="text1"/>
          <w:sz w:val="20"/>
          <w:szCs w:val="20"/>
          <w:lang w:val="en-US" w:eastAsia="en-US"/>
        </w:rPr>
        <w:lastRenderedPageBreak/>
        <w:drawing>
          <wp:inline distT="0" distB="0" distL="0" distR="0" wp14:anchorId="5AC7A1DC" wp14:editId="5B33E499">
            <wp:extent cx="5943600" cy="3179445"/>
            <wp:effectExtent l="0" t="0" r="0" b="0"/>
            <wp:docPr id="3" name="Immagine 3" descr="Immagine che contiene testo&#10;&#10;Descrizione generata automaticamente"/>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3" name="Immagine 3" descr="Immagine che contiene testo&#10;&#10;Descrizione generata automaticamente"/>
                    <pic:cNvPicPr/>
                  </pic:nvPicPr>
                  <pic:blipFill>
                    <a:blip r:embed="rId40">
                      <a:extLst>
                        <a:ext uri="{28A0092B-C50C-407E-A947-70E740481C1C}">
                          <a14:useLocalDpi xmlns:a14="http://schemas.microsoft.com/office/drawing/2010/main" val="0"/>
                        </a:ext>
                      </a:extLst>
                    </a:blip>
                    <a:stretch>
                      <a:fillRect/>
                    </a:stretch>
                  </pic:blipFill>
                  <pic:spPr>
                    <a:xfrm>
                      <a:off x="0" y="0"/>
                      <a:ext cx="5943600" cy="3179445"/>
                    </a:xfrm>
                    <a:prstGeom prst="rect">
                      <a:avLst/>
                    </a:prstGeom>
                  </pic:spPr>
                </pic:pic>
              </a:graphicData>
            </a:graphic>
          </wp:inline>
        </w:drawing>
      </w:r>
    </w:p>
    <w:p w14:paraId="0F7BEE53" w14:textId="4E05DC94" w:rsidR="00D039C4" w:rsidRDefault="00D039C4" w:rsidP="00FE0177">
      <w:pPr>
        <w:pStyle w:val="Paragrafoelenco"/>
        <w:spacing w:line="240" w:lineRule="auto"/>
        <w:ind w:left="644"/>
        <w:rPr>
          <w:rFonts w:ascii="Verdana" w:eastAsia="Verdana" w:hAnsi="Verdana" w:cs="Verdana"/>
          <w:color w:val="000000" w:themeColor="text1"/>
          <w:sz w:val="20"/>
          <w:szCs w:val="20"/>
          <w:highlight w:val="yellow"/>
          <w:lang w:val="en-US"/>
        </w:rPr>
      </w:pPr>
    </w:p>
    <w:p w14:paraId="370CEB87" w14:textId="16FC32DA" w:rsidR="004E0D16" w:rsidRPr="00334074" w:rsidRDefault="004E0D16" w:rsidP="004E0D16">
      <w:pPr>
        <w:pStyle w:val="Paragrafoelenco"/>
        <w:spacing w:line="240" w:lineRule="auto"/>
        <w:ind w:left="644"/>
        <w:rPr>
          <w:rFonts w:ascii="Verdana" w:eastAsia="Verdana" w:hAnsi="Verdana" w:cs="Verdana"/>
          <w:color w:val="000000" w:themeColor="text1"/>
          <w:sz w:val="20"/>
          <w:szCs w:val="20"/>
          <w:lang w:val="en-US"/>
        </w:rPr>
      </w:pPr>
      <w:r w:rsidRPr="00334074">
        <w:rPr>
          <w:rFonts w:ascii="Verdana" w:eastAsia="Verdana" w:hAnsi="Verdana" w:cs="Verdana"/>
          <w:color w:val="000000" w:themeColor="text1"/>
          <w:sz w:val="20"/>
          <w:szCs w:val="20"/>
          <w:lang w:val="en-US"/>
        </w:rPr>
        <w:t>The project has already secured both the equity and the grant components, and is looking for a ~USD 400k loan to start up the projects.</w:t>
      </w:r>
    </w:p>
    <w:p w14:paraId="0D104B45" w14:textId="32CFD7BB" w:rsidR="004E0D16" w:rsidRPr="00334074" w:rsidRDefault="004E0D16" w:rsidP="004E0D16">
      <w:pPr>
        <w:pStyle w:val="Paragrafoelenco"/>
        <w:spacing w:line="240" w:lineRule="auto"/>
        <w:ind w:left="644"/>
        <w:rPr>
          <w:rFonts w:ascii="Verdana" w:eastAsia="Verdana" w:hAnsi="Verdana" w:cs="Verdana"/>
          <w:color w:val="000000" w:themeColor="text1"/>
          <w:sz w:val="20"/>
          <w:szCs w:val="20"/>
          <w:lang w:val="en-US"/>
        </w:rPr>
      </w:pPr>
      <w:r w:rsidRPr="00334074">
        <w:rPr>
          <w:rFonts w:ascii="Verdana" w:eastAsia="Verdana" w:hAnsi="Verdana" w:cs="Verdana"/>
          <w:color w:val="000000" w:themeColor="text1"/>
          <w:sz w:val="20"/>
          <w:szCs w:val="20"/>
          <w:lang w:val="en-US"/>
        </w:rPr>
        <w:t>The desired terms of the loan are (to be negotiated):</w:t>
      </w:r>
    </w:p>
    <w:p w14:paraId="24EBB206" w14:textId="62AA384E" w:rsidR="004E0D16" w:rsidRPr="00334074" w:rsidRDefault="004E0D16" w:rsidP="004E0D16">
      <w:pPr>
        <w:pStyle w:val="Paragrafoelenco"/>
        <w:numPr>
          <w:ilvl w:val="1"/>
          <w:numId w:val="31"/>
        </w:numPr>
        <w:spacing w:line="240" w:lineRule="auto"/>
        <w:rPr>
          <w:rFonts w:ascii="Verdana" w:eastAsia="Verdana" w:hAnsi="Verdana" w:cs="Verdana"/>
          <w:color w:val="000000" w:themeColor="text1"/>
          <w:sz w:val="20"/>
          <w:szCs w:val="20"/>
          <w:lang w:val="en-US"/>
        </w:rPr>
      </w:pPr>
      <w:r w:rsidRPr="00334074">
        <w:rPr>
          <w:rFonts w:ascii="Verdana" w:eastAsia="Verdana" w:hAnsi="Verdana" w:cs="Verdana"/>
          <w:color w:val="000000" w:themeColor="text1"/>
          <w:sz w:val="20"/>
          <w:szCs w:val="20"/>
          <w:lang w:val="en-US"/>
        </w:rPr>
        <w:t>Loan currency: USD</w:t>
      </w:r>
    </w:p>
    <w:p w14:paraId="011964EE" w14:textId="27DE51FE" w:rsidR="004E0D16" w:rsidRPr="00334074" w:rsidRDefault="004E0D16" w:rsidP="004E0D16">
      <w:pPr>
        <w:pStyle w:val="Paragrafoelenco"/>
        <w:numPr>
          <w:ilvl w:val="1"/>
          <w:numId w:val="31"/>
        </w:numPr>
        <w:spacing w:line="240" w:lineRule="auto"/>
        <w:rPr>
          <w:rFonts w:ascii="Verdana" w:eastAsia="Verdana" w:hAnsi="Verdana" w:cs="Verdana"/>
          <w:color w:val="000000" w:themeColor="text1"/>
          <w:sz w:val="20"/>
          <w:szCs w:val="20"/>
          <w:lang w:val="en-US"/>
        </w:rPr>
      </w:pPr>
      <w:r w:rsidRPr="00334074">
        <w:rPr>
          <w:rFonts w:ascii="Verdana" w:eastAsia="Verdana" w:hAnsi="Verdana" w:cs="Verdana"/>
          <w:color w:val="000000" w:themeColor="text1"/>
          <w:sz w:val="20"/>
          <w:szCs w:val="20"/>
          <w:lang w:val="en-US"/>
        </w:rPr>
        <w:t>Loan Amount: USD 408k</w:t>
      </w:r>
    </w:p>
    <w:p w14:paraId="46419C48" w14:textId="71520003" w:rsidR="004E0D16" w:rsidRPr="00334074" w:rsidRDefault="004E0D16" w:rsidP="004E0D16">
      <w:pPr>
        <w:pStyle w:val="Paragrafoelenco"/>
        <w:numPr>
          <w:ilvl w:val="1"/>
          <w:numId w:val="31"/>
        </w:numPr>
        <w:spacing w:line="240" w:lineRule="auto"/>
        <w:rPr>
          <w:rFonts w:ascii="Verdana" w:eastAsia="Verdana" w:hAnsi="Verdana" w:cs="Verdana"/>
          <w:color w:val="000000" w:themeColor="text1"/>
          <w:sz w:val="20"/>
          <w:szCs w:val="20"/>
          <w:lang w:val="en-US"/>
        </w:rPr>
      </w:pPr>
      <w:r w:rsidRPr="00334074">
        <w:rPr>
          <w:rFonts w:ascii="Verdana" w:eastAsia="Verdana" w:hAnsi="Verdana" w:cs="Verdana"/>
          <w:color w:val="000000" w:themeColor="text1"/>
          <w:sz w:val="20"/>
          <w:szCs w:val="20"/>
          <w:lang w:val="en-US"/>
        </w:rPr>
        <w:t xml:space="preserve">Tenor: </w:t>
      </w:r>
      <w:r w:rsidR="00511C14" w:rsidRPr="00334074">
        <w:rPr>
          <w:rFonts w:ascii="Verdana" w:eastAsia="Verdana" w:hAnsi="Verdana" w:cs="Verdana"/>
          <w:color w:val="000000" w:themeColor="text1"/>
          <w:sz w:val="20"/>
          <w:szCs w:val="20"/>
          <w:lang w:val="en-US"/>
        </w:rPr>
        <w:t>6</w:t>
      </w:r>
      <w:r w:rsidRPr="00334074">
        <w:rPr>
          <w:rFonts w:ascii="Verdana" w:eastAsia="Verdana" w:hAnsi="Verdana" w:cs="Verdana"/>
          <w:color w:val="000000" w:themeColor="text1"/>
          <w:sz w:val="20"/>
          <w:szCs w:val="20"/>
          <w:lang w:val="en-US"/>
        </w:rPr>
        <w:t xml:space="preserve"> </w:t>
      </w:r>
      <w:r w:rsidR="00511C14" w:rsidRPr="00334074">
        <w:rPr>
          <w:rFonts w:ascii="Verdana" w:eastAsia="Verdana" w:hAnsi="Verdana" w:cs="Verdana"/>
          <w:color w:val="000000" w:themeColor="text1"/>
          <w:sz w:val="20"/>
          <w:szCs w:val="20"/>
          <w:lang w:val="en-US"/>
        </w:rPr>
        <w:t>years</w:t>
      </w:r>
    </w:p>
    <w:p w14:paraId="5BBE4B49" w14:textId="77777777" w:rsidR="00511C14" w:rsidRPr="00334074" w:rsidRDefault="004E0D16" w:rsidP="00511C14">
      <w:pPr>
        <w:pStyle w:val="Paragrafoelenco"/>
        <w:numPr>
          <w:ilvl w:val="1"/>
          <w:numId w:val="31"/>
        </w:numPr>
        <w:spacing w:line="240" w:lineRule="auto"/>
        <w:rPr>
          <w:rFonts w:ascii="Verdana" w:eastAsia="Verdana" w:hAnsi="Verdana" w:cs="Verdana"/>
          <w:color w:val="000000" w:themeColor="text1"/>
          <w:sz w:val="20"/>
          <w:szCs w:val="20"/>
          <w:lang w:val="en-US"/>
        </w:rPr>
      </w:pPr>
      <w:r w:rsidRPr="00334074">
        <w:rPr>
          <w:rFonts w:ascii="Verdana" w:eastAsia="Verdana" w:hAnsi="Verdana" w:cs="Verdana"/>
          <w:color w:val="000000" w:themeColor="text1"/>
          <w:sz w:val="20"/>
          <w:szCs w:val="20"/>
          <w:lang w:val="en-US"/>
        </w:rPr>
        <w:t xml:space="preserve">Interest rate: </w:t>
      </w:r>
      <w:r w:rsidR="00511C14" w:rsidRPr="00334074">
        <w:rPr>
          <w:rFonts w:ascii="Verdana" w:eastAsia="Verdana" w:hAnsi="Verdana" w:cs="Verdana"/>
          <w:color w:val="000000" w:themeColor="text1"/>
          <w:sz w:val="20"/>
          <w:szCs w:val="20"/>
          <w:lang w:val="en-US"/>
        </w:rPr>
        <w:t xml:space="preserve">middle single digits p.a. </w:t>
      </w:r>
    </w:p>
    <w:p w14:paraId="0A8A8611" w14:textId="04661849" w:rsidR="004E0D16" w:rsidRPr="00334074" w:rsidRDefault="004E0D16" w:rsidP="00511C14">
      <w:pPr>
        <w:pStyle w:val="Paragrafoelenco"/>
        <w:numPr>
          <w:ilvl w:val="1"/>
          <w:numId w:val="31"/>
        </w:numPr>
        <w:spacing w:line="240" w:lineRule="auto"/>
        <w:rPr>
          <w:rFonts w:ascii="Verdana" w:eastAsia="Verdana" w:hAnsi="Verdana" w:cs="Verdana"/>
          <w:color w:val="000000" w:themeColor="text1"/>
          <w:sz w:val="20"/>
          <w:szCs w:val="20"/>
          <w:lang w:val="en-US"/>
        </w:rPr>
      </w:pPr>
      <w:r w:rsidRPr="00334074">
        <w:rPr>
          <w:rFonts w:ascii="Verdana" w:eastAsia="Verdana" w:hAnsi="Verdana" w:cs="Verdana"/>
          <w:color w:val="000000" w:themeColor="text1"/>
          <w:sz w:val="20"/>
          <w:szCs w:val="20"/>
        </w:rPr>
        <w:t xml:space="preserve">Grace period: </w:t>
      </w:r>
      <w:r w:rsidR="00511C14" w:rsidRPr="00334074">
        <w:rPr>
          <w:rFonts w:ascii="Verdana" w:eastAsia="Verdana" w:hAnsi="Verdana" w:cs="Verdana"/>
          <w:color w:val="000000" w:themeColor="text1"/>
          <w:sz w:val="20"/>
          <w:szCs w:val="20"/>
        </w:rPr>
        <w:t xml:space="preserve">1-2 years </w:t>
      </w:r>
    </w:p>
    <w:p w14:paraId="713D85AE" w14:textId="6A9FF101" w:rsidR="003E5D24" w:rsidRDefault="003E5D24" w:rsidP="00FE0177">
      <w:pPr>
        <w:ind w:left="644"/>
        <w:rPr>
          <w:rFonts w:ascii="Verdana" w:eastAsia="Verdana" w:hAnsi="Verdana" w:cs="Verdana"/>
          <w:color w:val="000000" w:themeColor="text1"/>
          <w:sz w:val="20"/>
          <w:szCs w:val="20"/>
        </w:rPr>
      </w:pPr>
    </w:p>
    <w:p w14:paraId="14EDB571" w14:textId="0AA4580A" w:rsidR="003E5D24" w:rsidRPr="00EE3265" w:rsidRDefault="003E5D24" w:rsidP="00FE0177">
      <w:pPr>
        <w:ind w:left="644"/>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highlight w:val="yellow"/>
          <w:lang w:val="en-US"/>
        </w:rPr>
        <w:t xml:space="preserve">The details </w:t>
      </w:r>
      <w:r w:rsidRPr="0024699B">
        <w:rPr>
          <w:rFonts w:ascii="Verdana" w:eastAsia="Verdana" w:hAnsi="Verdana" w:cs="Verdana"/>
          <w:b/>
          <w:bCs/>
          <w:color w:val="000000" w:themeColor="text1"/>
          <w:sz w:val="20"/>
          <w:szCs w:val="20"/>
          <w:highlight w:val="yellow"/>
          <w:lang w:val="en-US"/>
        </w:rPr>
        <w:t xml:space="preserve">of additional </w:t>
      </w:r>
      <w:r w:rsidR="00FC6D16" w:rsidRPr="0024699B">
        <w:rPr>
          <w:rFonts w:ascii="Verdana" w:eastAsia="Verdana" w:hAnsi="Verdana" w:cs="Verdana"/>
          <w:b/>
          <w:bCs/>
          <w:color w:val="000000" w:themeColor="text1"/>
          <w:sz w:val="20"/>
          <w:szCs w:val="20"/>
          <w:highlight w:val="yellow"/>
          <w:lang w:val="en-US"/>
        </w:rPr>
        <w:t>3 projects at an advanced stage of development</w:t>
      </w:r>
      <w:r w:rsidR="00FC6D16" w:rsidRPr="0024699B">
        <w:rPr>
          <w:rFonts w:ascii="Verdana" w:eastAsia="Verdana" w:hAnsi="Verdana" w:cs="Verdana"/>
          <w:color w:val="000000" w:themeColor="text1"/>
          <w:sz w:val="20"/>
          <w:szCs w:val="20"/>
          <w:highlight w:val="yellow"/>
          <w:lang w:val="en-US"/>
        </w:rPr>
        <w:t xml:space="preserve"> are presented in </w:t>
      </w:r>
      <w:r w:rsidR="00FC6D16" w:rsidRPr="0024699B">
        <w:rPr>
          <w:rFonts w:ascii="Verdana" w:eastAsia="Verdana" w:hAnsi="Verdana" w:cs="Verdana"/>
          <w:b/>
          <w:bCs/>
          <w:color w:val="000000" w:themeColor="text1"/>
          <w:sz w:val="20"/>
          <w:szCs w:val="20"/>
          <w:highlight w:val="yellow"/>
          <w:lang w:val="en-US"/>
        </w:rPr>
        <w:t>Annex 9</w:t>
      </w:r>
      <w:r w:rsidR="00FC6D16" w:rsidRPr="0024699B">
        <w:rPr>
          <w:rFonts w:ascii="Verdana" w:eastAsia="Verdana" w:hAnsi="Verdana" w:cs="Verdana"/>
          <w:color w:val="000000" w:themeColor="text1"/>
          <w:sz w:val="20"/>
          <w:szCs w:val="20"/>
          <w:highlight w:val="yellow"/>
          <w:lang w:val="en-US"/>
        </w:rPr>
        <w:t>.</w:t>
      </w:r>
    </w:p>
    <w:p w14:paraId="5884683E" w14:textId="5DD23A9E" w:rsidR="003E5D24" w:rsidRPr="00EE3265" w:rsidRDefault="003E5D24" w:rsidP="00FE0177">
      <w:pPr>
        <w:ind w:left="644"/>
        <w:rPr>
          <w:rFonts w:ascii="Verdana" w:eastAsia="Verdana" w:hAnsi="Verdana" w:cs="Verdana"/>
          <w:color w:val="000000" w:themeColor="text1"/>
          <w:sz w:val="20"/>
          <w:szCs w:val="20"/>
          <w:lang w:val="en-US"/>
        </w:rPr>
      </w:pPr>
    </w:p>
    <w:p w14:paraId="651FA812" w14:textId="63D60B75" w:rsidR="00FC6D16" w:rsidRPr="00FC6D16" w:rsidRDefault="00FC6D16" w:rsidP="00FE0177">
      <w:pPr>
        <w:ind w:left="644"/>
        <w:rPr>
          <w:rFonts w:ascii="Verdana" w:eastAsia="Verdana" w:hAnsi="Verdana" w:cs="Verdana"/>
          <w:color w:val="000000" w:themeColor="text1"/>
          <w:sz w:val="20"/>
          <w:szCs w:val="20"/>
          <w:lang w:val="en-US"/>
        </w:rPr>
      </w:pPr>
      <w:r w:rsidRPr="00EE3265">
        <w:rPr>
          <w:rFonts w:ascii="Verdana" w:eastAsia="Verdana" w:hAnsi="Verdana" w:cs="Verdana"/>
          <w:b/>
          <w:bCs/>
          <w:color w:val="000000" w:themeColor="text1"/>
          <w:sz w:val="20"/>
          <w:szCs w:val="20"/>
          <w:lang w:val="en-US"/>
        </w:rPr>
        <w:t>Annex 9</w:t>
      </w:r>
      <w:r w:rsidRPr="00EE3265">
        <w:rPr>
          <w:rFonts w:ascii="Verdana" w:eastAsia="Verdana" w:hAnsi="Verdana" w:cs="Verdana"/>
          <w:color w:val="000000" w:themeColor="text1"/>
          <w:sz w:val="20"/>
          <w:szCs w:val="20"/>
          <w:lang w:val="en-US"/>
        </w:rPr>
        <w:t xml:space="preserve"> also presents the </w:t>
      </w:r>
      <w:r w:rsidRPr="00EE3265">
        <w:rPr>
          <w:rFonts w:ascii="Verdana" w:eastAsia="Verdana" w:hAnsi="Verdana" w:cs="Verdana"/>
          <w:b/>
          <w:bCs/>
          <w:color w:val="000000" w:themeColor="text1"/>
          <w:sz w:val="20"/>
          <w:szCs w:val="20"/>
          <w:lang w:val="en-US"/>
        </w:rPr>
        <w:t>key features of of all the 48 projects of the pipeline</w:t>
      </w:r>
      <w:r w:rsidRPr="00EE3265">
        <w:rPr>
          <w:rFonts w:ascii="Verdana" w:eastAsia="Verdana" w:hAnsi="Verdana" w:cs="Verdana"/>
          <w:color w:val="000000" w:themeColor="text1"/>
          <w:sz w:val="20"/>
          <w:szCs w:val="20"/>
          <w:lang w:val="en-US"/>
        </w:rPr>
        <w:t>.</w:t>
      </w:r>
    </w:p>
    <w:p w14:paraId="47FF875B" w14:textId="77777777" w:rsidR="00627AB2" w:rsidRPr="003E5D24" w:rsidRDefault="00627AB2" w:rsidP="00FE0177">
      <w:pPr>
        <w:ind w:left="644"/>
        <w:rPr>
          <w:rFonts w:ascii="Verdana" w:eastAsia="Verdana" w:hAnsi="Verdana" w:cs="Verdana"/>
          <w:color w:val="000000" w:themeColor="text1"/>
          <w:sz w:val="20"/>
          <w:szCs w:val="20"/>
          <w:lang w:val="en-US"/>
        </w:rPr>
      </w:pPr>
    </w:p>
    <w:p w14:paraId="1E91A5C7" w14:textId="77777777" w:rsidR="008A69AB" w:rsidRPr="0024699B" w:rsidRDefault="008A69AB" w:rsidP="008A69AB">
      <w:pPr>
        <w:numPr>
          <w:ilvl w:val="0"/>
          <w:numId w:val="31"/>
        </w:numPr>
        <w:contextualSpacing/>
        <w:jc w:val="both"/>
        <w:rPr>
          <w:rFonts w:ascii="Verdana" w:eastAsia="Verdana" w:hAnsi="Verdana" w:cs="Verdana"/>
          <w:color w:val="000000" w:themeColor="text1"/>
          <w:sz w:val="20"/>
          <w:szCs w:val="20"/>
          <w:lang w:val="en-US"/>
        </w:rPr>
      </w:pPr>
      <w:r w:rsidRPr="00FC6D16">
        <w:rPr>
          <w:rFonts w:ascii="Verdana" w:eastAsia="Verdana" w:hAnsi="Verdana" w:cs="Verdana"/>
          <w:color w:val="000000" w:themeColor="text1"/>
          <w:sz w:val="20"/>
          <w:szCs w:val="20"/>
          <w:lang w:val="en-US"/>
        </w:rPr>
        <w:t>the</w:t>
      </w:r>
      <w:r w:rsidRPr="00FC6D16">
        <w:rPr>
          <w:rFonts w:ascii="Verdana" w:eastAsia="Verdana" w:hAnsi="Verdana" w:cs="Verdana"/>
          <w:b/>
          <w:bCs/>
          <w:color w:val="000000" w:themeColor="text1"/>
          <w:sz w:val="20"/>
          <w:szCs w:val="20"/>
          <w:lang w:val="en-US"/>
        </w:rPr>
        <w:t xml:space="preserve"> Sovereign Fund </w:t>
      </w:r>
      <w:r w:rsidRPr="00FC6D16">
        <w:rPr>
          <w:rFonts w:ascii="Verdana" w:eastAsia="Verdana" w:hAnsi="Verdana" w:cs="Verdana"/>
          <w:color w:val="000000" w:themeColor="text1"/>
          <w:sz w:val="20"/>
          <w:szCs w:val="20"/>
          <w:lang w:val="en-US"/>
        </w:rPr>
        <w:t xml:space="preserve">will invest mostly in </w:t>
      </w:r>
      <w:r w:rsidRPr="00FC6D16">
        <w:rPr>
          <w:rFonts w:ascii="Verdana" w:eastAsia="Verdana" w:hAnsi="Verdana" w:cs="Verdana"/>
          <w:b/>
          <w:color w:val="000000" w:themeColor="text1"/>
          <w:sz w:val="20"/>
          <w:szCs w:val="20"/>
          <w:lang w:val="en-US"/>
        </w:rPr>
        <w:t>strategic, structural infrastructural projects</w:t>
      </w:r>
      <w:r w:rsidRPr="00FC6D16">
        <w:rPr>
          <w:rFonts w:ascii="Verdana" w:eastAsia="Verdana" w:hAnsi="Verdana" w:cs="Verdana"/>
          <w:color w:val="000000" w:themeColor="text1"/>
          <w:sz w:val="20"/>
          <w:szCs w:val="20"/>
          <w:lang w:val="en-US"/>
        </w:rPr>
        <w:t xml:space="preserve"> identified by the GoM as priorities for the development of the country. </w:t>
      </w:r>
      <w:r w:rsidRPr="0024699B">
        <w:rPr>
          <w:rFonts w:ascii="Verdana" w:eastAsia="Verdana" w:hAnsi="Verdana" w:cs="Verdana"/>
          <w:color w:val="000000" w:themeColor="text1"/>
          <w:sz w:val="20"/>
          <w:szCs w:val="20"/>
          <w:lang w:val="en-US"/>
        </w:rPr>
        <w:t xml:space="preserve">It's possible that, over time, some of the initiatives supported by the </w:t>
      </w:r>
      <w:r w:rsidRPr="0024699B">
        <w:rPr>
          <w:rFonts w:ascii="Verdana" w:eastAsia="Verdana" w:hAnsi="Verdana" w:cs="Verdana"/>
          <w:iCs/>
          <w:color w:val="000000" w:themeColor="text1"/>
          <w:sz w:val="20"/>
          <w:szCs w:val="20"/>
          <w:lang w:val="en-US"/>
        </w:rPr>
        <w:t>Sustainable Energy Incubator</w:t>
      </w:r>
      <w:r w:rsidRPr="0024699B" w:rsidDel="000C78C7">
        <w:rPr>
          <w:rFonts w:ascii="Verdana" w:eastAsia="Verdana" w:hAnsi="Verdana" w:cs="Verdana"/>
          <w:color w:val="000000" w:themeColor="text1"/>
          <w:sz w:val="20"/>
          <w:szCs w:val="20"/>
          <w:lang w:val="en-US"/>
        </w:rPr>
        <w:t xml:space="preserve"> </w:t>
      </w:r>
      <w:r w:rsidRPr="0024699B">
        <w:rPr>
          <w:rFonts w:ascii="Verdana" w:eastAsia="Verdana" w:hAnsi="Verdana" w:cs="Verdana"/>
          <w:color w:val="000000" w:themeColor="text1"/>
          <w:sz w:val="20"/>
          <w:szCs w:val="20"/>
          <w:lang w:val="en-US"/>
        </w:rPr>
        <w:t xml:space="preserve">and the Derisking Facility will evolve up to a level where they reach the relevance and the scale to become investable for the Sovereign Fund. The fund will be able to invest through a </w:t>
      </w:r>
      <w:r w:rsidRPr="0024699B">
        <w:rPr>
          <w:rFonts w:ascii="Verdana" w:eastAsia="Verdana" w:hAnsi="Verdana" w:cs="Verdana"/>
          <w:b/>
          <w:color w:val="000000" w:themeColor="text1"/>
          <w:sz w:val="20"/>
          <w:szCs w:val="20"/>
          <w:lang w:val="en-US"/>
        </w:rPr>
        <w:t>variety of financial instruments that range from loan guarantees, to loans, to equity</w:t>
      </w:r>
      <w:r w:rsidRPr="0024699B">
        <w:rPr>
          <w:rFonts w:ascii="Verdana" w:eastAsia="Verdana" w:hAnsi="Verdana" w:cs="Verdana"/>
          <w:color w:val="000000" w:themeColor="text1"/>
          <w:sz w:val="20"/>
          <w:szCs w:val="20"/>
          <w:lang w:val="en-US"/>
        </w:rPr>
        <w:t xml:space="preserve">. This JP will provide </w:t>
      </w:r>
      <w:r w:rsidRPr="0024699B">
        <w:rPr>
          <w:rFonts w:ascii="Verdana" w:eastAsia="Verdana" w:hAnsi="Verdana" w:cs="Verdana"/>
          <w:b/>
          <w:color w:val="000000" w:themeColor="text1"/>
          <w:sz w:val="20"/>
          <w:szCs w:val="20"/>
          <w:lang w:val="en-US"/>
        </w:rPr>
        <w:t>technical assistance</w:t>
      </w:r>
      <w:r w:rsidRPr="0024699B">
        <w:rPr>
          <w:rFonts w:ascii="Verdana" w:eastAsia="Verdana" w:hAnsi="Verdana" w:cs="Verdana"/>
          <w:color w:val="000000" w:themeColor="text1"/>
          <w:sz w:val="20"/>
          <w:szCs w:val="20"/>
          <w:lang w:val="en-US"/>
        </w:rPr>
        <w:t xml:space="preserve"> to the implementation and operationalization of the SF, the GoM is determined to allocate an initial capital to the fund: an amount of USD 40 Mil has been set aside for this purpose (in the Malagasy State 2021 reviewed budget) and has identified a certain number of public assets that can be transferred to the fund such as mining revenue, state shares to public and private companies, etc. </w:t>
      </w:r>
      <w:r w:rsidRPr="0024699B">
        <w:rPr>
          <w:rFonts w:ascii="Verdana" w:eastAsia="Verdana" w:hAnsi="Verdana" w:cs="Verdana"/>
          <w:b/>
          <w:bCs/>
          <w:color w:val="000000" w:themeColor="text1"/>
          <w:sz w:val="20"/>
          <w:szCs w:val="20"/>
          <w:lang w:val="en-US"/>
        </w:rPr>
        <w:t>UNDP</w:t>
      </w:r>
      <w:r w:rsidRPr="0024699B">
        <w:rPr>
          <w:rFonts w:ascii="Verdana" w:eastAsia="Verdana" w:hAnsi="Verdana" w:cs="Verdana"/>
          <w:color w:val="000000" w:themeColor="text1"/>
          <w:sz w:val="20"/>
          <w:szCs w:val="20"/>
          <w:lang w:val="en-US"/>
        </w:rPr>
        <w:t xml:space="preserve"> will be leading the support to the GoM in establishing the Fund.</w:t>
      </w:r>
    </w:p>
    <w:p w14:paraId="4E3E83AF" w14:textId="77777777" w:rsidR="00B51722" w:rsidRPr="00BC38BF" w:rsidRDefault="00B51722" w:rsidP="00FE0177">
      <w:pPr>
        <w:pStyle w:val="Paragrafoelenco"/>
        <w:spacing w:line="240" w:lineRule="auto"/>
        <w:ind w:left="644"/>
        <w:rPr>
          <w:rFonts w:ascii="Verdana" w:eastAsia="Verdana" w:hAnsi="Verdana" w:cs="Verdana"/>
          <w:color w:val="000000" w:themeColor="text1"/>
          <w:sz w:val="20"/>
          <w:szCs w:val="20"/>
          <w:lang w:val="en-US"/>
        </w:rPr>
      </w:pPr>
    </w:p>
    <w:p w14:paraId="1FE4E67C" w14:textId="0F20503E" w:rsidR="00B51722" w:rsidRPr="0024699B" w:rsidRDefault="006D2F0E"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It i</w:t>
      </w:r>
      <w:r w:rsidR="00B51722" w:rsidRPr="0024699B">
        <w:rPr>
          <w:rFonts w:ascii="Verdana" w:eastAsia="Verdana" w:hAnsi="Verdana" w:cs="Verdana"/>
          <w:color w:val="000000" w:themeColor="text1"/>
          <w:sz w:val="20"/>
          <w:szCs w:val="20"/>
          <w:lang w:val="en-US"/>
        </w:rPr>
        <w:t xml:space="preserve">s key to understand that the Technical Assistance provided by the Incubator and the Derisking Capital provided by the Facility will </w:t>
      </w:r>
      <w:r w:rsidR="00B51722" w:rsidRPr="0024699B">
        <w:rPr>
          <w:rFonts w:ascii="Verdana" w:eastAsia="Verdana" w:hAnsi="Verdana" w:cs="Verdana"/>
          <w:b/>
          <w:bCs/>
          <w:color w:val="000000" w:themeColor="text1"/>
          <w:sz w:val="20"/>
          <w:szCs w:val="20"/>
          <w:lang w:val="en-US"/>
        </w:rPr>
        <w:t>allow the private sector</w:t>
      </w:r>
      <w:r w:rsidR="00B51722" w:rsidRPr="0024699B">
        <w:rPr>
          <w:rFonts w:ascii="Verdana" w:eastAsia="Verdana" w:hAnsi="Verdana" w:cs="Verdana"/>
          <w:color w:val="000000" w:themeColor="text1"/>
          <w:sz w:val="20"/>
          <w:szCs w:val="20"/>
          <w:lang w:val="en-US"/>
        </w:rPr>
        <w:t xml:space="preserve"> to invest in projects which would be otherwise considered to be too risky: this will create a </w:t>
      </w:r>
      <w:r w:rsidR="00B51722" w:rsidRPr="0024699B">
        <w:rPr>
          <w:rFonts w:ascii="Verdana" w:eastAsia="Verdana" w:hAnsi="Verdana" w:cs="Verdana"/>
          <w:b/>
          <w:bCs/>
          <w:color w:val="000000" w:themeColor="text1"/>
          <w:sz w:val="20"/>
          <w:szCs w:val="20"/>
          <w:lang w:val="en-US"/>
        </w:rPr>
        <w:t>leverage effect</w:t>
      </w:r>
      <w:r w:rsidR="00B51722" w:rsidRPr="0024699B">
        <w:rPr>
          <w:rFonts w:ascii="Verdana" w:eastAsia="Verdana" w:hAnsi="Verdana" w:cs="Verdana"/>
          <w:color w:val="000000" w:themeColor="text1"/>
          <w:sz w:val="20"/>
          <w:szCs w:val="20"/>
          <w:lang w:val="en-US"/>
        </w:rPr>
        <w:t xml:space="preserve"> on </w:t>
      </w:r>
      <w:r w:rsidR="00B51722" w:rsidRPr="0024699B">
        <w:rPr>
          <w:rFonts w:ascii="Verdana" w:eastAsia="Verdana" w:hAnsi="Verdana" w:cs="Verdana"/>
          <w:color w:val="000000" w:themeColor="text1"/>
          <w:sz w:val="20"/>
          <w:szCs w:val="20"/>
          <w:lang w:val="en-US"/>
        </w:rPr>
        <w:lastRenderedPageBreak/>
        <w:t>the ca</w:t>
      </w:r>
      <w:r w:rsidR="00F56F4C" w:rsidRPr="0024699B">
        <w:rPr>
          <w:rFonts w:ascii="Verdana" w:eastAsia="Verdana" w:hAnsi="Verdana" w:cs="Verdana"/>
          <w:color w:val="000000" w:themeColor="text1"/>
          <w:sz w:val="20"/>
          <w:szCs w:val="20"/>
          <w:lang w:val="en-US"/>
        </w:rPr>
        <w:t xml:space="preserve">pital provided by the SDG Fund. </w:t>
      </w:r>
      <w:r w:rsidR="00B51722" w:rsidRPr="0024699B">
        <w:rPr>
          <w:rFonts w:ascii="Verdana" w:eastAsia="Verdana" w:hAnsi="Verdana" w:cs="Verdana"/>
          <w:color w:val="000000" w:themeColor="text1"/>
          <w:sz w:val="20"/>
          <w:szCs w:val="20"/>
          <w:lang w:val="en-US"/>
        </w:rPr>
        <w:t xml:space="preserve">The three above-mentioned pillars will integrate into the existing investment ecosystem – which is fragile and fragmented – providing the structure and scale to transform the local investing environment. </w:t>
      </w:r>
    </w:p>
    <w:p w14:paraId="2B6AEDD4" w14:textId="77777777" w:rsidR="00B51722" w:rsidRPr="0024699B" w:rsidRDefault="00B51722" w:rsidP="00FE0177">
      <w:pPr>
        <w:jc w:val="both"/>
        <w:rPr>
          <w:rFonts w:ascii="Verdana" w:eastAsia="Verdana" w:hAnsi="Verdana" w:cs="Verdana"/>
          <w:color w:val="000000" w:themeColor="text1"/>
          <w:sz w:val="16"/>
          <w:szCs w:val="20"/>
          <w:lang w:val="en-US"/>
        </w:rPr>
      </w:pPr>
    </w:p>
    <w:p w14:paraId="40329C22" w14:textId="77777777" w:rsidR="00B51722" w:rsidRPr="0024699B" w:rsidRDefault="00B51722"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creation of such mechanism will allow the Private Sector (Funds, Banks) to invest knowing:</w:t>
      </w:r>
    </w:p>
    <w:p w14:paraId="709C8E14" w14:textId="77777777" w:rsidR="00B51722" w:rsidRPr="00BC38BF" w:rsidRDefault="00B51722" w:rsidP="00FE0177">
      <w:pPr>
        <w:pStyle w:val="Paragrafoelenco"/>
        <w:numPr>
          <w:ilvl w:val="0"/>
          <w:numId w:val="30"/>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(when investing in companies/projects already supported by the Sustainable Energy Incubator) that the project has been already "vetted" by qualified professionals and has already been successfully tested on the ground thanks to small grants specifically designed for the purpose;</w:t>
      </w:r>
    </w:p>
    <w:p w14:paraId="41038B47" w14:textId="77777777" w:rsidR="00B51722" w:rsidRPr="00BC38BF" w:rsidRDefault="00B51722" w:rsidP="00FE0177">
      <w:pPr>
        <w:pStyle w:val="Paragrafoelenco"/>
        <w:numPr>
          <w:ilvl w:val="0"/>
          <w:numId w:val="30"/>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(when investing in companies/projects supported by the Derisking Facility) that the investment is derisked by the support of concessional capital (loan and guarantees) provided by the Derisking Facility;</w:t>
      </w:r>
    </w:p>
    <w:p w14:paraId="4E211ED5" w14:textId="738BFD6B" w:rsidR="00B51722" w:rsidRPr="00BC38BF" w:rsidRDefault="00B51722" w:rsidP="00FE0177">
      <w:pPr>
        <w:pStyle w:val="Paragrafoelenco"/>
        <w:numPr>
          <w:ilvl w:val="0"/>
          <w:numId w:val="30"/>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(when investing in companies/projects supported by the Sovereign Fund) that they are investing in a strategic project, fully backed by the GoM and considered a priority for the country;</w:t>
      </w:r>
    </w:p>
    <w:p w14:paraId="15928371" w14:textId="1CA92E46" w:rsidR="00F56F4C" w:rsidRPr="0024699B" w:rsidRDefault="00B51722"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This is very </w:t>
      </w:r>
      <w:r w:rsidR="008A69AB" w:rsidRPr="0024699B">
        <w:rPr>
          <w:rFonts w:ascii="Verdana" w:eastAsia="Verdana" w:hAnsi="Verdana" w:cs="Verdana"/>
          <w:color w:val="000000" w:themeColor="text1"/>
          <w:sz w:val="20"/>
          <w:szCs w:val="20"/>
          <w:lang w:val="en-US"/>
        </w:rPr>
        <w:t>much</w:t>
      </w:r>
      <w:r w:rsidRPr="0024699B">
        <w:rPr>
          <w:rFonts w:ascii="Verdana" w:eastAsia="Verdana" w:hAnsi="Verdana" w:cs="Verdana"/>
          <w:color w:val="000000" w:themeColor="text1"/>
          <w:sz w:val="20"/>
          <w:szCs w:val="20"/>
          <w:lang w:val="en-US"/>
        </w:rPr>
        <w:t xml:space="preserve"> in-line with the vision of the Government of Madagascar, who view this era as an opportunity to launch a plan for transformational economic change in Madagascar focused on the development of private industry and large, sustainable, resource-driven infrastructures.</w:t>
      </w:r>
      <w:r w:rsidR="00F56F4C" w:rsidRPr="0024699B">
        <w:rPr>
          <w:rFonts w:ascii="Verdana" w:eastAsia="Verdana" w:hAnsi="Verdana" w:cs="Verdana"/>
          <w:color w:val="000000" w:themeColor="text1"/>
          <w:sz w:val="20"/>
          <w:szCs w:val="20"/>
          <w:lang w:val="en-US"/>
        </w:rPr>
        <w:t xml:space="preserve"> Also, technical assistance will be provided to national counterparts on sustainable energy legal framework, lesson learned and good practices. </w:t>
      </w:r>
    </w:p>
    <w:p w14:paraId="024ED97C" w14:textId="77777777" w:rsidR="00B51722" w:rsidRPr="00BC38BF" w:rsidRDefault="00B51722" w:rsidP="00FE0177">
      <w:pPr>
        <w:pStyle w:val="NormaleWeb"/>
        <w:spacing w:before="0" w:beforeAutospacing="0" w:after="0" w:afterAutospacing="0"/>
        <w:jc w:val="both"/>
        <w:textAlignment w:val="baseline"/>
        <w:rPr>
          <w:rFonts w:ascii="Verdana" w:hAnsi="Verdana"/>
          <w:b/>
          <w:bCs/>
          <w:color w:val="000000" w:themeColor="text1"/>
          <w:sz w:val="20"/>
          <w:szCs w:val="20"/>
          <w:lang w:val="en-US"/>
        </w:rPr>
      </w:pPr>
    </w:p>
    <w:p w14:paraId="65EDB251" w14:textId="164DDE62" w:rsidR="00E2574A" w:rsidRPr="00E60EA7" w:rsidRDefault="00E2574A" w:rsidP="00FE0177">
      <w:pPr>
        <w:pStyle w:val="Didascalia"/>
        <w:keepNext/>
        <w:rPr>
          <w:rFonts w:ascii="Verdana" w:hAnsi="Verdana"/>
          <w:b/>
          <w:i w:val="0"/>
          <w:iCs w:val="0"/>
          <w:color w:val="000000" w:themeColor="text1"/>
          <w:sz w:val="20"/>
        </w:rPr>
      </w:pPr>
      <w:bookmarkStart w:id="0" w:name="_Ref55473329"/>
      <w:r w:rsidRPr="00E60EA7">
        <w:rPr>
          <w:rFonts w:ascii="Verdana" w:hAnsi="Verdana"/>
          <w:b/>
          <w:i w:val="0"/>
          <w:iCs w:val="0"/>
          <w:color w:val="000000" w:themeColor="text1"/>
          <w:sz w:val="20"/>
        </w:rPr>
        <w:t xml:space="preserve">Exhibit </w:t>
      </w:r>
      <w:r w:rsidRPr="00E60EA7">
        <w:rPr>
          <w:rFonts w:ascii="Verdana" w:hAnsi="Verdana"/>
          <w:b/>
          <w:i w:val="0"/>
          <w:iCs w:val="0"/>
          <w:color w:val="000000" w:themeColor="text1"/>
          <w:sz w:val="20"/>
        </w:rPr>
        <w:fldChar w:fldCharType="begin"/>
      </w:r>
      <w:r w:rsidRPr="00E60EA7">
        <w:rPr>
          <w:rFonts w:ascii="Verdana" w:hAnsi="Verdana"/>
          <w:b/>
          <w:i w:val="0"/>
          <w:iCs w:val="0"/>
          <w:color w:val="000000" w:themeColor="text1"/>
          <w:sz w:val="20"/>
        </w:rPr>
        <w:instrText xml:space="preserve"> SEQ Exhibit \* ARABIC </w:instrText>
      </w:r>
      <w:r w:rsidRPr="00E60EA7">
        <w:rPr>
          <w:rFonts w:ascii="Verdana" w:hAnsi="Verdana"/>
          <w:b/>
          <w:i w:val="0"/>
          <w:iCs w:val="0"/>
          <w:color w:val="000000" w:themeColor="text1"/>
          <w:sz w:val="20"/>
        </w:rPr>
        <w:fldChar w:fldCharType="separate"/>
      </w:r>
      <w:r w:rsidR="004B10CF">
        <w:rPr>
          <w:rFonts w:ascii="Verdana" w:hAnsi="Verdana"/>
          <w:b/>
          <w:i w:val="0"/>
          <w:iCs w:val="0"/>
          <w:noProof/>
          <w:color w:val="000000" w:themeColor="text1"/>
          <w:sz w:val="20"/>
        </w:rPr>
        <w:t>1</w:t>
      </w:r>
      <w:r w:rsidRPr="00E60EA7">
        <w:rPr>
          <w:rFonts w:ascii="Verdana" w:hAnsi="Verdana"/>
          <w:b/>
          <w:i w:val="0"/>
          <w:iCs w:val="0"/>
          <w:color w:val="000000" w:themeColor="text1"/>
          <w:sz w:val="20"/>
        </w:rPr>
        <w:fldChar w:fldCharType="end"/>
      </w:r>
      <w:bookmarkEnd w:id="0"/>
      <w:r w:rsidRPr="00E60EA7">
        <w:rPr>
          <w:rFonts w:ascii="Verdana" w:hAnsi="Verdana"/>
          <w:b/>
          <w:i w:val="0"/>
          <w:iCs w:val="0"/>
          <w:color w:val="000000" w:themeColor="text1"/>
          <w:sz w:val="20"/>
        </w:rPr>
        <w:t xml:space="preserve"> - The Financial Mechanism</w:t>
      </w:r>
    </w:p>
    <w:p w14:paraId="6ADEBAE5" w14:textId="459D3A19" w:rsidR="00E2574A" w:rsidRPr="00BC38BF" w:rsidRDefault="00E60EA7" w:rsidP="00FE0177">
      <w:pPr>
        <w:jc w:val="both"/>
        <w:rPr>
          <w:rFonts w:ascii="Verdana" w:eastAsia="Verdana" w:hAnsi="Verdana" w:cs="Verdana"/>
          <w:color w:val="000000" w:themeColor="text1"/>
          <w:sz w:val="20"/>
          <w:szCs w:val="20"/>
        </w:rPr>
      </w:pPr>
      <w:r>
        <w:rPr>
          <w:rFonts w:ascii="Verdana" w:eastAsia="Verdana" w:hAnsi="Verdana" w:cs="Verdana"/>
          <w:noProof/>
          <w:color w:val="000000" w:themeColor="text1"/>
          <w:sz w:val="20"/>
          <w:szCs w:val="20"/>
          <w:lang w:val="en-US" w:eastAsia="en-US"/>
        </w:rPr>
        <w:drawing>
          <wp:inline distT="0" distB="0" distL="0" distR="0" wp14:anchorId="594F7B15" wp14:editId="3BCAAC32">
            <wp:extent cx="5943600" cy="3567430"/>
            <wp:effectExtent l="0" t="0" r="0" b="0"/>
            <wp:docPr id="13" name="Immagine 13"/>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3" name="Immagine 13"/>
                    <pic:cNvPicPr/>
                  </pic:nvPicPr>
                  <pic:blipFill>
                    <a:blip r:embed="rId41">
                      <a:extLst>
                        <a:ext uri="{28A0092B-C50C-407E-A947-70E740481C1C}">
                          <a14:useLocalDpi xmlns:a14="http://schemas.microsoft.com/office/drawing/2010/main" val="0"/>
                        </a:ext>
                      </a:extLst>
                    </a:blip>
                    <a:stretch>
                      <a:fillRect/>
                    </a:stretch>
                  </pic:blipFill>
                  <pic:spPr>
                    <a:xfrm>
                      <a:off x="0" y="0"/>
                      <a:ext cx="5943600" cy="3567430"/>
                    </a:xfrm>
                    <a:prstGeom prst="rect">
                      <a:avLst/>
                    </a:prstGeom>
                  </pic:spPr>
                </pic:pic>
              </a:graphicData>
            </a:graphic>
          </wp:inline>
        </w:drawing>
      </w:r>
    </w:p>
    <w:p w14:paraId="3DD22A19" w14:textId="77777777" w:rsidR="00E2574A" w:rsidRPr="00BC38BF" w:rsidRDefault="00E2574A" w:rsidP="00FE0177">
      <w:pPr>
        <w:jc w:val="both"/>
        <w:rPr>
          <w:rFonts w:ascii="Verdana" w:eastAsia="Verdana" w:hAnsi="Verdana" w:cs="Verdana"/>
          <w:color w:val="000000" w:themeColor="text1"/>
          <w:sz w:val="20"/>
          <w:szCs w:val="20"/>
        </w:rPr>
      </w:pPr>
    </w:p>
    <w:p w14:paraId="32B14CD1" w14:textId="0069A177" w:rsidR="00E2574A" w:rsidRPr="0024699B" w:rsidRDefault="00F56F4C"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w:t>
      </w:r>
      <w:r w:rsidR="00E2574A" w:rsidRPr="0024699B">
        <w:rPr>
          <w:rFonts w:ascii="Verdana" w:eastAsia="Verdana" w:hAnsi="Verdana" w:cs="Verdana"/>
          <w:color w:val="000000" w:themeColor="text1"/>
          <w:sz w:val="20"/>
          <w:szCs w:val="20"/>
          <w:lang w:val="en-US"/>
        </w:rPr>
        <w:t xml:space="preserve">he Sovereign Fund, will not be the only investment vehicle that the Republic of Madagascar will have to directly support the sustainable energy ecosystem, as the </w:t>
      </w:r>
      <w:r w:rsidR="00E2574A" w:rsidRPr="0024699B">
        <w:rPr>
          <w:rFonts w:ascii="Verdana" w:eastAsia="Verdana" w:hAnsi="Verdana" w:cs="Verdana"/>
          <w:b/>
          <w:color w:val="000000" w:themeColor="text1"/>
          <w:sz w:val="20"/>
          <w:szCs w:val="20"/>
          <w:lang w:val="en-US"/>
        </w:rPr>
        <w:t>FNED, which</w:t>
      </w:r>
      <w:r w:rsidR="00BC4097" w:rsidRPr="0024699B">
        <w:rPr>
          <w:rFonts w:ascii="Verdana" w:eastAsia="Verdana" w:hAnsi="Verdana" w:cs="Verdana"/>
          <w:b/>
          <w:color w:val="000000" w:themeColor="text1"/>
          <w:sz w:val="20"/>
          <w:szCs w:val="20"/>
          <w:lang w:val="en-US"/>
        </w:rPr>
        <w:t xml:space="preserve"> already ex</w:t>
      </w:r>
      <w:r w:rsidR="00903527" w:rsidRPr="0024699B">
        <w:rPr>
          <w:rFonts w:ascii="Verdana" w:eastAsia="Verdana" w:hAnsi="Verdana" w:cs="Verdana"/>
          <w:b/>
          <w:color w:val="000000" w:themeColor="text1"/>
          <w:sz w:val="20"/>
          <w:szCs w:val="20"/>
          <w:lang w:val="en-US"/>
        </w:rPr>
        <w:t>ists by law (law 2017-021)</w:t>
      </w:r>
      <w:r w:rsidR="00903527" w:rsidRPr="0024699B">
        <w:rPr>
          <w:rFonts w:ascii="Verdana" w:eastAsia="Verdana" w:hAnsi="Verdana" w:cs="Verdana"/>
          <w:color w:val="000000" w:themeColor="text1"/>
          <w:sz w:val="20"/>
          <w:szCs w:val="20"/>
          <w:lang w:val="en-US"/>
        </w:rPr>
        <w:t xml:space="preserve"> </w:t>
      </w:r>
      <w:r w:rsidR="00610C3E" w:rsidRPr="0024699B">
        <w:rPr>
          <w:rFonts w:ascii="Verdana" w:eastAsia="Verdana" w:hAnsi="Verdana" w:cs="Verdana"/>
          <w:color w:val="000000" w:themeColor="text1"/>
          <w:sz w:val="20"/>
          <w:szCs w:val="20"/>
          <w:lang w:val="en-US"/>
        </w:rPr>
        <w:t xml:space="preserve">and </w:t>
      </w:r>
      <w:r w:rsidR="00E2574A" w:rsidRPr="0024699B">
        <w:rPr>
          <w:rFonts w:ascii="Verdana" w:eastAsia="Verdana" w:hAnsi="Verdana" w:cs="Verdana"/>
          <w:color w:val="000000" w:themeColor="text1"/>
          <w:sz w:val="20"/>
          <w:szCs w:val="20"/>
          <w:lang w:val="en-US"/>
        </w:rPr>
        <w:t xml:space="preserve">will become operational in </w:t>
      </w:r>
      <w:r w:rsidR="00610C3E" w:rsidRPr="0024699B">
        <w:rPr>
          <w:rFonts w:ascii="Verdana" w:eastAsia="Verdana" w:hAnsi="Verdana" w:cs="Verdana"/>
          <w:color w:val="000000" w:themeColor="text1"/>
          <w:sz w:val="20"/>
          <w:szCs w:val="20"/>
          <w:lang w:val="en-US"/>
        </w:rPr>
        <w:t>the near future</w:t>
      </w:r>
      <w:r w:rsidR="00E2574A" w:rsidRPr="0024699B">
        <w:rPr>
          <w:rFonts w:ascii="Verdana" w:eastAsia="Verdana" w:hAnsi="Verdana" w:cs="Verdana"/>
          <w:color w:val="000000" w:themeColor="text1"/>
          <w:sz w:val="20"/>
          <w:szCs w:val="20"/>
          <w:lang w:val="en-US"/>
        </w:rPr>
        <w:t>, focusing mostly – but not exclusively – on rural electrification projects.</w:t>
      </w:r>
      <w:r w:rsidRPr="0024699B">
        <w:rPr>
          <w:rFonts w:ascii="Verdana" w:eastAsia="Verdana" w:hAnsi="Verdana" w:cs="Verdana"/>
          <w:color w:val="000000" w:themeColor="text1"/>
          <w:sz w:val="20"/>
          <w:szCs w:val="20"/>
          <w:lang w:val="en-US"/>
        </w:rPr>
        <w:t xml:space="preserve"> </w:t>
      </w:r>
      <w:r w:rsidR="00E2574A" w:rsidRPr="0024699B">
        <w:rPr>
          <w:rFonts w:ascii="Verdana" w:eastAsia="Verdana" w:hAnsi="Verdana" w:cs="Verdana"/>
          <w:color w:val="000000" w:themeColor="text1"/>
          <w:sz w:val="20"/>
          <w:szCs w:val="20"/>
          <w:lang w:val="en-US"/>
        </w:rPr>
        <w:t xml:space="preserve">The Sovereign Fund and the FNED will serve both as "supporters" of the energy and infrastructure projects by providing </w:t>
      </w:r>
      <w:r w:rsidR="00E2574A" w:rsidRPr="0024699B">
        <w:rPr>
          <w:rFonts w:ascii="Verdana" w:eastAsia="Verdana" w:hAnsi="Verdana" w:cs="Verdana"/>
          <w:color w:val="000000" w:themeColor="text1"/>
          <w:sz w:val="20"/>
          <w:szCs w:val="20"/>
          <w:lang w:val="en-US"/>
        </w:rPr>
        <w:lastRenderedPageBreak/>
        <w:t>investment capital and as an "exit strategy" for the JP, receiving the investment portfolio developed with the JP.</w:t>
      </w:r>
    </w:p>
    <w:p w14:paraId="56DCCD29" w14:textId="77777777" w:rsidR="00E2574A" w:rsidRPr="0024699B" w:rsidRDefault="00E2574A" w:rsidP="00FE0177">
      <w:pPr>
        <w:jc w:val="both"/>
        <w:rPr>
          <w:rFonts w:ascii="Verdana" w:eastAsia="Verdana" w:hAnsi="Verdana" w:cs="Verdana"/>
          <w:color w:val="000000" w:themeColor="text1"/>
          <w:sz w:val="20"/>
          <w:szCs w:val="20"/>
          <w:lang w:val="en-US"/>
        </w:rPr>
      </w:pPr>
    </w:p>
    <w:p w14:paraId="6FB77290" w14:textId="586EA283" w:rsidR="00E2574A" w:rsidRPr="0024699B" w:rsidRDefault="00E2574A" w:rsidP="00FE0177">
      <w:pPr>
        <w:pStyle w:val="Didascalia"/>
        <w:keepNext/>
        <w:rPr>
          <w:rFonts w:ascii="Verdana" w:hAnsi="Verdana"/>
          <w:i w:val="0"/>
          <w:iCs w:val="0"/>
          <w:color w:val="000000" w:themeColor="text1"/>
          <w:sz w:val="20"/>
          <w:lang w:val="en-US"/>
        </w:rPr>
      </w:pPr>
      <w:bookmarkStart w:id="1" w:name="_Ref55477367"/>
      <w:r w:rsidRPr="0024699B">
        <w:rPr>
          <w:rFonts w:ascii="Verdana" w:hAnsi="Verdana"/>
          <w:b/>
          <w:i w:val="0"/>
          <w:iCs w:val="0"/>
          <w:color w:val="000000" w:themeColor="text1"/>
          <w:sz w:val="20"/>
          <w:u w:val="single"/>
          <w:lang w:val="en-US"/>
        </w:rPr>
        <w:t xml:space="preserve">Exhibit </w:t>
      </w:r>
      <w:r w:rsidRPr="00BC38BF">
        <w:rPr>
          <w:rFonts w:ascii="Verdana" w:hAnsi="Verdana"/>
          <w:b/>
          <w:i w:val="0"/>
          <w:iCs w:val="0"/>
          <w:color w:val="000000" w:themeColor="text1"/>
          <w:sz w:val="20"/>
          <w:u w:val="single"/>
        </w:rPr>
        <w:fldChar w:fldCharType="begin"/>
      </w:r>
      <w:r w:rsidRPr="0024699B">
        <w:rPr>
          <w:rFonts w:ascii="Verdana" w:hAnsi="Verdana"/>
          <w:b/>
          <w:i w:val="0"/>
          <w:iCs w:val="0"/>
          <w:color w:val="000000" w:themeColor="text1"/>
          <w:sz w:val="20"/>
          <w:u w:val="single"/>
          <w:lang w:val="en-US"/>
        </w:rPr>
        <w:instrText xml:space="preserve"> SEQ Exhibit \* ARABIC </w:instrText>
      </w:r>
      <w:r w:rsidRPr="00BC38BF">
        <w:rPr>
          <w:rFonts w:ascii="Verdana" w:hAnsi="Verdana"/>
          <w:b/>
          <w:i w:val="0"/>
          <w:iCs w:val="0"/>
          <w:color w:val="000000" w:themeColor="text1"/>
          <w:sz w:val="20"/>
          <w:u w:val="single"/>
        </w:rPr>
        <w:fldChar w:fldCharType="separate"/>
      </w:r>
      <w:r w:rsidR="004B10CF" w:rsidRPr="0024699B">
        <w:rPr>
          <w:rFonts w:ascii="Verdana" w:hAnsi="Verdana"/>
          <w:b/>
          <w:i w:val="0"/>
          <w:iCs w:val="0"/>
          <w:noProof/>
          <w:color w:val="000000" w:themeColor="text1"/>
          <w:sz w:val="20"/>
          <w:u w:val="single"/>
          <w:lang w:val="en-US"/>
        </w:rPr>
        <w:t>2</w:t>
      </w:r>
      <w:r w:rsidRPr="00BC38BF">
        <w:rPr>
          <w:rFonts w:ascii="Verdana" w:hAnsi="Verdana"/>
          <w:b/>
          <w:i w:val="0"/>
          <w:iCs w:val="0"/>
          <w:color w:val="000000" w:themeColor="text1"/>
          <w:sz w:val="20"/>
          <w:u w:val="single"/>
        </w:rPr>
        <w:fldChar w:fldCharType="end"/>
      </w:r>
      <w:bookmarkEnd w:id="1"/>
      <w:r w:rsidRPr="0024699B">
        <w:rPr>
          <w:rFonts w:ascii="Verdana" w:hAnsi="Verdana"/>
          <w:b/>
          <w:i w:val="0"/>
          <w:iCs w:val="0"/>
          <w:color w:val="000000" w:themeColor="text1"/>
          <w:sz w:val="20"/>
          <w:u w:val="single"/>
          <w:lang w:val="en-US"/>
        </w:rPr>
        <w:t xml:space="preserve"> -</w:t>
      </w:r>
      <w:r w:rsidRPr="0024699B">
        <w:rPr>
          <w:rFonts w:ascii="Verdana" w:hAnsi="Verdana"/>
          <w:i w:val="0"/>
          <w:iCs w:val="0"/>
          <w:color w:val="000000" w:themeColor="text1"/>
          <w:sz w:val="20"/>
          <w:lang w:val="en-US"/>
        </w:rPr>
        <w:t xml:space="preserve"> The Role of the Republic of Madagascar</w:t>
      </w:r>
    </w:p>
    <w:p w14:paraId="6BB2E1E4" w14:textId="381CCC95" w:rsidR="00E2574A" w:rsidRPr="00BC38BF" w:rsidRDefault="008C4887" w:rsidP="008C4887">
      <w:pPr>
        <w:jc w:val="center"/>
      </w:pPr>
      <w:r>
        <w:rPr>
          <w:noProof/>
          <w:lang w:val="en-US" w:eastAsia="en-US"/>
        </w:rPr>
        <w:drawing>
          <wp:inline distT="0" distB="0" distL="0" distR="0" wp14:anchorId="43E13404" wp14:editId="14EDFB0E">
            <wp:extent cx="5943600" cy="3337560"/>
            <wp:effectExtent l="0" t="0" r="0" b="2540"/>
            <wp:docPr id="23" name="Immagine 23"/>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23" name="Immagine 23"/>
                    <pic:cNvPicPr/>
                  </pic:nvPicPr>
                  <pic:blipFill>
                    <a:blip r:embed="rId42">
                      <a:extLst>
                        <a:ext uri="{28A0092B-C50C-407E-A947-70E740481C1C}">
                          <a14:useLocalDpi xmlns:a14="http://schemas.microsoft.com/office/drawing/2010/main" val="0"/>
                        </a:ext>
                      </a:extLst>
                    </a:blip>
                    <a:stretch>
                      <a:fillRect/>
                    </a:stretch>
                  </pic:blipFill>
                  <pic:spPr>
                    <a:xfrm>
                      <a:off x="0" y="0"/>
                      <a:ext cx="5943600" cy="3337560"/>
                    </a:xfrm>
                    <a:prstGeom prst="rect">
                      <a:avLst/>
                    </a:prstGeom>
                  </pic:spPr>
                </pic:pic>
              </a:graphicData>
            </a:graphic>
          </wp:inline>
        </w:drawing>
      </w:r>
    </w:p>
    <w:p w14:paraId="4890D11A" w14:textId="77777777" w:rsidR="00E2574A" w:rsidRPr="00BC38BF" w:rsidRDefault="00E2574A" w:rsidP="00FE0177"/>
    <w:p w14:paraId="0A6F301E" w14:textId="77777777" w:rsidR="009827B6" w:rsidRPr="00BC38BF" w:rsidRDefault="009827B6" w:rsidP="00FE0177">
      <w:pPr>
        <w:rPr>
          <w:rFonts w:ascii="Verdana" w:eastAsia="Calibri" w:hAnsi="Verdana"/>
          <w:i/>
          <w:color w:val="C45911" w:themeColor="accent2" w:themeShade="BF"/>
          <w:sz w:val="20"/>
          <w:szCs w:val="20"/>
        </w:rPr>
      </w:pPr>
    </w:p>
    <w:p w14:paraId="1C247D79" w14:textId="7DE97258" w:rsidR="00C73E8F" w:rsidRPr="0024699B" w:rsidRDefault="00C73E8F" w:rsidP="00FE0177">
      <w:pPr>
        <w:jc w:val="both"/>
        <w:rPr>
          <w:rFonts w:ascii="Verdana" w:eastAsia="Verdana" w:hAnsi="Verdana" w:cs="Verdana"/>
          <w:color w:val="000000" w:themeColor="text1"/>
          <w:sz w:val="20"/>
          <w:szCs w:val="20"/>
          <w:lang w:val="en-US"/>
        </w:rPr>
      </w:pPr>
      <w:r w:rsidRPr="0024699B">
        <w:rPr>
          <w:rFonts w:ascii="Verdana" w:eastAsia="Verdana" w:hAnsi="Verdana" w:cs="Verdana"/>
          <w:b/>
          <w:color w:val="000000" w:themeColor="text1"/>
          <w:sz w:val="20"/>
          <w:szCs w:val="20"/>
          <w:u w:val="single"/>
          <w:lang w:val="en-US"/>
        </w:rPr>
        <w:t>Stakeholders involved:</w:t>
      </w:r>
      <w:r w:rsidRPr="0024699B">
        <w:rPr>
          <w:rFonts w:ascii="Verdana" w:eastAsia="Verdana" w:hAnsi="Verdana" w:cs="Verdana"/>
          <w:color w:val="000000" w:themeColor="text1"/>
          <w:sz w:val="20"/>
          <w:szCs w:val="20"/>
          <w:lang w:val="en-US"/>
        </w:rPr>
        <w:t xml:space="preserve"> </w:t>
      </w:r>
    </w:p>
    <w:p w14:paraId="375F7BA1" w14:textId="3190D5B0" w:rsidR="00604413" w:rsidRPr="0024699B" w:rsidRDefault="00903527"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This JP will involve</w:t>
      </w:r>
      <w:r w:rsidR="00604413" w:rsidRPr="0024699B">
        <w:rPr>
          <w:rFonts w:ascii="Verdana" w:eastAsia="Verdana" w:hAnsi="Verdana" w:cs="Verdana"/>
          <w:color w:val="000000" w:themeColor="text1"/>
          <w:sz w:val="20"/>
          <w:szCs w:val="20"/>
          <w:lang w:val="en-US"/>
        </w:rPr>
        <w:t xml:space="preserve"> a wide range of stakeholders, from Government to </w:t>
      </w:r>
      <w:r w:rsidRPr="0024699B">
        <w:rPr>
          <w:rFonts w:ascii="Verdana" w:eastAsia="Verdana" w:hAnsi="Verdana" w:cs="Verdana"/>
          <w:color w:val="000000" w:themeColor="text1"/>
          <w:sz w:val="20"/>
          <w:szCs w:val="20"/>
          <w:lang w:val="en-US"/>
        </w:rPr>
        <w:t>national execution agencies,</w:t>
      </w:r>
      <w:r w:rsidR="00604413" w:rsidRPr="0024699B">
        <w:rPr>
          <w:rFonts w:ascii="Verdana" w:eastAsia="Verdana" w:hAnsi="Verdana" w:cs="Verdana"/>
          <w:color w:val="000000" w:themeColor="text1"/>
          <w:sz w:val="20"/>
          <w:szCs w:val="20"/>
          <w:lang w:val="en-US"/>
        </w:rPr>
        <w:t xml:space="preserve"> private sector, universities, local communities and national and international organizations. </w:t>
      </w:r>
    </w:p>
    <w:p w14:paraId="1F5C0A32" w14:textId="77777777" w:rsidR="00BC38BF" w:rsidRPr="0024699B" w:rsidRDefault="00BC38BF" w:rsidP="00FE0177">
      <w:pPr>
        <w:jc w:val="both"/>
        <w:rPr>
          <w:rFonts w:ascii="Verdana" w:eastAsia="Verdana" w:hAnsi="Verdana" w:cs="Verdana"/>
          <w:b/>
          <w:color w:val="000000" w:themeColor="text1"/>
          <w:sz w:val="20"/>
          <w:szCs w:val="20"/>
          <w:lang w:val="en-US"/>
        </w:rPr>
      </w:pPr>
    </w:p>
    <w:p w14:paraId="3F627F11" w14:textId="77777777" w:rsidR="00BC38BF" w:rsidRPr="0024699B" w:rsidRDefault="00BC38BF" w:rsidP="00FE0177">
      <w:pPr>
        <w:jc w:val="both"/>
        <w:rPr>
          <w:rFonts w:ascii="Verdana" w:eastAsia="Verdana" w:hAnsi="Verdana" w:cs="Verdana"/>
          <w:b/>
          <w:color w:val="000000" w:themeColor="text1"/>
          <w:sz w:val="20"/>
          <w:szCs w:val="20"/>
          <w:lang w:val="en-US"/>
        </w:rPr>
      </w:pPr>
      <w:r w:rsidRPr="0024699B">
        <w:rPr>
          <w:rFonts w:ascii="Verdana" w:eastAsia="Verdana" w:hAnsi="Verdana" w:cs="Verdana"/>
          <w:b/>
          <w:color w:val="000000" w:themeColor="text1"/>
          <w:sz w:val="20"/>
          <w:szCs w:val="20"/>
          <w:lang w:val="en-US"/>
        </w:rPr>
        <w:t xml:space="preserve">On the Private Sector: </w:t>
      </w:r>
    </w:p>
    <w:p w14:paraId="40B18113" w14:textId="77777777" w:rsidR="00BC38BF" w:rsidRPr="0024699B" w:rsidRDefault="00BC38BF"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The JP will actively financially and technically support private sectors SMEs involved in the Sustainable Energy sector: </w:t>
      </w:r>
    </w:p>
    <w:p w14:paraId="74B17DD5" w14:textId="77777777" w:rsidR="00BC38BF" w:rsidRPr="00BC38BF" w:rsidRDefault="00BC38BF" w:rsidP="00FE0177">
      <w:pPr>
        <w:pStyle w:val="Paragrafoelenco"/>
        <w:numPr>
          <w:ilvl w:val="0"/>
          <w:numId w:val="13"/>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Investment Funds:</w:t>
      </w:r>
    </w:p>
    <w:p w14:paraId="58353C9A" w14:textId="0DDBF61B" w:rsidR="00BC38BF" w:rsidRPr="002739AE" w:rsidRDefault="00BC38BF" w:rsidP="00FE0177">
      <w:pPr>
        <w:pStyle w:val="Paragrafoelenco"/>
        <w:numPr>
          <w:ilvl w:val="1"/>
          <w:numId w:val="13"/>
        </w:numPr>
        <w:spacing w:line="240" w:lineRule="auto"/>
        <w:rPr>
          <w:rFonts w:ascii="Verdana" w:eastAsia="Verdana" w:hAnsi="Verdana" w:cs="Verdana"/>
          <w:color w:val="000000" w:themeColor="text1"/>
          <w:sz w:val="20"/>
          <w:szCs w:val="20"/>
          <w:lang w:val="en-US"/>
        </w:rPr>
      </w:pPr>
      <w:r w:rsidRPr="002739AE">
        <w:rPr>
          <w:rFonts w:ascii="Verdana" w:eastAsia="Verdana" w:hAnsi="Verdana" w:cs="Verdana"/>
          <w:b/>
          <w:bCs/>
          <w:color w:val="000000" w:themeColor="text1"/>
          <w:sz w:val="20"/>
          <w:szCs w:val="20"/>
          <w:lang w:val="en-US"/>
        </w:rPr>
        <w:t>Bamboo Capital / OMDF</w:t>
      </w:r>
      <w:r w:rsidRPr="002739AE">
        <w:rPr>
          <w:rFonts w:ascii="Verdana" w:eastAsia="Verdana" w:hAnsi="Verdana" w:cs="Verdana"/>
          <w:color w:val="000000" w:themeColor="text1"/>
          <w:sz w:val="20"/>
          <w:szCs w:val="20"/>
          <w:lang w:val="en-US"/>
        </w:rPr>
        <w:t>:  The Off-grid Market Development Fund (OMDF) is a USD 40 Mil fund (managed by Bamboo Capital Partners and funded by the World Bank) which targes companies who off-grid solar energy solutions to Malagasy customers. A partnership with the JP is being finalized, details are provided in the following paragraphs.</w:t>
      </w:r>
    </w:p>
    <w:p w14:paraId="0D62D343" w14:textId="0BD6C8C5" w:rsidR="00BC38BF" w:rsidRDefault="00BC38BF" w:rsidP="00FE0177">
      <w:pPr>
        <w:pStyle w:val="Paragrafoelenco"/>
        <w:numPr>
          <w:ilvl w:val="1"/>
          <w:numId w:val="13"/>
        </w:numPr>
        <w:spacing w:line="240" w:lineRule="auto"/>
        <w:rPr>
          <w:rFonts w:ascii="Verdana" w:eastAsia="Verdana" w:hAnsi="Verdana" w:cs="Verdana"/>
          <w:color w:val="000000" w:themeColor="text1"/>
          <w:sz w:val="20"/>
          <w:szCs w:val="20"/>
          <w:lang w:val="en-US"/>
        </w:rPr>
      </w:pPr>
      <w:r w:rsidRPr="002739AE">
        <w:rPr>
          <w:rFonts w:ascii="Verdana" w:eastAsia="Verdana" w:hAnsi="Verdana" w:cs="Verdana"/>
          <w:b/>
          <w:bCs/>
          <w:color w:val="000000" w:themeColor="text1"/>
          <w:sz w:val="20"/>
          <w:szCs w:val="20"/>
          <w:lang w:val="en-US"/>
        </w:rPr>
        <w:t>IETP</w:t>
      </w:r>
      <w:r w:rsidRPr="002739AE">
        <w:rPr>
          <w:rFonts w:ascii="Verdana" w:eastAsia="Verdana" w:hAnsi="Verdana" w:cs="Verdana"/>
          <w:color w:val="000000" w:themeColor="text1"/>
          <w:sz w:val="20"/>
          <w:szCs w:val="20"/>
          <w:lang w:val="en-US"/>
        </w:rPr>
        <w:t>: Investisseurs &amp; Partenaires (I&amp;P) is a pioneering impact investment group entirely dedicated to financing and supporting small and medium-sized enterprises (SMEs) and start-ups in Sub-Saharan Africa. They have a local presence in Madagascar. A partnership with the JP is being finalized, details are provided in the following paragraphs</w:t>
      </w:r>
    </w:p>
    <w:p w14:paraId="015F959B" w14:textId="5147866E" w:rsidR="00B3603B" w:rsidRPr="0024699B" w:rsidRDefault="00B3603B" w:rsidP="00934BE2">
      <w:pPr>
        <w:pStyle w:val="Paragrafoelenco"/>
        <w:numPr>
          <w:ilvl w:val="1"/>
          <w:numId w:val="13"/>
        </w:numPr>
        <w:spacing w:line="240" w:lineRule="auto"/>
        <w:rPr>
          <w:rFonts w:ascii="Verdana" w:hAnsi="Verdana" w:cs="Calibri"/>
          <w:color w:val="000000"/>
          <w:sz w:val="20"/>
          <w:szCs w:val="20"/>
          <w:highlight w:val="yellow"/>
          <w:lang w:val="en-US"/>
        </w:rPr>
      </w:pPr>
      <w:r w:rsidRPr="0024699B">
        <w:rPr>
          <w:rFonts w:ascii="Verdana" w:eastAsia="Verdana" w:hAnsi="Verdana" w:cs="Verdana"/>
          <w:b/>
          <w:bCs/>
          <w:color w:val="000000" w:themeColor="text1"/>
          <w:sz w:val="20"/>
          <w:szCs w:val="20"/>
          <w:highlight w:val="yellow"/>
          <w:lang w:val="en-US"/>
        </w:rPr>
        <w:t xml:space="preserve">OPEC Fund </w:t>
      </w:r>
      <w:r w:rsidRPr="0024699B">
        <w:rPr>
          <w:rFonts w:ascii="Verdana" w:eastAsia="Verdana" w:hAnsi="Verdana" w:cs="Verdana"/>
          <w:color w:val="000000" w:themeColor="text1"/>
          <w:sz w:val="20"/>
          <w:szCs w:val="20"/>
          <w:highlight w:val="yellow"/>
          <w:lang w:val="en-US"/>
        </w:rPr>
        <w:t xml:space="preserve">is working on a project proposal specific for Madagascar, in which they will </w:t>
      </w:r>
      <w:r w:rsidRPr="0024699B">
        <w:rPr>
          <w:rFonts w:ascii="Verdana" w:hAnsi="Verdana" w:cs="Calibri"/>
          <w:color w:val="000000"/>
          <w:sz w:val="20"/>
          <w:szCs w:val="20"/>
          <w:highlight w:val="yellow"/>
          <w:lang w:val="en-US"/>
        </w:rPr>
        <w:t xml:space="preserve">provide a loan to the Government to finance the clean infrastructure sector (USD 100 Mil) and direct support to the private sector on i) </w:t>
      </w:r>
      <w:r w:rsidRPr="0024699B">
        <w:rPr>
          <w:rFonts w:ascii="Verdana" w:hAnsi="Verdana" w:cs="Calibri"/>
          <w:color w:val="000000"/>
          <w:sz w:val="20"/>
          <w:szCs w:val="20"/>
          <w:highlight w:val="yellow"/>
        </w:rPr>
        <w:t>Improved cookstoves ii) fully clean cooking solutions iii)</w:t>
      </w:r>
      <w:r w:rsidR="007D76C4" w:rsidRPr="0024699B">
        <w:rPr>
          <w:rFonts w:ascii="Verdana" w:hAnsi="Verdana" w:cs="Calibri"/>
          <w:color w:val="000000"/>
          <w:sz w:val="20"/>
          <w:szCs w:val="20"/>
          <w:highlight w:val="yellow"/>
        </w:rPr>
        <w:t>,</w:t>
      </w:r>
      <w:r w:rsidRPr="0024699B">
        <w:rPr>
          <w:rFonts w:ascii="Verdana" w:hAnsi="Verdana" w:cs="Calibri"/>
          <w:color w:val="000000"/>
          <w:sz w:val="20"/>
          <w:szCs w:val="20"/>
          <w:highlight w:val="yellow"/>
        </w:rPr>
        <w:t xml:space="preserve"> </w:t>
      </w:r>
      <w:r w:rsidR="007D76C4" w:rsidRPr="0024699B">
        <w:rPr>
          <w:rFonts w:ascii="Verdana" w:hAnsi="Verdana" w:cs="Calibri"/>
          <w:color w:val="000000"/>
          <w:sz w:val="20"/>
          <w:szCs w:val="20"/>
          <w:highlight w:val="yellow"/>
        </w:rPr>
        <w:t>a</w:t>
      </w:r>
      <w:r w:rsidRPr="0024699B">
        <w:rPr>
          <w:rFonts w:ascii="Verdana" w:hAnsi="Verdana" w:cs="Calibri"/>
          <w:color w:val="000000"/>
          <w:sz w:val="20"/>
          <w:szCs w:val="20"/>
          <w:highlight w:val="yellow"/>
          <w:lang w:val="en-US"/>
        </w:rPr>
        <w:t xml:space="preserve">lso targeting </w:t>
      </w:r>
      <w:r w:rsidR="007D76C4" w:rsidRPr="0024699B">
        <w:rPr>
          <w:rFonts w:ascii="Verdana" w:hAnsi="Verdana" w:cs="Calibri"/>
          <w:color w:val="000000"/>
          <w:sz w:val="20"/>
          <w:szCs w:val="20"/>
          <w:highlight w:val="yellow"/>
          <w:lang w:val="en-US"/>
        </w:rPr>
        <w:t xml:space="preserve">to disburse </w:t>
      </w:r>
      <w:r w:rsidRPr="0024699B">
        <w:rPr>
          <w:rFonts w:ascii="Verdana" w:hAnsi="Verdana" w:cs="Calibri"/>
          <w:color w:val="000000"/>
          <w:sz w:val="20"/>
          <w:szCs w:val="20"/>
          <w:highlight w:val="yellow"/>
          <w:lang w:val="en-US"/>
        </w:rPr>
        <w:t xml:space="preserve">USD </w:t>
      </w:r>
      <w:r w:rsidRPr="0024699B">
        <w:rPr>
          <w:rFonts w:ascii="Verdana" w:hAnsi="Verdana" w:cs="Calibri"/>
          <w:color w:val="000000"/>
          <w:sz w:val="20"/>
          <w:szCs w:val="20"/>
          <w:highlight w:val="yellow"/>
          <w:lang w:val="en-US"/>
        </w:rPr>
        <w:lastRenderedPageBreak/>
        <w:t>100 Mil.</w:t>
      </w:r>
      <w:r w:rsidR="007D76C4" w:rsidRPr="0024699B">
        <w:rPr>
          <w:rFonts w:ascii="Verdana" w:hAnsi="Verdana" w:cs="Calibri"/>
          <w:color w:val="000000"/>
          <w:sz w:val="20"/>
          <w:szCs w:val="20"/>
          <w:highlight w:val="yellow"/>
          <w:lang w:val="en-US"/>
        </w:rPr>
        <w:t xml:space="preserve"> They approached UNCDF to develop a partnership and a conversation about a collaboration with Derisking Facility is </w:t>
      </w:r>
      <w:r w:rsidR="00DA0561" w:rsidRPr="0024699B">
        <w:rPr>
          <w:rFonts w:ascii="Verdana" w:hAnsi="Verdana" w:cs="Calibri"/>
          <w:color w:val="000000"/>
          <w:sz w:val="20"/>
          <w:szCs w:val="20"/>
          <w:highlight w:val="yellow"/>
          <w:lang w:val="en-US"/>
        </w:rPr>
        <w:t>c</w:t>
      </w:r>
      <w:r w:rsidR="007D76C4" w:rsidRPr="0024699B">
        <w:rPr>
          <w:rFonts w:ascii="Verdana" w:hAnsi="Verdana" w:cs="Calibri"/>
          <w:color w:val="000000"/>
          <w:sz w:val="20"/>
          <w:szCs w:val="20"/>
          <w:highlight w:val="yellow"/>
          <w:lang w:val="en-US"/>
        </w:rPr>
        <w:t>urrently ongoing.</w:t>
      </w:r>
    </w:p>
    <w:p w14:paraId="49624A92" w14:textId="30B25EC1" w:rsidR="00B3603B" w:rsidRPr="00B3603B" w:rsidRDefault="00B3603B" w:rsidP="00B3603B">
      <w:pPr>
        <w:rPr>
          <w:rFonts w:ascii="Verdana" w:eastAsia="Verdana" w:hAnsi="Verdana" w:cs="Verdana"/>
          <w:color w:val="000000" w:themeColor="text1"/>
          <w:sz w:val="20"/>
          <w:szCs w:val="20"/>
          <w:lang w:val="en-US"/>
        </w:rPr>
      </w:pPr>
    </w:p>
    <w:p w14:paraId="234F79B9" w14:textId="77777777" w:rsidR="00BC38BF" w:rsidRPr="002739AE" w:rsidRDefault="00BC38BF" w:rsidP="00FE0177">
      <w:pPr>
        <w:pStyle w:val="Paragrafoelenco"/>
        <w:numPr>
          <w:ilvl w:val="0"/>
          <w:numId w:val="13"/>
        </w:numPr>
        <w:spacing w:line="240" w:lineRule="auto"/>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 xml:space="preserve">Private sector involved in Solar Home Systems distribution and  stand alone Photovoltaic industrial installation (HERi Madagascar, BAOBAB+, Jiro ve, Jiro Gasy, Nanoe, GC Solar, APEM PAIQ, Energy Technology etc.) </w:t>
      </w:r>
    </w:p>
    <w:p w14:paraId="3AFD7384" w14:textId="08D2A4E2" w:rsidR="00BC38BF" w:rsidRPr="002739AE" w:rsidRDefault="00BC38BF" w:rsidP="00FE0177">
      <w:pPr>
        <w:pStyle w:val="Paragrafoelenco"/>
        <w:numPr>
          <w:ilvl w:val="0"/>
          <w:numId w:val="13"/>
        </w:numPr>
        <w:spacing w:line="240" w:lineRule="auto"/>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 xml:space="preserve">Private sector involved in mini-grid powered by renewable sources </w:t>
      </w:r>
      <w:r w:rsidR="00934BE2">
        <w:rPr>
          <w:rFonts w:ascii="Verdana" w:eastAsia="Verdana" w:hAnsi="Verdana" w:cs="Verdana"/>
          <w:color w:val="000000" w:themeColor="text1"/>
          <w:sz w:val="20"/>
          <w:szCs w:val="20"/>
          <w:lang w:val="en-US"/>
        </w:rPr>
        <w:t xml:space="preserve">of energy (ANKA Madagascar, </w:t>
      </w:r>
      <w:r w:rsidR="00934BE2" w:rsidRPr="00934BE2">
        <w:rPr>
          <w:rFonts w:ascii="Verdana" w:eastAsia="Verdana" w:hAnsi="Verdana" w:cs="Verdana"/>
          <w:color w:val="000000" w:themeColor="text1"/>
          <w:sz w:val="20"/>
          <w:szCs w:val="20"/>
          <w:highlight w:val="yellow"/>
          <w:lang w:val="en-US"/>
        </w:rPr>
        <w:t>HIER</w:t>
      </w:r>
      <w:r w:rsidRPr="00934BE2">
        <w:rPr>
          <w:rFonts w:ascii="Verdana" w:eastAsia="Verdana" w:hAnsi="Verdana" w:cs="Verdana"/>
          <w:color w:val="000000" w:themeColor="text1"/>
          <w:sz w:val="20"/>
          <w:szCs w:val="20"/>
          <w:highlight w:val="yellow"/>
          <w:lang w:val="en-US"/>
        </w:rPr>
        <w:t>,</w:t>
      </w:r>
      <w:r w:rsidRPr="002739AE">
        <w:rPr>
          <w:rFonts w:ascii="Verdana" w:eastAsia="Verdana" w:hAnsi="Verdana" w:cs="Verdana"/>
          <w:color w:val="000000" w:themeColor="text1"/>
          <w:sz w:val="20"/>
          <w:szCs w:val="20"/>
          <w:lang w:val="en-US"/>
        </w:rPr>
        <w:t xml:space="preserve"> Welight, MASAHYA, Casielec, SIER-GC, Autarsys etc.)</w:t>
      </w:r>
    </w:p>
    <w:p w14:paraId="28456978" w14:textId="77777777" w:rsidR="00BC38BF" w:rsidRPr="00BC38BF" w:rsidRDefault="00BC38BF" w:rsidP="00FE0177">
      <w:pPr>
        <w:pStyle w:val="Paragrafoelenco"/>
        <w:numPr>
          <w:ilvl w:val="0"/>
          <w:numId w:val="13"/>
        </w:numPr>
        <w:spacing w:line="240" w:lineRule="auto"/>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Large scale renewable energy project developers / SPVs for electricity production (JOVENA, Axian, ENELEC, Tozzi Green, NEHO, SinoHydro</w:t>
      </w:r>
      <w:r w:rsidRPr="00BC38BF">
        <w:rPr>
          <w:rFonts w:ascii="Verdana" w:eastAsia="Verdana" w:hAnsi="Verdana" w:cs="Verdana"/>
          <w:color w:val="000000" w:themeColor="text1"/>
          <w:sz w:val="20"/>
          <w:szCs w:val="20"/>
          <w:lang w:val="en-US"/>
        </w:rPr>
        <w:t xml:space="preserve"> etc.)</w:t>
      </w:r>
    </w:p>
    <w:p w14:paraId="09EBE442" w14:textId="6F51FF62" w:rsidR="00BC38BF" w:rsidRPr="00BC38BF" w:rsidRDefault="00BC38BF" w:rsidP="00FE0177">
      <w:pPr>
        <w:pStyle w:val="Paragrafoelenco"/>
        <w:numPr>
          <w:ilvl w:val="0"/>
          <w:numId w:val="13"/>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Private sector involved in Bio-fuel / Bio-ethanol / Green Charcoal for cooking (Obio Hamy, Biogasikara energy SARL, Ma Energie</w:t>
      </w:r>
      <w:r w:rsidR="00F34AA1">
        <w:rPr>
          <w:rFonts w:ascii="Verdana" w:eastAsia="Verdana" w:hAnsi="Verdana" w:cs="Verdana"/>
          <w:color w:val="000000" w:themeColor="text1"/>
          <w:sz w:val="20"/>
          <w:szCs w:val="20"/>
          <w:lang w:val="en-US"/>
        </w:rPr>
        <w:t>, GREAT,</w:t>
      </w:r>
      <w:r w:rsidRPr="00BC38BF">
        <w:rPr>
          <w:rFonts w:ascii="Verdana" w:eastAsia="Verdana" w:hAnsi="Verdana" w:cs="Verdana"/>
          <w:color w:val="000000" w:themeColor="text1"/>
          <w:sz w:val="20"/>
          <w:szCs w:val="20"/>
          <w:lang w:val="en-US"/>
        </w:rPr>
        <w:t xml:space="preserve"> etc.)</w:t>
      </w:r>
    </w:p>
    <w:p w14:paraId="39A06C47" w14:textId="77777777" w:rsidR="00BC38BF" w:rsidRPr="00BC38BF" w:rsidRDefault="00BC38BF" w:rsidP="00FE0177">
      <w:pPr>
        <w:pStyle w:val="Paragrafoelenco"/>
        <w:numPr>
          <w:ilvl w:val="0"/>
          <w:numId w:val="13"/>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 xml:space="preserve">Other any start ups within sustainable energy sector that may be selected from the Sustainable Energy Incubator. </w:t>
      </w:r>
    </w:p>
    <w:p w14:paraId="5A66B163" w14:textId="77777777" w:rsidR="00BC38BF" w:rsidRPr="0024699B" w:rsidRDefault="00BC38BF" w:rsidP="00FE0177">
      <w:pPr>
        <w:jc w:val="both"/>
        <w:rPr>
          <w:rFonts w:ascii="Verdana" w:eastAsia="Verdana" w:hAnsi="Verdana" w:cs="Verdana"/>
          <w:color w:val="000000" w:themeColor="text1"/>
          <w:sz w:val="20"/>
          <w:szCs w:val="20"/>
          <w:lang w:val="en-US"/>
        </w:rPr>
      </w:pPr>
    </w:p>
    <w:p w14:paraId="321A55EF" w14:textId="1A64B8CB" w:rsidR="00604413" w:rsidRPr="00BC38BF" w:rsidRDefault="00604413" w:rsidP="00FE0177">
      <w:pPr>
        <w:jc w:val="both"/>
        <w:rPr>
          <w:rFonts w:ascii="Verdana" w:eastAsia="Verdana" w:hAnsi="Verdana" w:cs="Verdana"/>
          <w:b/>
          <w:color w:val="000000" w:themeColor="text1"/>
          <w:sz w:val="20"/>
          <w:szCs w:val="20"/>
        </w:rPr>
      </w:pPr>
      <w:r w:rsidRPr="00BC38BF">
        <w:rPr>
          <w:rFonts w:ascii="Verdana" w:eastAsia="Verdana" w:hAnsi="Verdana" w:cs="Verdana"/>
          <w:b/>
          <w:color w:val="000000" w:themeColor="text1"/>
          <w:sz w:val="20"/>
          <w:szCs w:val="20"/>
        </w:rPr>
        <w:t xml:space="preserve">On the Government Side: </w:t>
      </w:r>
    </w:p>
    <w:p w14:paraId="1C6294DC" w14:textId="51D84603" w:rsidR="00903527" w:rsidRPr="00BC38BF" w:rsidRDefault="00903527" w:rsidP="00FE0177">
      <w:pPr>
        <w:pStyle w:val="Paragrafoelenco"/>
        <w:numPr>
          <w:ilvl w:val="0"/>
          <w:numId w:val="12"/>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Presidency Office;</w:t>
      </w:r>
    </w:p>
    <w:p w14:paraId="256AF19B" w14:textId="7102BDA0" w:rsidR="00604413" w:rsidRPr="00BC38BF" w:rsidRDefault="00604413" w:rsidP="00FE0177">
      <w:pPr>
        <w:pStyle w:val="Paragrafoelenco"/>
        <w:numPr>
          <w:ilvl w:val="0"/>
          <w:numId w:val="12"/>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Ministry of Economy and Finance</w:t>
      </w:r>
      <w:r w:rsidR="00140B98" w:rsidRPr="00BC38BF">
        <w:rPr>
          <w:rFonts w:ascii="Verdana" w:eastAsia="Verdana" w:hAnsi="Verdana" w:cs="Verdana"/>
          <w:color w:val="000000" w:themeColor="text1"/>
          <w:sz w:val="20"/>
          <w:szCs w:val="20"/>
          <w:lang w:val="en-US"/>
        </w:rPr>
        <w:t xml:space="preserve"> (MEF)</w:t>
      </w:r>
      <w:r w:rsidR="00903527" w:rsidRPr="00BC38BF">
        <w:rPr>
          <w:rFonts w:ascii="Verdana" w:eastAsia="Verdana" w:hAnsi="Verdana" w:cs="Verdana"/>
          <w:color w:val="000000" w:themeColor="text1"/>
          <w:sz w:val="20"/>
          <w:szCs w:val="20"/>
          <w:lang w:val="en-US"/>
        </w:rPr>
        <w:t>;</w:t>
      </w:r>
    </w:p>
    <w:p w14:paraId="07BF0BB9" w14:textId="1131897B" w:rsidR="00140B98" w:rsidRPr="00BC38BF" w:rsidRDefault="00604413" w:rsidP="00FE0177">
      <w:pPr>
        <w:pStyle w:val="Paragrafoelenco"/>
        <w:numPr>
          <w:ilvl w:val="0"/>
          <w:numId w:val="12"/>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Ministry of Energy and Hydrocarbons</w:t>
      </w:r>
      <w:r w:rsidR="00140B98" w:rsidRPr="00BC38BF">
        <w:rPr>
          <w:rFonts w:ascii="Verdana" w:eastAsia="Verdana" w:hAnsi="Verdana" w:cs="Verdana"/>
          <w:color w:val="000000" w:themeColor="text1"/>
          <w:sz w:val="20"/>
          <w:szCs w:val="20"/>
          <w:lang w:val="en-US"/>
        </w:rPr>
        <w:t xml:space="preserve"> (MEH) </w:t>
      </w:r>
      <w:r w:rsidRPr="00BC38BF">
        <w:rPr>
          <w:rFonts w:ascii="Verdana" w:eastAsia="Verdana" w:hAnsi="Verdana" w:cs="Verdana"/>
          <w:color w:val="000000" w:themeColor="text1"/>
          <w:sz w:val="20"/>
          <w:szCs w:val="20"/>
          <w:lang w:val="en-US"/>
        </w:rPr>
        <w:t>and attached agencies: Rural Electrification Development Agency (ADER) – Electricity Regulatory Office (ORE))</w:t>
      </w:r>
      <w:r w:rsidR="00903527" w:rsidRPr="00BC38BF">
        <w:rPr>
          <w:rFonts w:ascii="Verdana" w:eastAsia="Verdana" w:hAnsi="Verdana" w:cs="Verdana"/>
          <w:color w:val="000000" w:themeColor="text1"/>
          <w:sz w:val="20"/>
          <w:szCs w:val="20"/>
          <w:lang w:val="en-US"/>
        </w:rPr>
        <w:t>;</w:t>
      </w:r>
    </w:p>
    <w:p w14:paraId="60E0A803" w14:textId="5E2FD94A" w:rsidR="00604413" w:rsidRPr="00BC38BF" w:rsidRDefault="00140B98" w:rsidP="00FE0177">
      <w:pPr>
        <w:pStyle w:val="Paragrafoelenco"/>
        <w:numPr>
          <w:ilvl w:val="0"/>
          <w:numId w:val="12"/>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Ministry of Industry, Trade and Handicraft (MICA)</w:t>
      </w:r>
      <w:r w:rsidR="00903527" w:rsidRPr="00BC38BF">
        <w:rPr>
          <w:rFonts w:ascii="Verdana" w:eastAsia="Verdana" w:hAnsi="Verdana" w:cs="Verdana"/>
          <w:color w:val="000000" w:themeColor="text1"/>
          <w:sz w:val="20"/>
          <w:szCs w:val="20"/>
          <w:lang w:val="en-US"/>
        </w:rPr>
        <w:t>;</w:t>
      </w:r>
    </w:p>
    <w:p w14:paraId="02B351E3" w14:textId="150D8B20" w:rsidR="000E60E1" w:rsidRPr="00BC38BF" w:rsidRDefault="000E60E1" w:rsidP="00FE0177">
      <w:pPr>
        <w:pStyle w:val="Paragrafoelenco"/>
        <w:numPr>
          <w:ilvl w:val="0"/>
          <w:numId w:val="12"/>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Ministry of Environment and Sustainable Development (MEDD)</w:t>
      </w:r>
    </w:p>
    <w:p w14:paraId="14A56C80" w14:textId="6CAFCA11" w:rsidR="00604413" w:rsidRPr="00BC38BF" w:rsidRDefault="00604413" w:rsidP="00FE0177">
      <w:pPr>
        <w:pStyle w:val="Paragrafoelenco"/>
        <w:numPr>
          <w:ilvl w:val="0"/>
          <w:numId w:val="12"/>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Economic D</w:t>
      </w:r>
      <w:r w:rsidR="00140B98" w:rsidRPr="00BC38BF">
        <w:rPr>
          <w:rFonts w:ascii="Verdana" w:eastAsia="Verdana" w:hAnsi="Verdana" w:cs="Verdana"/>
          <w:color w:val="000000" w:themeColor="text1"/>
          <w:sz w:val="20"/>
          <w:szCs w:val="20"/>
          <w:lang w:val="en-US"/>
        </w:rPr>
        <w:t>evelopment B</w:t>
      </w:r>
      <w:r w:rsidRPr="00BC38BF">
        <w:rPr>
          <w:rFonts w:ascii="Verdana" w:eastAsia="Verdana" w:hAnsi="Verdana" w:cs="Verdana"/>
          <w:color w:val="000000" w:themeColor="text1"/>
          <w:sz w:val="20"/>
          <w:szCs w:val="20"/>
          <w:lang w:val="en-US"/>
        </w:rPr>
        <w:t xml:space="preserve">oard of Madagascar </w:t>
      </w:r>
      <w:r w:rsidR="00140B98" w:rsidRPr="00BC38BF">
        <w:rPr>
          <w:rFonts w:ascii="Verdana" w:eastAsia="Verdana" w:hAnsi="Verdana" w:cs="Verdana"/>
          <w:color w:val="000000" w:themeColor="text1"/>
          <w:sz w:val="20"/>
          <w:szCs w:val="20"/>
          <w:lang w:val="en-US"/>
        </w:rPr>
        <w:t>(EDBM)</w:t>
      </w:r>
      <w:r w:rsidR="00903527" w:rsidRPr="00BC38BF">
        <w:rPr>
          <w:rFonts w:ascii="Verdana" w:eastAsia="Verdana" w:hAnsi="Verdana" w:cs="Verdana"/>
          <w:color w:val="000000" w:themeColor="text1"/>
          <w:sz w:val="20"/>
          <w:szCs w:val="20"/>
          <w:lang w:val="en-US"/>
        </w:rPr>
        <w:t>;</w:t>
      </w:r>
    </w:p>
    <w:p w14:paraId="64F6372B" w14:textId="42A0A840" w:rsidR="00140B98" w:rsidRPr="00BC38BF" w:rsidRDefault="00140B98" w:rsidP="00FE0177">
      <w:pPr>
        <w:pStyle w:val="Paragrafoelenco"/>
        <w:numPr>
          <w:ilvl w:val="0"/>
          <w:numId w:val="12"/>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CNRIT</w:t>
      </w:r>
      <w:r w:rsidR="009827B6" w:rsidRPr="00BC38BF">
        <w:rPr>
          <w:rFonts w:ascii="Verdana" w:eastAsia="Verdana" w:hAnsi="Verdana" w:cs="Verdana"/>
          <w:color w:val="000000" w:themeColor="text1"/>
          <w:sz w:val="20"/>
          <w:szCs w:val="20"/>
          <w:lang w:val="en-US"/>
        </w:rPr>
        <w:t xml:space="preserve"> (National Center of Research </w:t>
      </w:r>
      <w:r w:rsidR="0069313F" w:rsidRPr="00BC38BF">
        <w:rPr>
          <w:rFonts w:ascii="Verdana" w:eastAsia="Verdana" w:hAnsi="Verdana" w:cs="Verdana"/>
          <w:color w:val="000000" w:themeColor="text1"/>
          <w:sz w:val="20"/>
          <w:szCs w:val="20"/>
          <w:lang w:val="en-US"/>
        </w:rPr>
        <w:t>for Industry and Technology)</w:t>
      </w:r>
      <w:r w:rsidRPr="00BC38BF">
        <w:rPr>
          <w:rFonts w:ascii="Verdana" w:eastAsia="Verdana" w:hAnsi="Verdana" w:cs="Verdana"/>
          <w:color w:val="000000" w:themeColor="text1"/>
          <w:sz w:val="20"/>
          <w:szCs w:val="20"/>
          <w:lang w:val="en-US"/>
        </w:rPr>
        <w:t xml:space="preserve"> / Universities (ESPA / IME / IST) </w:t>
      </w:r>
      <w:r w:rsidR="0069313F" w:rsidRPr="00BC38BF">
        <w:rPr>
          <w:rFonts w:ascii="Verdana" w:eastAsia="Verdana" w:hAnsi="Verdana" w:cs="Verdana"/>
          <w:color w:val="000000" w:themeColor="text1"/>
          <w:sz w:val="20"/>
          <w:szCs w:val="20"/>
          <w:lang w:val="en-US"/>
        </w:rPr>
        <w:t xml:space="preserve">will be involved particularly on the Sustainable Energy Incubator pillar. </w:t>
      </w:r>
    </w:p>
    <w:p w14:paraId="69782E19" w14:textId="761BCDD6" w:rsidR="00140B98" w:rsidRPr="0024699B" w:rsidRDefault="00140B98" w:rsidP="00FE0177">
      <w:pPr>
        <w:jc w:val="both"/>
        <w:rPr>
          <w:rFonts w:ascii="Verdana" w:eastAsia="Verdana" w:hAnsi="Verdana" w:cs="Verdana"/>
          <w:b/>
          <w:color w:val="000000" w:themeColor="text1"/>
          <w:sz w:val="20"/>
          <w:szCs w:val="20"/>
          <w:lang w:val="en-US"/>
        </w:rPr>
      </w:pPr>
    </w:p>
    <w:p w14:paraId="2E1291E0" w14:textId="12735ABB" w:rsidR="00D9124A" w:rsidRPr="00BC38BF" w:rsidRDefault="00D9124A" w:rsidP="00FE0177">
      <w:pPr>
        <w:jc w:val="both"/>
        <w:rPr>
          <w:rFonts w:ascii="Verdana" w:eastAsia="Verdana" w:hAnsi="Verdana" w:cs="Verdana"/>
          <w:b/>
          <w:color w:val="000000" w:themeColor="text1"/>
          <w:sz w:val="20"/>
          <w:szCs w:val="20"/>
        </w:rPr>
      </w:pPr>
      <w:r w:rsidRPr="00BC38BF">
        <w:rPr>
          <w:rFonts w:ascii="Verdana" w:eastAsia="Verdana" w:hAnsi="Verdana" w:cs="Verdana"/>
          <w:b/>
          <w:color w:val="000000" w:themeColor="text1"/>
          <w:sz w:val="20"/>
          <w:szCs w:val="20"/>
        </w:rPr>
        <w:t xml:space="preserve">On CSOs : </w:t>
      </w:r>
    </w:p>
    <w:p w14:paraId="636AC779" w14:textId="455FA450" w:rsidR="00D9124A" w:rsidRPr="00BC38BF" w:rsidRDefault="00D9124A" w:rsidP="00FE0177">
      <w:pPr>
        <w:pStyle w:val="Paragrafoelenco"/>
        <w:numPr>
          <w:ilvl w:val="0"/>
          <w:numId w:val="38"/>
        </w:numPr>
        <w:spacing w:line="240" w:lineRule="auto"/>
        <w:rPr>
          <w:rFonts w:ascii="Verdana" w:eastAsia="Verdana" w:hAnsi="Verdana" w:cs="Verdana"/>
          <w:b/>
          <w:color w:val="000000" w:themeColor="text1"/>
          <w:sz w:val="20"/>
          <w:szCs w:val="20"/>
          <w:lang w:val="en-US"/>
        </w:rPr>
      </w:pPr>
      <w:r w:rsidRPr="00BC38BF">
        <w:rPr>
          <w:rFonts w:ascii="Verdana" w:hAnsi="Verdana"/>
          <w:sz w:val="20"/>
          <w:szCs w:val="15"/>
          <w:lang w:val="en-US"/>
        </w:rPr>
        <w:t xml:space="preserve">The Group of Women Entrepreneurs of Madagascar (GFEM) will be encouraged to get involvoved </w:t>
      </w:r>
      <w:r w:rsidR="00455488" w:rsidRPr="00BC38BF">
        <w:rPr>
          <w:rFonts w:ascii="Verdana" w:hAnsi="Verdana"/>
          <w:sz w:val="20"/>
          <w:szCs w:val="15"/>
          <w:lang w:val="en-US"/>
        </w:rPr>
        <w:t>in the S</w:t>
      </w:r>
      <w:r w:rsidRPr="00BC38BF">
        <w:rPr>
          <w:rFonts w:ascii="Verdana" w:hAnsi="Verdana"/>
          <w:sz w:val="20"/>
          <w:szCs w:val="15"/>
          <w:lang w:val="en-US"/>
        </w:rPr>
        <w:t>ustainable Energy Incubator</w:t>
      </w:r>
      <w:r w:rsidR="00455488" w:rsidRPr="00BC38BF">
        <w:rPr>
          <w:rFonts w:ascii="Verdana" w:hAnsi="Verdana"/>
          <w:sz w:val="20"/>
          <w:szCs w:val="15"/>
          <w:lang w:val="en-US"/>
        </w:rPr>
        <w:t>.</w:t>
      </w:r>
    </w:p>
    <w:p w14:paraId="61017394" w14:textId="77777777" w:rsidR="00BE7C51" w:rsidRPr="0024699B" w:rsidRDefault="00BE7C51" w:rsidP="00FE0177">
      <w:pPr>
        <w:jc w:val="both"/>
        <w:rPr>
          <w:rFonts w:ascii="Verdana" w:eastAsia="Verdana" w:hAnsi="Verdana" w:cs="Verdana"/>
          <w:b/>
          <w:color w:val="000000" w:themeColor="text1"/>
          <w:sz w:val="20"/>
          <w:szCs w:val="20"/>
          <w:lang w:val="en-US"/>
        </w:rPr>
      </w:pPr>
    </w:p>
    <w:p w14:paraId="4231AFF6" w14:textId="47BB509D" w:rsidR="00964CDC" w:rsidRPr="0024699B" w:rsidRDefault="00964CDC" w:rsidP="00FE0177">
      <w:pPr>
        <w:jc w:val="both"/>
        <w:rPr>
          <w:rFonts w:ascii="Verdana" w:eastAsia="Verdana" w:hAnsi="Verdana" w:cs="Verdana"/>
          <w:color w:val="000000" w:themeColor="text1"/>
          <w:sz w:val="20"/>
          <w:szCs w:val="20"/>
          <w:lang w:val="en-US"/>
        </w:rPr>
      </w:pPr>
      <w:r w:rsidRPr="0024699B">
        <w:rPr>
          <w:rFonts w:ascii="Verdana" w:eastAsia="Verdana" w:hAnsi="Verdana" w:cs="Verdana"/>
          <w:b/>
          <w:color w:val="000000" w:themeColor="text1"/>
          <w:sz w:val="20"/>
          <w:szCs w:val="20"/>
          <w:lang w:val="en-US"/>
        </w:rPr>
        <w:t>Other development partners</w:t>
      </w:r>
      <w:r w:rsidRPr="0024699B">
        <w:rPr>
          <w:rFonts w:ascii="Verdana" w:eastAsia="Verdana" w:hAnsi="Verdana" w:cs="Verdana"/>
          <w:color w:val="000000" w:themeColor="text1"/>
          <w:sz w:val="20"/>
          <w:szCs w:val="20"/>
          <w:lang w:val="en-US"/>
        </w:rPr>
        <w:t xml:space="preserve"> already active in the sustainable energy se</w:t>
      </w:r>
      <w:r w:rsidR="0055170B" w:rsidRPr="0024699B">
        <w:rPr>
          <w:rFonts w:ascii="Verdana" w:eastAsia="Verdana" w:hAnsi="Verdana" w:cs="Verdana"/>
          <w:color w:val="000000" w:themeColor="text1"/>
          <w:sz w:val="20"/>
          <w:szCs w:val="20"/>
          <w:lang w:val="en-US"/>
        </w:rPr>
        <w:t>ctor will be indirectly involve</w:t>
      </w:r>
      <w:r w:rsidRPr="0024699B">
        <w:rPr>
          <w:rFonts w:ascii="Verdana" w:eastAsia="Verdana" w:hAnsi="Verdana" w:cs="Verdana"/>
          <w:color w:val="000000" w:themeColor="text1"/>
          <w:sz w:val="20"/>
          <w:szCs w:val="20"/>
          <w:lang w:val="en-US"/>
        </w:rPr>
        <w:t xml:space="preserve"> in the programme, in particular: </w:t>
      </w:r>
    </w:p>
    <w:p w14:paraId="4E2BD243" w14:textId="1C36006F" w:rsidR="00B66C75" w:rsidRPr="002739AE" w:rsidRDefault="00617E10" w:rsidP="00FE0177">
      <w:pPr>
        <w:pStyle w:val="Paragrafoelenco"/>
        <w:numPr>
          <w:ilvl w:val="0"/>
          <w:numId w:val="14"/>
        </w:numPr>
        <w:spacing w:line="240" w:lineRule="auto"/>
        <w:rPr>
          <w:rFonts w:ascii="Verdana" w:eastAsia="Verdana" w:hAnsi="Verdana" w:cs="Verdana"/>
          <w:i/>
          <w:iCs/>
          <w:color w:val="000000" w:themeColor="text1"/>
          <w:sz w:val="20"/>
          <w:szCs w:val="20"/>
          <w:lang w:val="en-US"/>
        </w:rPr>
      </w:pPr>
      <w:r w:rsidRPr="002739AE">
        <w:rPr>
          <w:rFonts w:ascii="Verdana" w:eastAsia="Verdana" w:hAnsi="Verdana" w:cs="Verdana"/>
          <w:b/>
          <w:bCs/>
          <w:color w:val="000000" w:themeColor="text1"/>
          <w:sz w:val="20"/>
          <w:szCs w:val="20"/>
          <w:lang w:val="en-US"/>
        </w:rPr>
        <w:t>PFAN</w:t>
      </w:r>
      <w:r w:rsidR="00B66C75" w:rsidRPr="002739AE">
        <w:rPr>
          <w:rFonts w:ascii="Verdana" w:eastAsia="Verdana" w:hAnsi="Verdana" w:cs="Verdana"/>
          <w:color w:val="000000" w:themeColor="text1"/>
          <w:sz w:val="20"/>
          <w:szCs w:val="20"/>
          <w:lang w:val="en-US"/>
        </w:rPr>
        <w:t xml:space="preserve">: </w:t>
      </w:r>
      <w:r w:rsidR="00122B24" w:rsidRPr="002739AE">
        <w:rPr>
          <w:rFonts w:ascii="Verdana" w:eastAsia="Verdana" w:hAnsi="Verdana" w:cs="Verdana"/>
          <w:color w:val="000000" w:themeColor="text1"/>
          <w:sz w:val="20"/>
          <w:szCs w:val="20"/>
          <w:lang w:val="en-US"/>
        </w:rPr>
        <w:t xml:space="preserve">as mentioned before, </w:t>
      </w:r>
      <w:r w:rsidR="00B66C75" w:rsidRPr="002739AE">
        <w:rPr>
          <w:rFonts w:ascii="Verdana" w:eastAsia="Verdana" w:hAnsi="Verdana" w:cs="Verdana"/>
          <w:color w:val="000000" w:themeColor="text1"/>
          <w:sz w:val="20"/>
          <w:szCs w:val="20"/>
          <w:lang w:val="en-US"/>
        </w:rPr>
        <w:t xml:space="preserve">the Private Financing Adisory Network </w:t>
      </w:r>
      <w:r w:rsidR="00122B24" w:rsidRPr="002739AE">
        <w:rPr>
          <w:rFonts w:ascii="Verdana" w:eastAsia="Verdana" w:hAnsi="Verdana" w:cs="Verdana"/>
          <w:color w:val="000000" w:themeColor="text1"/>
          <w:sz w:val="20"/>
          <w:szCs w:val="20"/>
          <w:lang w:val="en-US"/>
        </w:rPr>
        <w:t xml:space="preserve">is already present in Madagascar and </w:t>
      </w:r>
      <w:r w:rsidR="003B5C5E" w:rsidRPr="002739AE">
        <w:rPr>
          <w:rFonts w:ascii="Verdana" w:eastAsia="Verdana" w:hAnsi="Verdana" w:cs="Verdana"/>
          <w:color w:val="000000" w:themeColor="text1"/>
          <w:sz w:val="20"/>
          <w:szCs w:val="20"/>
          <w:lang w:val="en-US"/>
        </w:rPr>
        <w:t xml:space="preserve">provides technical assistance  (coaching, business and financial planning and access to investors) to companies. In order to expand their pipeline they are very interested in partnering with the JP. </w:t>
      </w:r>
      <w:r w:rsidR="00B66C75" w:rsidRPr="002739AE">
        <w:rPr>
          <w:rFonts w:ascii="Verdana" w:eastAsia="Verdana" w:hAnsi="Verdana" w:cs="Verdana"/>
          <w:color w:val="000000" w:themeColor="text1"/>
          <w:sz w:val="20"/>
          <w:szCs w:val="20"/>
          <w:lang w:val="en-US"/>
        </w:rPr>
        <w:t>See "Progress" paragraph for more details on the partnership. Letter of Intent from PFAN is available</w:t>
      </w:r>
    </w:p>
    <w:p w14:paraId="46FD5153" w14:textId="09C1EBF4" w:rsidR="009C341C" w:rsidRPr="002739AE" w:rsidRDefault="00FA1C90" w:rsidP="00FE0177">
      <w:pPr>
        <w:pStyle w:val="Paragrafoelenco"/>
        <w:numPr>
          <w:ilvl w:val="0"/>
          <w:numId w:val="14"/>
        </w:numPr>
        <w:spacing w:line="240" w:lineRule="auto"/>
        <w:rPr>
          <w:rFonts w:ascii="Verdana" w:eastAsia="Verdana" w:hAnsi="Verdana" w:cs="Verdana"/>
          <w:color w:val="000000" w:themeColor="text1"/>
          <w:sz w:val="20"/>
          <w:szCs w:val="20"/>
          <w:lang w:val="en-US"/>
        </w:rPr>
      </w:pPr>
      <w:r w:rsidRPr="002739AE">
        <w:rPr>
          <w:rFonts w:ascii="Verdana" w:eastAsia="Verdana" w:hAnsi="Verdana" w:cs="Verdana"/>
          <w:b/>
          <w:bCs/>
          <w:color w:val="000000" w:themeColor="text1"/>
          <w:sz w:val="20"/>
          <w:szCs w:val="20"/>
          <w:lang w:val="en-US"/>
        </w:rPr>
        <w:t>SUNREF Project</w:t>
      </w:r>
      <w:r w:rsidR="009C341C" w:rsidRPr="002739AE">
        <w:rPr>
          <w:rFonts w:ascii="Verdana" w:eastAsia="Verdana" w:hAnsi="Verdana" w:cs="Verdana"/>
          <w:color w:val="000000" w:themeColor="text1"/>
          <w:sz w:val="20"/>
          <w:szCs w:val="20"/>
          <w:lang w:val="en-US"/>
        </w:rPr>
        <w:t xml:space="preserve"> (A</w:t>
      </w:r>
      <w:r w:rsidR="005A77A8" w:rsidRPr="002739AE">
        <w:rPr>
          <w:rFonts w:ascii="Verdana" w:eastAsia="Verdana" w:hAnsi="Verdana" w:cs="Verdana"/>
          <w:color w:val="000000" w:themeColor="text1"/>
          <w:sz w:val="20"/>
          <w:szCs w:val="20"/>
          <w:lang w:val="en-US"/>
        </w:rPr>
        <w:t>F</w:t>
      </w:r>
      <w:r w:rsidR="009C341C" w:rsidRPr="002739AE">
        <w:rPr>
          <w:rFonts w:ascii="Verdana" w:eastAsia="Verdana" w:hAnsi="Verdana" w:cs="Verdana"/>
          <w:color w:val="000000" w:themeColor="text1"/>
          <w:sz w:val="20"/>
          <w:szCs w:val="20"/>
          <w:lang w:val="en-US"/>
        </w:rPr>
        <w:t xml:space="preserve">D/EU): The initiative is aimed at supporting local banks in order to unlock investments to clean energy–related projects and companies, moving from a “risk averse” approach to a “business opportunity” approach. </w:t>
      </w:r>
      <w:r w:rsidR="009C341C" w:rsidRPr="002739AE">
        <w:rPr>
          <w:rFonts w:ascii="Verdana" w:hAnsi="Verdana" w:cs="Calibri"/>
          <w:color w:val="000000"/>
          <w:sz w:val="20"/>
          <w:szCs w:val="16"/>
          <w:lang w:val="en-US"/>
        </w:rPr>
        <w:t>More details are provide in the "</w:t>
      </w:r>
      <w:r w:rsidR="009C341C" w:rsidRPr="002739AE">
        <w:rPr>
          <w:lang w:val="en-US"/>
        </w:rPr>
        <w:t xml:space="preserve"> </w:t>
      </w:r>
      <w:r w:rsidR="009C341C" w:rsidRPr="002739AE">
        <w:rPr>
          <w:rFonts w:ascii="Verdana" w:hAnsi="Verdana" w:cs="Calibri"/>
          <w:color w:val="000000"/>
          <w:sz w:val="20"/>
          <w:szCs w:val="16"/>
          <w:lang w:val="en-US"/>
        </w:rPr>
        <w:t>Leverage potential" section.</w:t>
      </w:r>
      <w:r w:rsidR="00F25B97" w:rsidRPr="002739AE">
        <w:rPr>
          <w:rFonts w:ascii="Verdana" w:hAnsi="Verdana" w:cs="Calibri"/>
          <w:color w:val="000000"/>
          <w:sz w:val="20"/>
          <w:szCs w:val="16"/>
          <w:lang w:val="en-US"/>
        </w:rPr>
        <w:t xml:space="preserve"> </w:t>
      </w:r>
      <w:r w:rsidR="00F25B97" w:rsidRPr="002739AE">
        <w:rPr>
          <w:rFonts w:ascii="Verdana" w:eastAsia="Verdana" w:hAnsi="Verdana" w:cs="Verdana"/>
          <w:color w:val="000000" w:themeColor="text1"/>
          <w:sz w:val="20"/>
          <w:szCs w:val="20"/>
          <w:lang w:val="en-US"/>
        </w:rPr>
        <w:t xml:space="preserve">A </w:t>
      </w:r>
      <w:r w:rsidR="00F25B97" w:rsidRPr="002739AE">
        <w:rPr>
          <w:rFonts w:ascii="Verdana" w:hAnsi="Verdana" w:cs="Calibri"/>
          <w:color w:val="000000"/>
          <w:sz w:val="20"/>
          <w:szCs w:val="16"/>
          <w:lang w:val="en-US"/>
        </w:rPr>
        <w:t>Letter of Intent from SUNREF is available.</w:t>
      </w:r>
    </w:p>
    <w:p w14:paraId="46794851" w14:textId="61F06B22" w:rsidR="00886A1B" w:rsidRPr="00886A1B" w:rsidRDefault="00886A1B" w:rsidP="00886A1B">
      <w:pPr>
        <w:pStyle w:val="Paragrafoelenco"/>
        <w:numPr>
          <w:ilvl w:val="0"/>
          <w:numId w:val="14"/>
        </w:numPr>
        <w:rPr>
          <w:rFonts w:ascii="Verdana" w:hAnsi="Verdana"/>
          <w:b/>
          <w:i/>
          <w:sz w:val="20"/>
          <w:szCs w:val="20"/>
          <w:highlight w:val="yellow"/>
          <w:lang w:val="en-US"/>
        </w:rPr>
      </w:pPr>
      <w:r w:rsidRPr="00886A1B">
        <w:rPr>
          <w:rFonts w:ascii="Verdana" w:hAnsi="Verdana"/>
          <w:b/>
          <w:sz w:val="20"/>
          <w:szCs w:val="20"/>
          <w:highlight w:val="yellow"/>
          <w:lang w:val="en-US"/>
        </w:rPr>
        <w:t>Climate Technology Centre and Network (CTCN):</w:t>
      </w:r>
      <w:r w:rsidRPr="00886A1B">
        <w:rPr>
          <w:rFonts w:ascii="Verdana" w:hAnsi="Verdana"/>
          <w:b/>
          <w:i/>
          <w:sz w:val="20"/>
          <w:szCs w:val="20"/>
          <w:highlight w:val="yellow"/>
          <w:lang w:val="en-US"/>
        </w:rPr>
        <w:t xml:space="preserve"> </w:t>
      </w:r>
      <w:r w:rsidRPr="00886A1B">
        <w:rPr>
          <w:rFonts w:ascii="Verdana" w:hAnsi="Verdana"/>
          <w:sz w:val="20"/>
          <w:szCs w:val="20"/>
          <w:highlight w:val="yellow"/>
          <w:lang w:val="en-US"/>
        </w:rPr>
        <w:t>The CTCN promotes the accelerated transfer of environmentally sound technologies for low carbon and climate resilient development at the request of developing countries. They provide technology solutions, capacity building and advice on policy, legal and regulatory frameworks tailored to the needs of individual countries. The CTCN platform can be used to disseminate lessons learned and deploy best practice cases i</w:t>
      </w:r>
      <w:r>
        <w:rPr>
          <w:rFonts w:ascii="Verdana" w:hAnsi="Verdana"/>
          <w:sz w:val="20"/>
          <w:szCs w:val="20"/>
          <w:highlight w:val="yellow"/>
          <w:lang w:val="en-US"/>
        </w:rPr>
        <w:t xml:space="preserve">n and beyond Sub-Saharan Africa especially for the SEI; </w:t>
      </w:r>
    </w:p>
    <w:p w14:paraId="6F859B65" w14:textId="2D0B5CEA" w:rsidR="00F34AA1" w:rsidRPr="00BC38BF" w:rsidRDefault="00F34AA1" w:rsidP="00FE0177">
      <w:pPr>
        <w:pStyle w:val="Paragrafoelenco"/>
        <w:numPr>
          <w:ilvl w:val="0"/>
          <w:numId w:val="14"/>
        </w:numPr>
        <w:spacing w:line="240" w:lineRule="auto"/>
        <w:rPr>
          <w:rFonts w:ascii="Verdana" w:eastAsia="Verdana" w:hAnsi="Verdana" w:cs="Verdana"/>
          <w:color w:val="000000" w:themeColor="text1"/>
          <w:sz w:val="20"/>
          <w:szCs w:val="20"/>
          <w:lang w:val="en-US"/>
        </w:rPr>
      </w:pPr>
      <w:r>
        <w:rPr>
          <w:rFonts w:ascii="Verdana" w:eastAsia="Verdana" w:hAnsi="Verdana" w:cs="Verdana"/>
          <w:color w:val="000000" w:themeColor="text1"/>
          <w:sz w:val="20"/>
          <w:szCs w:val="20"/>
          <w:lang w:val="en-US"/>
        </w:rPr>
        <w:t>AFD (French Development Agency) via a rural electrification upcoming program</w:t>
      </w:r>
    </w:p>
    <w:p w14:paraId="1F256522" w14:textId="72FFD47B" w:rsidR="0055170B" w:rsidRPr="00BC38BF" w:rsidRDefault="0055170B" w:rsidP="00FE0177">
      <w:pPr>
        <w:pStyle w:val="Paragrafoelenco"/>
        <w:numPr>
          <w:ilvl w:val="0"/>
          <w:numId w:val="14"/>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German Cooperation:</w:t>
      </w:r>
      <w:r w:rsidRPr="00BC38BF">
        <w:rPr>
          <w:rFonts w:ascii="Verdana" w:eastAsia="Verdana" w:hAnsi="Verdana" w:cs="Verdana"/>
          <w:b/>
          <w:color w:val="000000" w:themeColor="text1"/>
          <w:sz w:val="20"/>
          <w:szCs w:val="20"/>
          <w:lang w:val="en-US"/>
        </w:rPr>
        <w:t xml:space="preserve"> </w:t>
      </w:r>
      <w:r w:rsidRPr="00BC38BF">
        <w:rPr>
          <w:rFonts w:ascii="Verdana" w:eastAsia="Verdana" w:hAnsi="Verdana" w:cs="Verdana"/>
          <w:color w:val="000000" w:themeColor="text1"/>
          <w:sz w:val="20"/>
          <w:szCs w:val="20"/>
          <w:lang w:val="en-US"/>
        </w:rPr>
        <w:t xml:space="preserve">GIZ via PERER </w:t>
      </w:r>
      <w:r w:rsidRPr="002739AE">
        <w:rPr>
          <w:rFonts w:ascii="Verdana" w:eastAsia="Verdana" w:hAnsi="Verdana" w:cs="Verdana"/>
          <w:color w:val="000000" w:themeColor="text1"/>
          <w:sz w:val="20"/>
          <w:szCs w:val="20"/>
          <w:lang w:val="en-US"/>
        </w:rPr>
        <w:t>phase II</w:t>
      </w:r>
      <w:r w:rsidR="00164A93" w:rsidRPr="002739AE">
        <w:rPr>
          <w:rFonts w:ascii="Verdana" w:eastAsia="Verdana" w:hAnsi="Verdana" w:cs="Verdana"/>
          <w:color w:val="000000" w:themeColor="text1"/>
          <w:sz w:val="20"/>
          <w:szCs w:val="20"/>
          <w:lang w:val="en-US"/>
        </w:rPr>
        <w:t xml:space="preserve"> and phase III</w:t>
      </w:r>
      <w:r w:rsidRPr="002739AE">
        <w:rPr>
          <w:rFonts w:ascii="Verdana" w:eastAsia="Verdana" w:hAnsi="Verdana" w:cs="Verdana"/>
          <w:color w:val="000000" w:themeColor="text1"/>
          <w:sz w:val="20"/>
          <w:szCs w:val="20"/>
          <w:lang w:val="en-US"/>
        </w:rPr>
        <w:t xml:space="preserve"> project</w:t>
      </w:r>
      <w:r w:rsidRPr="00BC38BF">
        <w:rPr>
          <w:rFonts w:ascii="Verdana" w:eastAsia="Verdana" w:hAnsi="Verdana" w:cs="Verdana"/>
          <w:color w:val="000000" w:themeColor="text1"/>
          <w:sz w:val="20"/>
          <w:szCs w:val="20"/>
          <w:lang w:val="en-US"/>
        </w:rPr>
        <w:t xml:space="preserve"> and KfW via ERER Project in SAVA Region;</w:t>
      </w:r>
      <w:r w:rsidRPr="00BC38BF">
        <w:rPr>
          <w:rFonts w:ascii="Verdana" w:eastAsia="Verdana" w:hAnsi="Verdana" w:cs="Verdana"/>
          <w:b/>
          <w:color w:val="000000" w:themeColor="text1"/>
          <w:sz w:val="20"/>
          <w:szCs w:val="20"/>
          <w:lang w:val="en-US"/>
        </w:rPr>
        <w:t xml:space="preserve"> </w:t>
      </w:r>
    </w:p>
    <w:p w14:paraId="0219C704" w14:textId="6DC5B5D4" w:rsidR="0055170B" w:rsidRPr="00BC38BF" w:rsidRDefault="0055170B" w:rsidP="00FE0177">
      <w:pPr>
        <w:pStyle w:val="Paragrafoelenco"/>
        <w:numPr>
          <w:ilvl w:val="0"/>
          <w:numId w:val="14"/>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lastRenderedPageBreak/>
        <w:t>World Bank and Bamboo Capital via LEAD and OMDF project;</w:t>
      </w:r>
    </w:p>
    <w:p w14:paraId="715444DA" w14:textId="770E0202" w:rsidR="0055170B" w:rsidRPr="00BC38BF" w:rsidRDefault="0055170B" w:rsidP="00FE0177">
      <w:pPr>
        <w:pStyle w:val="Paragrafoelenco"/>
        <w:numPr>
          <w:ilvl w:val="0"/>
          <w:numId w:val="14"/>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 xml:space="preserve">European Union via ElectrifI and PRIRTEM I project; </w:t>
      </w:r>
    </w:p>
    <w:p w14:paraId="6F6FFB8A" w14:textId="577087C1" w:rsidR="0055170B" w:rsidRPr="00BC38BF" w:rsidRDefault="0055170B" w:rsidP="00FE0177">
      <w:pPr>
        <w:pStyle w:val="Paragrafoelenco"/>
        <w:numPr>
          <w:ilvl w:val="0"/>
          <w:numId w:val="14"/>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 xml:space="preserve">AfDB via PRIRTEM I Project; </w:t>
      </w:r>
    </w:p>
    <w:p w14:paraId="6581B019" w14:textId="4EEBF7FE" w:rsidR="0055170B" w:rsidRPr="00BC38BF" w:rsidRDefault="0055170B" w:rsidP="00FE0177">
      <w:pPr>
        <w:pStyle w:val="Paragrafoelenco"/>
        <w:numPr>
          <w:ilvl w:val="0"/>
          <w:numId w:val="14"/>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color w:val="000000" w:themeColor="text1"/>
          <w:sz w:val="20"/>
          <w:szCs w:val="20"/>
          <w:lang w:val="en-US"/>
        </w:rPr>
        <w:t xml:space="preserve">Etc. </w:t>
      </w:r>
    </w:p>
    <w:p w14:paraId="35FD17DB" w14:textId="77777777" w:rsidR="0055170B" w:rsidRPr="00BC38BF" w:rsidRDefault="0055170B" w:rsidP="00FE0177">
      <w:pPr>
        <w:rPr>
          <w:rFonts w:ascii="Verdana" w:eastAsia="Verdana" w:hAnsi="Verdana" w:cs="Verdana"/>
          <w:color w:val="000000" w:themeColor="text1"/>
          <w:sz w:val="20"/>
          <w:szCs w:val="20"/>
        </w:rPr>
      </w:pPr>
    </w:p>
    <w:p w14:paraId="790DA4EA" w14:textId="41317807" w:rsidR="00E47301" w:rsidRPr="0024699B" w:rsidRDefault="0055170B" w:rsidP="00FE0177">
      <w:pPr>
        <w:jc w:val="both"/>
        <w:rPr>
          <w:rFonts w:ascii="Verdana" w:eastAsia="Calibri" w:hAnsi="Verdana"/>
          <w:bCs/>
          <w:color w:val="000000" w:themeColor="text1"/>
          <w:sz w:val="20"/>
          <w:szCs w:val="20"/>
          <w:lang w:val="en-US"/>
        </w:rPr>
      </w:pPr>
      <w:r w:rsidRPr="0024699B">
        <w:rPr>
          <w:rFonts w:ascii="Verdana" w:eastAsia="Calibri" w:hAnsi="Verdana"/>
          <w:bCs/>
          <w:color w:val="000000" w:themeColor="text1"/>
          <w:sz w:val="20"/>
          <w:szCs w:val="20"/>
          <w:lang w:val="en-US"/>
        </w:rPr>
        <w:t xml:space="preserve">Additional information about other Donors and DFIs involved in the Sustainable Energy Sector are detailed in </w:t>
      </w:r>
      <w:r w:rsidRPr="0024699B">
        <w:rPr>
          <w:rFonts w:ascii="Verdana" w:eastAsia="Calibri" w:hAnsi="Verdana"/>
          <w:b/>
          <w:bCs/>
          <w:color w:val="000000" w:themeColor="text1"/>
          <w:sz w:val="20"/>
          <w:szCs w:val="20"/>
          <w:lang w:val="en-US"/>
        </w:rPr>
        <w:t>Annex 1.</w:t>
      </w:r>
      <w:r w:rsidRPr="0024699B">
        <w:rPr>
          <w:rFonts w:ascii="Verdana" w:eastAsia="Calibri" w:hAnsi="Verdana"/>
          <w:bCs/>
          <w:color w:val="000000" w:themeColor="text1"/>
          <w:sz w:val="20"/>
          <w:szCs w:val="20"/>
          <w:lang w:val="en-US"/>
        </w:rPr>
        <w:t xml:space="preserve"> </w:t>
      </w:r>
    </w:p>
    <w:p w14:paraId="21D6874D" w14:textId="77777777" w:rsidR="0055170B" w:rsidRPr="0024699B" w:rsidRDefault="0055170B" w:rsidP="00FE0177">
      <w:pPr>
        <w:jc w:val="both"/>
        <w:rPr>
          <w:rFonts w:ascii="Verdana" w:eastAsia="Calibri" w:hAnsi="Verdana"/>
          <w:bCs/>
          <w:color w:val="000000" w:themeColor="text1"/>
          <w:sz w:val="20"/>
          <w:szCs w:val="20"/>
          <w:lang w:val="en-US"/>
        </w:rPr>
      </w:pPr>
    </w:p>
    <w:p w14:paraId="741F8C92" w14:textId="77777777" w:rsidR="002A3CEA" w:rsidRPr="0024699B" w:rsidRDefault="002A3CEA" w:rsidP="00FE0177">
      <w:pPr>
        <w:rPr>
          <w:rFonts w:ascii="Verdana" w:eastAsia="Calibri" w:hAnsi="Verdana"/>
          <w:b/>
          <w:bCs/>
          <w:iCs/>
          <w:color w:val="000000" w:themeColor="text1"/>
          <w:sz w:val="20"/>
          <w:szCs w:val="20"/>
          <w:lang w:val="en-US"/>
        </w:rPr>
      </w:pPr>
    </w:p>
    <w:p w14:paraId="74AFB0EC" w14:textId="705713B1" w:rsidR="00B50D69" w:rsidRPr="0024699B" w:rsidRDefault="00DD1243" w:rsidP="00FE0177">
      <w:pPr>
        <w:rPr>
          <w:rFonts w:ascii="Verdana" w:eastAsia="Calibri" w:hAnsi="Verdana"/>
          <w:i/>
          <w:color w:val="C45911" w:themeColor="accent2" w:themeShade="BF"/>
          <w:sz w:val="20"/>
          <w:szCs w:val="20"/>
          <w:lang w:val="en-US"/>
        </w:rPr>
      </w:pPr>
      <w:r w:rsidRPr="0024699B">
        <w:rPr>
          <w:rFonts w:ascii="Verdana" w:eastAsia="Calibri" w:hAnsi="Verdana"/>
          <w:b/>
          <w:bCs/>
          <w:iCs/>
          <w:color w:val="000000" w:themeColor="text1"/>
          <w:sz w:val="20"/>
          <w:szCs w:val="20"/>
          <w:lang w:val="en-US"/>
        </w:rPr>
        <w:t>2.</w:t>
      </w:r>
      <w:r w:rsidR="00971AD2" w:rsidRPr="0024699B">
        <w:rPr>
          <w:rFonts w:ascii="Verdana" w:eastAsia="Calibri" w:hAnsi="Verdana"/>
          <w:b/>
          <w:bCs/>
          <w:iCs/>
          <w:color w:val="000000" w:themeColor="text1"/>
          <w:sz w:val="20"/>
          <w:szCs w:val="20"/>
          <w:lang w:val="en-US"/>
        </w:rPr>
        <w:t>3</w:t>
      </w:r>
      <w:r w:rsidRPr="0024699B">
        <w:rPr>
          <w:rFonts w:ascii="Verdana" w:eastAsia="Calibri" w:hAnsi="Verdana"/>
          <w:b/>
          <w:bCs/>
          <w:iCs/>
          <w:color w:val="000000" w:themeColor="text1"/>
          <w:sz w:val="20"/>
          <w:szCs w:val="20"/>
          <w:lang w:val="en-US"/>
        </w:rPr>
        <w:t xml:space="preserve"> Leverage potential</w:t>
      </w:r>
      <w:r w:rsidR="003C2B0A" w:rsidRPr="0024699B">
        <w:rPr>
          <w:rFonts w:ascii="Verdana" w:eastAsia="Calibri" w:hAnsi="Verdana"/>
          <w:b/>
          <w:bCs/>
          <w:iCs/>
          <w:color w:val="000000" w:themeColor="text1"/>
          <w:sz w:val="20"/>
          <w:szCs w:val="20"/>
          <w:lang w:val="en-US"/>
        </w:rPr>
        <w:t>:</w:t>
      </w:r>
    </w:p>
    <w:p w14:paraId="07F12B16" w14:textId="77777777" w:rsidR="002A3CEA" w:rsidRPr="0024699B" w:rsidRDefault="002A3CEA"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If operational and successful, the sovereign fund will play a catalyzing role and will leverage substantial additional capital at scale.</w:t>
      </w:r>
    </w:p>
    <w:p w14:paraId="4A0E9254" w14:textId="77777777" w:rsidR="002A3CEA" w:rsidRPr="0024699B" w:rsidRDefault="002A3CEA" w:rsidP="00FE0177">
      <w:pPr>
        <w:jc w:val="both"/>
        <w:rPr>
          <w:rFonts w:ascii="Verdana" w:eastAsia="Verdana" w:hAnsi="Verdana" w:cs="Verdana"/>
          <w:color w:val="000000" w:themeColor="text1"/>
          <w:sz w:val="12"/>
          <w:szCs w:val="20"/>
          <w:lang w:val="en-US"/>
        </w:rPr>
      </w:pPr>
    </w:p>
    <w:p w14:paraId="2C108838" w14:textId="4B16AF4E" w:rsidR="002A3CEA" w:rsidRPr="0024699B" w:rsidRDefault="002A3CEA"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model put forward is designed to maximize responsible, well-supported, and well-structured leverage at every possible level. </w:t>
      </w:r>
    </w:p>
    <w:p w14:paraId="3CDF992F" w14:textId="77777777" w:rsidR="00023C05" w:rsidRPr="0024699B" w:rsidRDefault="00023C05" w:rsidP="007D76C4">
      <w:pPr>
        <w:jc w:val="both"/>
        <w:rPr>
          <w:rFonts w:ascii="Verdana" w:eastAsia="Verdana" w:hAnsi="Verdana" w:cs="Verdana"/>
          <w:color w:val="000000" w:themeColor="text1"/>
          <w:sz w:val="20"/>
          <w:szCs w:val="20"/>
          <w:lang w:val="en-US"/>
        </w:rPr>
      </w:pPr>
    </w:p>
    <w:p w14:paraId="683F4594" w14:textId="77777777" w:rsidR="00023C05" w:rsidRPr="0024699B" w:rsidRDefault="00023C05" w:rsidP="00023C05">
      <w:pPr>
        <w:jc w:val="both"/>
        <w:rPr>
          <w:rFonts w:ascii="Verdana" w:eastAsia="Verdana" w:hAnsi="Verdana" w:cs="Verdana"/>
          <w:color w:val="000000" w:themeColor="text1"/>
          <w:sz w:val="20"/>
          <w:szCs w:val="20"/>
          <w:highlight w:val="yellow"/>
          <w:lang w:val="en-US"/>
        </w:rPr>
      </w:pPr>
      <w:r w:rsidRPr="0024699B">
        <w:rPr>
          <w:rFonts w:ascii="Verdana" w:eastAsia="Verdana" w:hAnsi="Verdana" w:cs="Verdana"/>
          <w:color w:val="000000" w:themeColor="text1"/>
          <w:sz w:val="20"/>
          <w:szCs w:val="20"/>
          <w:highlight w:val="yellow"/>
          <w:lang w:val="en-US"/>
        </w:rPr>
        <w:t>We estimate that the JP (</w:t>
      </w:r>
      <w:r w:rsidRPr="0024699B">
        <w:rPr>
          <w:rFonts w:ascii="Verdana" w:eastAsia="Verdana" w:hAnsi="Verdana" w:cs="Verdana"/>
          <w:b/>
          <w:bCs/>
          <w:color w:val="000000" w:themeColor="text1"/>
          <w:sz w:val="20"/>
          <w:szCs w:val="20"/>
          <w:highlight w:val="yellow"/>
          <w:lang w:val="en-US"/>
        </w:rPr>
        <w:t>USD 8.7 Mil budget</w:t>
      </w:r>
      <w:r w:rsidRPr="0024699B">
        <w:rPr>
          <w:rFonts w:ascii="Verdana" w:eastAsia="Verdana" w:hAnsi="Verdana" w:cs="Verdana"/>
          <w:color w:val="000000" w:themeColor="text1"/>
          <w:sz w:val="20"/>
          <w:szCs w:val="20"/>
          <w:highlight w:val="yellow"/>
          <w:lang w:val="en-US"/>
        </w:rPr>
        <w:t>) will generate:</w:t>
      </w:r>
    </w:p>
    <w:p w14:paraId="5E5D22A5" w14:textId="14FEAC99" w:rsidR="00023C05" w:rsidRPr="0024699B" w:rsidRDefault="00023C05" w:rsidP="00023C05">
      <w:pPr>
        <w:pStyle w:val="Paragrafoelenco"/>
        <w:numPr>
          <w:ilvl w:val="0"/>
          <w:numId w:val="30"/>
        </w:numPr>
        <w:spacing w:line="240" w:lineRule="auto"/>
        <w:rPr>
          <w:rFonts w:ascii="Verdana" w:eastAsia="Verdana" w:hAnsi="Verdana" w:cs="Verdana"/>
          <w:b/>
          <w:bCs/>
          <w:color w:val="000000" w:themeColor="text1"/>
          <w:sz w:val="20"/>
          <w:szCs w:val="20"/>
          <w:highlight w:val="yellow"/>
        </w:rPr>
      </w:pPr>
      <w:r w:rsidRPr="0024699B">
        <w:rPr>
          <w:rFonts w:ascii="Verdana" w:eastAsia="Verdana" w:hAnsi="Verdana" w:cs="Verdana"/>
          <w:color w:val="000000" w:themeColor="text1"/>
          <w:sz w:val="20"/>
          <w:szCs w:val="20"/>
          <w:highlight w:val="yellow"/>
        </w:rPr>
        <w:t xml:space="preserve">additional </w:t>
      </w:r>
      <w:r w:rsidRPr="0024699B">
        <w:rPr>
          <w:rFonts w:ascii="Verdana" w:eastAsia="Verdana" w:hAnsi="Verdana" w:cs="Verdana"/>
          <w:b/>
          <w:bCs/>
          <w:color w:val="000000" w:themeColor="text1"/>
          <w:sz w:val="20"/>
          <w:szCs w:val="20"/>
          <w:highlight w:val="yellow"/>
        </w:rPr>
        <w:t>Private investments</w:t>
      </w:r>
      <w:r w:rsidRPr="0024699B">
        <w:rPr>
          <w:rFonts w:ascii="Verdana" w:eastAsia="Verdana" w:hAnsi="Verdana" w:cs="Verdana"/>
          <w:color w:val="000000" w:themeColor="text1"/>
          <w:sz w:val="20"/>
          <w:szCs w:val="20"/>
          <w:highlight w:val="yellow"/>
        </w:rPr>
        <w:t xml:space="preserve"> for </w:t>
      </w:r>
      <w:r w:rsidRPr="0024699B">
        <w:rPr>
          <w:rFonts w:ascii="Verdana" w:eastAsia="Verdana" w:hAnsi="Verdana" w:cs="Verdana"/>
          <w:b/>
          <w:bCs/>
          <w:color w:val="000000" w:themeColor="text1"/>
          <w:sz w:val="20"/>
          <w:szCs w:val="20"/>
          <w:highlight w:val="yellow"/>
        </w:rPr>
        <w:t>~USD 40 Mil</w:t>
      </w:r>
      <w:r w:rsidRPr="0024699B">
        <w:rPr>
          <w:rFonts w:ascii="Verdana" w:eastAsia="Verdana" w:hAnsi="Verdana" w:cs="Verdana"/>
          <w:color w:val="000000" w:themeColor="text1"/>
          <w:sz w:val="20"/>
          <w:szCs w:val="20"/>
          <w:highlight w:val="yellow"/>
        </w:rPr>
        <w:t xml:space="preserve">, with a </w:t>
      </w:r>
      <w:r w:rsidRPr="0024699B">
        <w:rPr>
          <w:rFonts w:ascii="Verdana" w:eastAsia="Verdana" w:hAnsi="Verdana" w:cs="Verdana"/>
          <w:b/>
          <w:bCs/>
          <w:color w:val="000000" w:themeColor="text1"/>
          <w:sz w:val="20"/>
          <w:szCs w:val="20"/>
          <w:highlight w:val="yellow"/>
        </w:rPr>
        <w:t>~4.6x leverage from the Private Sector</w:t>
      </w:r>
    </w:p>
    <w:p w14:paraId="3606F2A7" w14:textId="09302873" w:rsidR="00023C05" w:rsidRPr="0024699B" w:rsidRDefault="00023C05" w:rsidP="00023C05">
      <w:pPr>
        <w:pStyle w:val="Paragrafoelenco"/>
        <w:numPr>
          <w:ilvl w:val="0"/>
          <w:numId w:val="30"/>
        </w:numPr>
        <w:spacing w:line="240" w:lineRule="auto"/>
        <w:rPr>
          <w:rFonts w:ascii="Verdana" w:eastAsia="Verdana" w:hAnsi="Verdana" w:cs="Verdana"/>
          <w:color w:val="000000" w:themeColor="text1"/>
          <w:sz w:val="20"/>
          <w:szCs w:val="20"/>
          <w:highlight w:val="yellow"/>
        </w:rPr>
      </w:pPr>
      <w:r w:rsidRPr="0024699B">
        <w:rPr>
          <w:rFonts w:ascii="Verdana" w:eastAsia="Verdana" w:hAnsi="Verdana" w:cs="Verdana"/>
          <w:color w:val="000000" w:themeColor="text1"/>
          <w:sz w:val="20"/>
          <w:szCs w:val="20"/>
          <w:highlight w:val="yellow"/>
        </w:rPr>
        <w:t xml:space="preserve">additional </w:t>
      </w:r>
      <w:r w:rsidRPr="0024699B">
        <w:rPr>
          <w:rFonts w:ascii="Verdana" w:eastAsia="Verdana" w:hAnsi="Verdana" w:cs="Verdana"/>
          <w:b/>
          <w:bCs/>
          <w:color w:val="000000" w:themeColor="text1"/>
          <w:sz w:val="20"/>
          <w:szCs w:val="20"/>
          <w:highlight w:val="yellow"/>
        </w:rPr>
        <w:t>Total investments</w:t>
      </w:r>
      <w:r w:rsidRPr="0024699B">
        <w:rPr>
          <w:rFonts w:ascii="Verdana" w:eastAsia="Verdana" w:hAnsi="Verdana" w:cs="Verdana"/>
          <w:color w:val="000000" w:themeColor="text1"/>
          <w:sz w:val="20"/>
          <w:szCs w:val="20"/>
          <w:highlight w:val="yellow"/>
        </w:rPr>
        <w:t xml:space="preserve"> for </w:t>
      </w:r>
      <w:r w:rsidRPr="0024699B">
        <w:rPr>
          <w:rFonts w:ascii="Verdana" w:eastAsia="Verdana" w:hAnsi="Verdana" w:cs="Verdana"/>
          <w:b/>
          <w:bCs/>
          <w:color w:val="000000" w:themeColor="text1"/>
          <w:sz w:val="20"/>
          <w:szCs w:val="20"/>
          <w:highlight w:val="yellow"/>
        </w:rPr>
        <w:t>~USD 80 Mil</w:t>
      </w:r>
      <w:r w:rsidRPr="0024699B">
        <w:rPr>
          <w:rFonts w:ascii="Verdana" w:eastAsia="Verdana" w:hAnsi="Verdana" w:cs="Verdana"/>
          <w:color w:val="000000" w:themeColor="text1"/>
          <w:sz w:val="20"/>
          <w:szCs w:val="20"/>
          <w:highlight w:val="yellow"/>
        </w:rPr>
        <w:t xml:space="preserve">, with an </w:t>
      </w:r>
      <w:r w:rsidRPr="0024699B">
        <w:rPr>
          <w:rFonts w:ascii="Verdana" w:eastAsia="Verdana" w:hAnsi="Verdana" w:cs="Verdana"/>
          <w:b/>
          <w:bCs/>
          <w:color w:val="000000" w:themeColor="text1"/>
          <w:sz w:val="20"/>
          <w:szCs w:val="20"/>
          <w:highlight w:val="yellow"/>
        </w:rPr>
        <w:t>overall ~9.1x leverage</w:t>
      </w:r>
      <w:r w:rsidRPr="0024699B">
        <w:rPr>
          <w:rFonts w:ascii="Verdana" w:eastAsia="Verdana" w:hAnsi="Verdana" w:cs="Verdana"/>
          <w:color w:val="000000" w:themeColor="text1"/>
          <w:sz w:val="20"/>
          <w:szCs w:val="20"/>
          <w:highlight w:val="yellow"/>
        </w:rPr>
        <w:t xml:space="preserve"> (Private + Public Sector)</w:t>
      </w:r>
    </w:p>
    <w:p w14:paraId="412FF7B9" w14:textId="77777777" w:rsidR="00023C05" w:rsidRPr="00023C05" w:rsidRDefault="00023C05" w:rsidP="007D76C4">
      <w:pPr>
        <w:rPr>
          <w:rFonts w:ascii="Verdana" w:eastAsia="Verdana" w:hAnsi="Verdana" w:cs="Verdana"/>
          <w:color w:val="000000" w:themeColor="text1"/>
          <w:sz w:val="20"/>
          <w:szCs w:val="20"/>
          <w:lang w:val="en"/>
        </w:rPr>
      </w:pPr>
    </w:p>
    <w:p w14:paraId="66860E38" w14:textId="70A6861B" w:rsidR="007D76C4" w:rsidRDefault="0024699B" w:rsidP="007D76C4">
      <w:pPr>
        <w:rPr>
          <w:rFonts w:ascii="Verdana" w:eastAsia="Calibri" w:hAnsi="Verdana"/>
          <w:i/>
          <w:color w:val="C45911" w:themeColor="accent2" w:themeShade="BF"/>
          <w:sz w:val="20"/>
          <w:szCs w:val="20"/>
        </w:rPr>
      </w:pPr>
      <w:r>
        <w:rPr>
          <w:rFonts w:ascii="Calibri" w:eastAsia="Calibri" w:hAnsi="Calibri"/>
          <w:noProof/>
          <w:sz w:val="16"/>
          <w:szCs w:val="16"/>
          <w:lang w:val="en-US" w:eastAsia="en-US"/>
        </w:rPr>
        <w:drawing>
          <wp:inline distT="0" distB="0" distL="0" distR="0" wp14:anchorId="3F73BDAF" wp14:editId="7BCA6A1B">
            <wp:extent cx="5943600" cy="3427095"/>
            <wp:effectExtent l="0" t="0" r="0" b="1905"/>
            <wp:docPr id="9" name="Immagine 9"/>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9" name="Immagine 9"/>
                    <pic:cNvPicPr/>
                  </pic:nvPicPr>
                  <pic:blipFill>
                    <a:blip r:embed="rId43">
                      <a:extLst>
                        <a:ext uri="{28A0092B-C50C-407E-A947-70E740481C1C}">
                          <a14:useLocalDpi xmlns:a14="http://schemas.microsoft.com/office/drawing/2010/main" val="0"/>
                        </a:ext>
                      </a:extLst>
                    </a:blip>
                    <a:stretch>
                      <a:fillRect/>
                    </a:stretch>
                  </pic:blipFill>
                  <pic:spPr>
                    <a:xfrm>
                      <a:off x="0" y="0"/>
                      <a:ext cx="5943600" cy="3427095"/>
                    </a:xfrm>
                    <a:prstGeom prst="rect">
                      <a:avLst/>
                    </a:prstGeom>
                  </pic:spPr>
                </pic:pic>
              </a:graphicData>
            </a:graphic>
          </wp:inline>
        </w:drawing>
      </w:r>
    </w:p>
    <w:p w14:paraId="2E5B41C1" w14:textId="7DF6584F" w:rsidR="007D76C4" w:rsidRDefault="007D76C4" w:rsidP="00FE0177">
      <w:pPr>
        <w:jc w:val="both"/>
        <w:rPr>
          <w:rFonts w:ascii="Verdana" w:eastAsia="Verdana" w:hAnsi="Verdana" w:cs="Verdana"/>
          <w:color w:val="000000" w:themeColor="text1"/>
          <w:sz w:val="20"/>
          <w:szCs w:val="20"/>
          <w:highlight w:val="yellow"/>
        </w:rPr>
      </w:pPr>
    </w:p>
    <w:p w14:paraId="247B9955" w14:textId="41E00389" w:rsidR="004A455F" w:rsidRPr="00023C05" w:rsidRDefault="004A455F" w:rsidP="00FE0177">
      <w:pPr>
        <w:jc w:val="both"/>
        <w:rPr>
          <w:rFonts w:ascii="Verdana" w:eastAsia="Verdana" w:hAnsi="Verdana" w:cs="Verdana"/>
          <w:color w:val="000000" w:themeColor="text1"/>
          <w:sz w:val="20"/>
          <w:szCs w:val="20"/>
          <w:lang w:val="en-US"/>
        </w:rPr>
      </w:pPr>
      <w:r w:rsidRPr="00023C05">
        <w:rPr>
          <w:rFonts w:ascii="Verdana" w:eastAsia="Verdana" w:hAnsi="Verdana" w:cs="Verdana"/>
          <w:color w:val="000000" w:themeColor="text1"/>
          <w:sz w:val="20"/>
          <w:szCs w:val="20"/>
          <w:lang w:val="en-US"/>
        </w:rPr>
        <w:t>The leverage calculations are detailed and motivated in the following paragraphs.</w:t>
      </w:r>
    </w:p>
    <w:p w14:paraId="564DBEC3" w14:textId="77777777" w:rsidR="004A455F" w:rsidRPr="00023C05" w:rsidRDefault="004A455F" w:rsidP="00FE0177">
      <w:pPr>
        <w:jc w:val="both"/>
        <w:rPr>
          <w:rFonts w:ascii="Verdana" w:eastAsia="Verdana" w:hAnsi="Verdana" w:cs="Verdana"/>
          <w:color w:val="000000" w:themeColor="text1"/>
          <w:sz w:val="20"/>
          <w:szCs w:val="20"/>
          <w:lang w:val="en-US"/>
        </w:rPr>
      </w:pPr>
    </w:p>
    <w:p w14:paraId="11468ECF" w14:textId="77777777" w:rsidR="002A3CEA" w:rsidRPr="00023C05" w:rsidRDefault="002A3CEA" w:rsidP="00FE0177">
      <w:pPr>
        <w:rPr>
          <w:rFonts w:ascii="Verdana" w:eastAsia="Verdana" w:hAnsi="Verdana" w:cs="Verdana"/>
          <w:color w:val="000000" w:themeColor="text1"/>
          <w:sz w:val="14"/>
          <w:szCs w:val="20"/>
          <w:lang w:val="en-US"/>
        </w:rPr>
      </w:pPr>
    </w:p>
    <w:p w14:paraId="5AE15318" w14:textId="7E3BBD5B" w:rsidR="002A3CEA" w:rsidRPr="0024699B" w:rsidRDefault="002A3CEA"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The </w:t>
      </w:r>
      <w:r w:rsidRPr="0024699B">
        <w:rPr>
          <w:rFonts w:ascii="Verdana" w:eastAsia="Verdana" w:hAnsi="Verdana" w:cs="Verdana"/>
          <w:b/>
          <w:bCs/>
          <w:color w:val="000000" w:themeColor="text1"/>
          <w:sz w:val="20"/>
          <w:szCs w:val="20"/>
          <w:lang w:val="en-US"/>
        </w:rPr>
        <w:t xml:space="preserve">USD </w:t>
      </w:r>
      <w:r w:rsidR="00906536" w:rsidRPr="0024699B">
        <w:rPr>
          <w:rFonts w:ascii="Verdana" w:eastAsia="Verdana" w:hAnsi="Verdana" w:cs="Verdana"/>
          <w:b/>
          <w:bCs/>
          <w:color w:val="000000" w:themeColor="text1"/>
          <w:sz w:val="20"/>
          <w:szCs w:val="20"/>
          <w:lang w:val="en-US"/>
        </w:rPr>
        <w:t>8</w:t>
      </w:r>
      <w:r w:rsidRPr="0024699B">
        <w:rPr>
          <w:rFonts w:ascii="Verdana" w:eastAsia="Verdana" w:hAnsi="Verdana" w:cs="Verdana"/>
          <w:b/>
          <w:bCs/>
          <w:color w:val="000000" w:themeColor="text1"/>
          <w:sz w:val="20"/>
          <w:szCs w:val="20"/>
          <w:lang w:val="en-US"/>
        </w:rPr>
        <w:t>,</w:t>
      </w:r>
      <w:r w:rsidR="00906536" w:rsidRPr="0024699B">
        <w:rPr>
          <w:rFonts w:ascii="Verdana" w:eastAsia="Verdana" w:hAnsi="Verdana" w:cs="Verdana"/>
          <w:b/>
          <w:bCs/>
          <w:color w:val="000000" w:themeColor="text1"/>
          <w:sz w:val="20"/>
          <w:szCs w:val="20"/>
          <w:lang w:val="en-US"/>
        </w:rPr>
        <w:t>7</w:t>
      </w:r>
      <w:r w:rsidRPr="0024699B">
        <w:rPr>
          <w:rFonts w:ascii="Verdana" w:eastAsia="Verdana" w:hAnsi="Verdana" w:cs="Verdana"/>
          <w:b/>
          <w:bCs/>
          <w:color w:val="000000" w:themeColor="text1"/>
          <w:sz w:val="20"/>
          <w:szCs w:val="20"/>
          <w:lang w:val="en-US"/>
        </w:rPr>
        <w:t xml:space="preserve"> Mil budget</w:t>
      </w:r>
      <w:r w:rsidRPr="0024699B">
        <w:rPr>
          <w:rFonts w:ascii="Verdana" w:eastAsia="Verdana" w:hAnsi="Verdana" w:cs="Verdana"/>
          <w:color w:val="000000" w:themeColor="text1"/>
          <w:sz w:val="20"/>
          <w:szCs w:val="20"/>
          <w:lang w:val="en-US"/>
        </w:rPr>
        <w:t xml:space="preserve"> of the JP will leverage on the following:</w:t>
      </w:r>
    </w:p>
    <w:p w14:paraId="113DACE4" w14:textId="77777777" w:rsidR="002A3CEA" w:rsidRPr="0024699B" w:rsidRDefault="002A3CEA" w:rsidP="00FE0177">
      <w:pPr>
        <w:jc w:val="both"/>
        <w:rPr>
          <w:rFonts w:ascii="Verdana" w:eastAsia="Verdana" w:hAnsi="Verdana" w:cs="Verdana"/>
          <w:color w:val="000000" w:themeColor="text1"/>
          <w:sz w:val="8"/>
          <w:szCs w:val="8"/>
          <w:lang w:val="en-US"/>
        </w:rPr>
      </w:pPr>
    </w:p>
    <w:p w14:paraId="33A1B094" w14:textId="54AD40DD" w:rsidR="00906536" w:rsidRPr="0024699B" w:rsidRDefault="00906536" w:rsidP="00FE0177">
      <w:pPr>
        <w:numPr>
          <w:ilvl w:val="0"/>
          <w:numId w:val="27"/>
        </w:numPr>
        <w:pBdr>
          <w:top w:val="nil"/>
          <w:left w:val="nil"/>
          <w:bottom w:val="nil"/>
          <w:right w:val="nil"/>
          <w:between w:val="nil"/>
        </w:pBdr>
        <w:jc w:val="both"/>
        <w:rPr>
          <w:rFonts w:ascii="Verdana" w:eastAsia="Verdana" w:hAnsi="Verdana" w:cs="Verdana"/>
          <w:color w:val="000000" w:themeColor="text1"/>
          <w:sz w:val="20"/>
          <w:szCs w:val="20"/>
          <w:lang w:val="en-US"/>
        </w:rPr>
      </w:pPr>
      <w:r w:rsidRPr="0024699B">
        <w:rPr>
          <w:rFonts w:ascii="Verdana" w:eastAsia="Verdana" w:hAnsi="Verdana" w:cs="Verdana"/>
          <w:b/>
          <w:bCs/>
          <w:color w:val="000000" w:themeColor="text1"/>
          <w:sz w:val="20"/>
          <w:szCs w:val="20"/>
          <w:lang w:val="en-US"/>
        </w:rPr>
        <w:t>Co-Financing from the Private Sector:</w:t>
      </w:r>
      <w:r w:rsidRPr="0024699B">
        <w:rPr>
          <w:rFonts w:ascii="Verdana" w:eastAsia="Verdana" w:hAnsi="Verdana" w:cs="Verdana"/>
          <w:b/>
          <w:bCs/>
          <w:color w:val="000000" w:themeColor="text1"/>
          <w:sz w:val="20"/>
          <w:szCs w:val="20"/>
          <w:lang w:val="en-US"/>
        </w:rPr>
        <w:tab/>
      </w:r>
      <w:r w:rsidRPr="0024699B">
        <w:rPr>
          <w:rFonts w:ascii="Verdana" w:eastAsia="Verdana" w:hAnsi="Verdana" w:cs="Verdana"/>
          <w:b/>
          <w:bCs/>
          <w:color w:val="000000" w:themeColor="text1"/>
          <w:sz w:val="20"/>
          <w:szCs w:val="20"/>
          <w:lang w:val="en-US"/>
        </w:rPr>
        <w:tab/>
        <w:t xml:space="preserve">~ USD  </w:t>
      </w:r>
      <w:r w:rsidR="00833F89" w:rsidRPr="0024699B">
        <w:rPr>
          <w:rFonts w:ascii="Verdana" w:eastAsia="Verdana" w:hAnsi="Verdana" w:cs="Verdana"/>
          <w:b/>
          <w:bCs/>
          <w:color w:val="000000" w:themeColor="text1"/>
          <w:sz w:val="20"/>
          <w:szCs w:val="20"/>
          <w:lang w:val="en-US"/>
        </w:rPr>
        <w:t>4</w:t>
      </w:r>
      <w:r w:rsidRPr="0024699B">
        <w:rPr>
          <w:rFonts w:ascii="Verdana" w:eastAsia="Verdana" w:hAnsi="Verdana" w:cs="Verdana"/>
          <w:b/>
          <w:bCs/>
          <w:color w:val="000000" w:themeColor="text1"/>
          <w:sz w:val="20"/>
          <w:szCs w:val="20"/>
          <w:lang w:val="en-US"/>
        </w:rPr>
        <w:t>0 Mil</w:t>
      </w:r>
    </w:p>
    <w:p w14:paraId="0D7E15F7" w14:textId="77777777" w:rsidR="00906536" w:rsidRPr="0024699B" w:rsidRDefault="00906536" w:rsidP="00FE0177">
      <w:pPr>
        <w:pBdr>
          <w:top w:val="nil"/>
          <w:left w:val="nil"/>
          <w:bottom w:val="nil"/>
          <w:right w:val="nil"/>
          <w:between w:val="nil"/>
        </w:pBdr>
        <w:ind w:left="720"/>
        <w:jc w:val="both"/>
        <w:rPr>
          <w:rFonts w:ascii="Verdana" w:eastAsia="Verdana" w:hAnsi="Verdana" w:cs="Verdana"/>
          <w:color w:val="000000" w:themeColor="text1"/>
          <w:sz w:val="20"/>
          <w:szCs w:val="20"/>
          <w:lang w:val="en-US"/>
        </w:rPr>
      </w:pPr>
    </w:p>
    <w:p w14:paraId="5CFFF0EF" w14:textId="0D4BB91E" w:rsidR="00906536" w:rsidRPr="0024699B" w:rsidRDefault="00906536" w:rsidP="00FE0177">
      <w:pPr>
        <w:numPr>
          <w:ilvl w:val="1"/>
          <w:numId w:val="27"/>
        </w:numPr>
        <w:pBdr>
          <w:top w:val="nil"/>
          <w:left w:val="nil"/>
          <w:bottom w:val="nil"/>
          <w:right w:val="nil"/>
          <w:between w:val="nil"/>
        </w:pBdr>
        <w:jc w:val="both"/>
        <w:rPr>
          <w:rFonts w:ascii="Verdana" w:eastAsia="Verdana" w:hAnsi="Verdana" w:cs="Verdana"/>
          <w:color w:val="000000" w:themeColor="text1"/>
          <w:sz w:val="20"/>
          <w:szCs w:val="20"/>
          <w:lang w:val="en-US"/>
        </w:rPr>
      </w:pPr>
      <w:r w:rsidRPr="0024699B">
        <w:rPr>
          <w:rFonts w:ascii="Verdana" w:eastAsia="Verdana" w:hAnsi="Verdana" w:cs="Verdana"/>
          <w:b/>
          <w:bCs/>
          <w:color w:val="000000" w:themeColor="text1"/>
          <w:sz w:val="20"/>
          <w:szCs w:val="20"/>
          <w:lang w:val="en-US"/>
        </w:rPr>
        <w:t>Banks and Funds</w:t>
      </w:r>
      <w:r w:rsidRPr="0024699B">
        <w:rPr>
          <w:rFonts w:ascii="Verdana" w:eastAsia="Verdana" w:hAnsi="Verdana" w:cs="Verdana"/>
          <w:color w:val="000000" w:themeColor="text1"/>
          <w:sz w:val="20"/>
          <w:szCs w:val="20"/>
          <w:lang w:val="en-US"/>
        </w:rPr>
        <w:t xml:space="preserve">: will provide either debt (Banks) or debt and equity (Funds, depending on their investment strategies), and thanks to the ability of the JP </w:t>
      </w:r>
      <w:r w:rsidRPr="0024699B">
        <w:rPr>
          <w:rFonts w:ascii="Verdana" w:eastAsia="Verdana" w:hAnsi="Verdana" w:cs="Verdana"/>
          <w:color w:val="000000" w:themeColor="text1"/>
          <w:sz w:val="20"/>
          <w:szCs w:val="20"/>
          <w:lang w:val="en-US"/>
        </w:rPr>
        <w:lastRenderedPageBreak/>
        <w:t>financial mechanism to derisk investments, they will have the capacity to invest either in less mature projects (coinvesting with the Derisking Facility in specific cases) or in larger, strategic projects (coinvesting with the Sovereign Fund).</w:t>
      </w:r>
    </w:p>
    <w:p w14:paraId="23114D10" w14:textId="77777777" w:rsidR="00833F89" w:rsidRPr="0024699B" w:rsidRDefault="00833F89" w:rsidP="00FE0177">
      <w:pPr>
        <w:pBdr>
          <w:top w:val="nil"/>
          <w:left w:val="nil"/>
          <w:bottom w:val="nil"/>
          <w:right w:val="nil"/>
          <w:between w:val="nil"/>
        </w:pBdr>
        <w:ind w:left="1440"/>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Three</w:t>
      </w:r>
      <w:r w:rsidR="00906536" w:rsidRPr="0024699B">
        <w:rPr>
          <w:rFonts w:ascii="Verdana" w:eastAsia="Verdana" w:hAnsi="Verdana" w:cs="Verdana"/>
          <w:color w:val="000000" w:themeColor="text1"/>
          <w:sz w:val="20"/>
          <w:szCs w:val="20"/>
          <w:lang w:val="en-US"/>
        </w:rPr>
        <w:t xml:space="preserve"> specific partners were identified: </w:t>
      </w:r>
      <w:r w:rsidR="00906536" w:rsidRPr="0024699B">
        <w:rPr>
          <w:rFonts w:ascii="Verdana" w:eastAsia="Verdana" w:hAnsi="Verdana" w:cs="Verdana"/>
          <w:b/>
          <w:bCs/>
          <w:sz w:val="20"/>
          <w:szCs w:val="20"/>
          <w:lang w:val="en-US"/>
        </w:rPr>
        <w:t>SUNREF</w:t>
      </w:r>
      <w:r w:rsidR="00906536" w:rsidRPr="0024699B">
        <w:rPr>
          <w:rFonts w:ascii="Verdana" w:eastAsia="Verdana" w:hAnsi="Verdana" w:cs="Verdana"/>
          <w:color w:val="000000" w:themeColor="text1"/>
          <w:sz w:val="20"/>
          <w:szCs w:val="20"/>
          <w:lang w:val="en-US"/>
        </w:rPr>
        <w:t xml:space="preserve"> (an AFD/EU initiative aimed at mobilizing banks)</w:t>
      </w:r>
      <w:r w:rsidRPr="0024699B">
        <w:rPr>
          <w:rFonts w:ascii="Verdana" w:eastAsia="Verdana" w:hAnsi="Verdana" w:cs="Verdana"/>
          <w:color w:val="000000" w:themeColor="text1"/>
          <w:sz w:val="20"/>
          <w:szCs w:val="20"/>
          <w:lang w:val="en-US"/>
        </w:rPr>
        <w:t>,</w:t>
      </w:r>
      <w:r w:rsidR="00906536" w:rsidRPr="0024699B">
        <w:rPr>
          <w:rFonts w:ascii="Verdana" w:eastAsia="Verdana" w:hAnsi="Verdana" w:cs="Verdana"/>
          <w:color w:val="000000" w:themeColor="text1"/>
          <w:sz w:val="20"/>
          <w:szCs w:val="20"/>
          <w:lang w:val="en-US"/>
        </w:rPr>
        <w:t xml:space="preserve"> </w:t>
      </w:r>
      <w:r w:rsidR="00906536" w:rsidRPr="0024699B">
        <w:rPr>
          <w:rFonts w:ascii="Verdana" w:eastAsia="Verdana" w:hAnsi="Verdana" w:cs="Verdana"/>
          <w:b/>
          <w:bCs/>
          <w:sz w:val="20"/>
          <w:szCs w:val="20"/>
          <w:lang w:val="en-US"/>
        </w:rPr>
        <w:t>IETP</w:t>
      </w:r>
      <w:r w:rsidR="00906536" w:rsidRPr="0024699B">
        <w:rPr>
          <w:rFonts w:ascii="Verdana" w:eastAsia="Verdana" w:hAnsi="Verdana" w:cs="Verdana"/>
          <w:color w:val="000000" w:themeColor="text1"/>
          <w:sz w:val="20"/>
          <w:szCs w:val="20"/>
          <w:lang w:val="en-US"/>
        </w:rPr>
        <w:t xml:space="preserve"> (a French impact investing group with presence in SSAfrica)</w:t>
      </w:r>
      <w:r w:rsidRPr="0024699B">
        <w:rPr>
          <w:rFonts w:ascii="Verdana" w:eastAsia="Verdana" w:hAnsi="Verdana" w:cs="Verdana"/>
          <w:color w:val="000000" w:themeColor="text1"/>
          <w:sz w:val="20"/>
          <w:szCs w:val="20"/>
          <w:lang w:val="en-US"/>
        </w:rPr>
        <w:t xml:space="preserve"> and the Off-grid Market Development Fund (</w:t>
      </w:r>
      <w:r w:rsidRPr="0024699B">
        <w:rPr>
          <w:rFonts w:ascii="Verdana" w:eastAsia="Verdana" w:hAnsi="Verdana" w:cs="Verdana"/>
          <w:b/>
          <w:bCs/>
          <w:color w:val="000000" w:themeColor="text1"/>
          <w:sz w:val="20"/>
          <w:szCs w:val="20"/>
          <w:lang w:val="en-US"/>
        </w:rPr>
        <w:t>OMDF</w:t>
      </w:r>
      <w:r w:rsidRPr="0024699B">
        <w:rPr>
          <w:rFonts w:ascii="Verdana" w:eastAsia="Verdana" w:hAnsi="Verdana" w:cs="Verdana"/>
          <w:color w:val="000000" w:themeColor="text1"/>
          <w:sz w:val="20"/>
          <w:szCs w:val="20"/>
          <w:lang w:val="en-US"/>
        </w:rPr>
        <w:t>).</w:t>
      </w:r>
    </w:p>
    <w:p w14:paraId="41C5944E" w14:textId="72B0D57D" w:rsidR="00906536" w:rsidRPr="0024699B" w:rsidRDefault="00833F89" w:rsidP="00FE0177">
      <w:pPr>
        <w:pBdr>
          <w:top w:val="nil"/>
          <w:left w:val="nil"/>
          <w:bottom w:val="nil"/>
          <w:right w:val="nil"/>
          <w:between w:val="nil"/>
        </w:pBdr>
        <w:ind w:left="1440"/>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B</w:t>
      </w:r>
      <w:r w:rsidR="00906536" w:rsidRPr="0024699B">
        <w:rPr>
          <w:rFonts w:ascii="Verdana" w:eastAsia="Verdana" w:hAnsi="Verdana" w:cs="Verdana"/>
          <w:color w:val="000000" w:themeColor="text1"/>
          <w:sz w:val="20"/>
          <w:szCs w:val="20"/>
          <w:lang w:val="en-US"/>
        </w:rPr>
        <w:t xml:space="preserve">oth </w:t>
      </w:r>
      <w:r w:rsidRPr="0024699B">
        <w:rPr>
          <w:rFonts w:ascii="Verdana" w:eastAsia="Verdana" w:hAnsi="Verdana" w:cs="Verdana"/>
          <w:color w:val="000000" w:themeColor="text1"/>
          <w:sz w:val="20"/>
          <w:szCs w:val="20"/>
          <w:lang w:val="en-US"/>
        </w:rPr>
        <w:t xml:space="preserve">SUNREF and IETP </w:t>
      </w:r>
      <w:r w:rsidR="00906536" w:rsidRPr="0024699B">
        <w:rPr>
          <w:rFonts w:ascii="Verdana" w:eastAsia="Verdana" w:hAnsi="Verdana" w:cs="Verdana"/>
          <w:color w:val="000000" w:themeColor="text1"/>
          <w:sz w:val="20"/>
          <w:szCs w:val="20"/>
          <w:lang w:val="en-US"/>
        </w:rPr>
        <w:t>struggle to find good deals and partners that can provide concessional debt and derisk the investments: as a consequence, they are very interested to collaborate with the Derisking.</w:t>
      </w:r>
      <w:r w:rsidRPr="0024699B">
        <w:rPr>
          <w:rFonts w:ascii="Verdana" w:eastAsia="Verdana" w:hAnsi="Verdana" w:cs="Verdana"/>
          <w:color w:val="000000" w:themeColor="text1"/>
          <w:sz w:val="20"/>
          <w:szCs w:val="20"/>
          <w:lang w:val="en-US"/>
        </w:rPr>
        <w:t xml:space="preserve"> </w:t>
      </w:r>
      <w:r w:rsidR="00906536" w:rsidRPr="0024699B">
        <w:rPr>
          <w:rFonts w:ascii="Verdana" w:eastAsia="Verdana" w:hAnsi="Verdana" w:cs="Verdana"/>
          <w:color w:val="000000" w:themeColor="text1"/>
          <w:sz w:val="20"/>
          <w:szCs w:val="20"/>
          <w:lang w:val="en-US"/>
        </w:rPr>
        <w:t>They plan to invest in Madagascar EUR 12-15 Mil (SUNREF) and EUR 18 Mil (IETP) in the next 2-3 years, as long as derisking capital is available: counting on a partner such as the Derisking Facility can increase the likelihood that they can actually unlock their capital resources.</w:t>
      </w:r>
    </w:p>
    <w:p w14:paraId="4D9C4EA5" w14:textId="1AA3C1F5" w:rsidR="00833F89" w:rsidRPr="0024699B" w:rsidRDefault="00833F89" w:rsidP="00FE0177">
      <w:pPr>
        <w:pBdr>
          <w:top w:val="nil"/>
          <w:left w:val="nil"/>
          <w:bottom w:val="nil"/>
          <w:right w:val="nil"/>
          <w:between w:val="nil"/>
        </w:pBdr>
        <w:ind w:left="1440"/>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Discussions are at an advanced stage with the Off-grid Market Development Fund (managed by Bamboo Capital Partners and funded by the World Bank): the OMDF has already started to deploy the USD 40 Mil of the fund into off-grid solar energy solutions (SHS – solar home systems), and they have signed a LoI stating that an amount of USD 10 Mil can be specifically mobilized for the JP. More details on the nature of the partneship with the OMDF are provided in the "Progress" section.</w:t>
      </w:r>
    </w:p>
    <w:p w14:paraId="53D74795" w14:textId="018D1A69" w:rsidR="00906536" w:rsidRPr="0024699B" w:rsidRDefault="00906536" w:rsidP="00FE0177">
      <w:pPr>
        <w:pBdr>
          <w:top w:val="nil"/>
          <w:left w:val="nil"/>
          <w:bottom w:val="nil"/>
          <w:right w:val="nil"/>
          <w:between w:val="nil"/>
        </w:pBdr>
        <w:ind w:left="1440"/>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SUNREF will allow the JP to count on a partner that links the initiative with local banks (debt financing), while IETP is an established, reputable investor which operates in the equity/quasi-equity market: they will offer a perfect complement for the activities of the Derisking Facility above all.</w:t>
      </w:r>
    </w:p>
    <w:p w14:paraId="1D3AE392" w14:textId="1CA8B569" w:rsidR="00833F89" w:rsidRPr="0024699B" w:rsidRDefault="00833F89" w:rsidP="00FE0177">
      <w:pPr>
        <w:pBdr>
          <w:top w:val="nil"/>
          <w:left w:val="nil"/>
          <w:bottom w:val="nil"/>
          <w:right w:val="nil"/>
          <w:between w:val="nil"/>
        </w:pBdr>
        <w:ind w:left="1440"/>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The collaboration </w:t>
      </w:r>
      <w:r w:rsidR="000035E5" w:rsidRPr="0024699B">
        <w:rPr>
          <w:rFonts w:ascii="Verdana" w:eastAsia="Verdana" w:hAnsi="Verdana" w:cs="Verdana"/>
          <w:color w:val="000000" w:themeColor="text1"/>
          <w:sz w:val="20"/>
          <w:szCs w:val="20"/>
          <w:lang w:val="en-US"/>
        </w:rPr>
        <w:t xml:space="preserve">between the DF and the </w:t>
      </w:r>
      <w:r w:rsidRPr="0024699B">
        <w:rPr>
          <w:rFonts w:ascii="Verdana" w:eastAsia="Verdana" w:hAnsi="Verdana" w:cs="Verdana"/>
          <w:color w:val="000000" w:themeColor="text1"/>
          <w:sz w:val="20"/>
          <w:szCs w:val="20"/>
          <w:lang w:val="en-US"/>
        </w:rPr>
        <w:t xml:space="preserve">OMDF will allow local companies operating in </w:t>
      </w:r>
      <w:r w:rsidR="000035E5" w:rsidRPr="0024699B">
        <w:rPr>
          <w:rFonts w:ascii="Verdana" w:eastAsia="Verdana" w:hAnsi="Verdana" w:cs="Verdana"/>
          <w:color w:val="000000" w:themeColor="text1"/>
          <w:sz w:val="20"/>
          <w:szCs w:val="20"/>
          <w:lang w:val="en-US"/>
        </w:rPr>
        <w:t>the Malagasy SHS sector to benefit from the support of long-term derisking capital.</w:t>
      </w:r>
    </w:p>
    <w:p w14:paraId="0F443CE9" w14:textId="77777777" w:rsidR="000035E5" w:rsidRPr="0024699B" w:rsidRDefault="000035E5" w:rsidP="00FE0177">
      <w:pPr>
        <w:pBdr>
          <w:top w:val="nil"/>
          <w:left w:val="nil"/>
          <w:bottom w:val="nil"/>
          <w:right w:val="nil"/>
          <w:between w:val="nil"/>
        </w:pBdr>
        <w:ind w:left="1440"/>
        <w:jc w:val="both"/>
        <w:rPr>
          <w:rFonts w:ascii="Verdana" w:eastAsia="Verdana" w:hAnsi="Verdana" w:cs="Verdana"/>
          <w:color w:val="000000" w:themeColor="text1"/>
          <w:sz w:val="20"/>
          <w:szCs w:val="20"/>
          <w:lang w:val="en-US"/>
        </w:rPr>
      </w:pPr>
    </w:p>
    <w:p w14:paraId="3527026D" w14:textId="580958CE" w:rsidR="00906536" w:rsidRPr="0024699B" w:rsidRDefault="00906536" w:rsidP="00FE0177">
      <w:pPr>
        <w:pBdr>
          <w:top w:val="nil"/>
          <w:left w:val="nil"/>
          <w:bottom w:val="nil"/>
          <w:right w:val="nil"/>
          <w:between w:val="nil"/>
        </w:pBdr>
        <w:ind w:left="1440"/>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We estimate that the leverage from Banks and Funds will amount to ~ USD </w:t>
      </w:r>
      <w:r w:rsidR="00833F89" w:rsidRPr="0024699B">
        <w:rPr>
          <w:rFonts w:ascii="Verdana" w:eastAsia="Verdana" w:hAnsi="Verdana" w:cs="Verdana"/>
          <w:color w:val="000000" w:themeColor="text1"/>
          <w:sz w:val="20"/>
          <w:szCs w:val="20"/>
          <w:lang w:val="en-US"/>
        </w:rPr>
        <w:t>4</w:t>
      </w:r>
      <w:r w:rsidRPr="0024699B">
        <w:rPr>
          <w:rFonts w:ascii="Verdana" w:eastAsia="Verdana" w:hAnsi="Verdana" w:cs="Verdana"/>
          <w:color w:val="000000" w:themeColor="text1"/>
          <w:sz w:val="20"/>
          <w:szCs w:val="20"/>
          <w:lang w:val="en-US"/>
        </w:rPr>
        <w:t>0 Mil (see above).</w:t>
      </w:r>
    </w:p>
    <w:p w14:paraId="79A0A92E" w14:textId="1F8960EB" w:rsidR="00AD2C82" w:rsidRPr="00AD2C82" w:rsidRDefault="00AD2C82" w:rsidP="00FE0177">
      <w:pPr>
        <w:pBdr>
          <w:top w:val="nil"/>
          <w:left w:val="nil"/>
          <w:bottom w:val="nil"/>
          <w:right w:val="nil"/>
          <w:between w:val="nil"/>
        </w:pBdr>
        <w:ind w:left="1440"/>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highlight w:val="yellow"/>
          <w:lang w:val="en-US"/>
        </w:rPr>
        <w:t>Please note that in our calculations no funds are expected to be provided by the OPEC Fund (mentioned in the previous paragraph).</w:t>
      </w:r>
    </w:p>
    <w:p w14:paraId="021402D8" w14:textId="77777777" w:rsidR="000035E5" w:rsidRPr="00AD2C82" w:rsidRDefault="000035E5" w:rsidP="00FE0177">
      <w:pPr>
        <w:pBdr>
          <w:top w:val="nil"/>
          <w:left w:val="nil"/>
          <w:bottom w:val="nil"/>
          <w:right w:val="nil"/>
          <w:between w:val="nil"/>
        </w:pBdr>
        <w:ind w:left="1440"/>
        <w:jc w:val="both"/>
        <w:rPr>
          <w:rFonts w:ascii="Verdana" w:eastAsia="Verdana" w:hAnsi="Verdana" w:cs="Verdana"/>
          <w:color w:val="000000" w:themeColor="text1"/>
          <w:sz w:val="20"/>
          <w:szCs w:val="20"/>
          <w:lang w:val="en-US"/>
        </w:rPr>
      </w:pPr>
    </w:p>
    <w:p w14:paraId="0D2C7849" w14:textId="6E0188FF" w:rsidR="000035E5" w:rsidRPr="0024699B" w:rsidRDefault="005D0E83" w:rsidP="00FE0177">
      <w:pPr>
        <w:pBdr>
          <w:top w:val="nil"/>
          <w:left w:val="nil"/>
          <w:bottom w:val="nil"/>
          <w:right w:val="nil"/>
          <w:between w:val="nil"/>
        </w:pBdr>
        <w:ind w:left="1440"/>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More details about SUNREF, IETP and OMDF/BCP are available in paragraph 2.8</w:t>
      </w:r>
      <w:r w:rsidR="000035E5" w:rsidRPr="0024699B">
        <w:rPr>
          <w:rFonts w:ascii="Verdana" w:eastAsia="Verdana" w:hAnsi="Verdana" w:cs="Verdana"/>
          <w:color w:val="000000" w:themeColor="text1"/>
          <w:sz w:val="20"/>
          <w:szCs w:val="20"/>
          <w:lang w:val="en-US"/>
        </w:rPr>
        <w:t xml:space="preserve"> (Progress). LoIs from SUNREF</w:t>
      </w:r>
      <w:r w:rsidR="005B37BE" w:rsidRPr="0024699B">
        <w:rPr>
          <w:rFonts w:ascii="Verdana" w:eastAsia="Verdana" w:hAnsi="Verdana" w:cs="Verdana"/>
          <w:color w:val="000000" w:themeColor="text1"/>
          <w:sz w:val="20"/>
          <w:szCs w:val="20"/>
          <w:lang w:val="en-US"/>
        </w:rPr>
        <w:t>, Mauritius Commercial Bank (partner of the SUNREF project)</w:t>
      </w:r>
      <w:r w:rsidR="000035E5" w:rsidRPr="0024699B">
        <w:rPr>
          <w:rFonts w:ascii="Verdana" w:eastAsia="Verdana" w:hAnsi="Verdana" w:cs="Verdana"/>
          <w:color w:val="000000" w:themeColor="text1"/>
          <w:sz w:val="20"/>
          <w:szCs w:val="20"/>
          <w:lang w:val="en-US"/>
        </w:rPr>
        <w:t>, IETP and OMDF/BCP are also available.</w:t>
      </w:r>
    </w:p>
    <w:p w14:paraId="0A83BC6B" w14:textId="62901C28" w:rsidR="00833F89" w:rsidRPr="0024699B" w:rsidRDefault="000035E5" w:rsidP="00FE0177">
      <w:pPr>
        <w:pBdr>
          <w:top w:val="nil"/>
          <w:left w:val="nil"/>
          <w:bottom w:val="nil"/>
          <w:right w:val="nil"/>
          <w:between w:val="nil"/>
        </w:pBdr>
        <w:ind w:left="1440"/>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Addiional </w:t>
      </w:r>
      <w:r w:rsidR="00833F89" w:rsidRPr="0024699B">
        <w:rPr>
          <w:rFonts w:ascii="Verdana" w:eastAsia="Verdana" w:hAnsi="Verdana" w:cs="Verdana"/>
          <w:color w:val="000000" w:themeColor="text1"/>
          <w:sz w:val="20"/>
          <w:szCs w:val="20"/>
          <w:lang w:val="en-US"/>
        </w:rPr>
        <w:t>details about SUNREF are provided in Annnex 11.</w:t>
      </w:r>
    </w:p>
    <w:p w14:paraId="64035C27" w14:textId="77777777" w:rsidR="00934BE2" w:rsidRPr="0024699B" w:rsidRDefault="00934BE2" w:rsidP="00FE0177">
      <w:pPr>
        <w:pBdr>
          <w:top w:val="nil"/>
          <w:left w:val="nil"/>
          <w:bottom w:val="nil"/>
          <w:right w:val="nil"/>
          <w:between w:val="nil"/>
        </w:pBdr>
        <w:ind w:left="1440"/>
        <w:jc w:val="both"/>
        <w:rPr>
          <w:rFonts w:ascii="Verdana" w:eastAsia="Verdana" w:hAnsi="Verdana" w:cs="Verdana"/>
          <w:color w:val="000000" w:themeColor="text1"/>
          <w:sz w:val="20"/>
          <w:szCs w:val="20"/>
          <w:lang w:val="en-US"/>
        </w:rPr>
      </w:pPr>
    </w:p>
    <w:p w14:paraId="3DBAB625" w14:textId="77777777" w:rsidR="000035E5" w:rsidRPr="0024699B" w:rsidRDefault="000035E5" w:rsidP="00FE0177">
      <w:pPr>
        <w:pBdr>
          <w:top w:val="nil"/>
          <w:left w:val="nil"/>
          <w:bottom w:val="nil"/>
          <w:right w:val="nil"/>
          <w:between w:val="nil"/>
        </w:pBdr>
        <w:ind w:left="1440"/>
        <w:jc w:val="both"/>
        <w:rPr>
          <w:rFonts w:ascii="Verdana" w:eastAsia="Verdana" w:hAnsi="Verdana" w:cs="Verdana"/>
          <w:color w:val="000000" w:themeColor="text1"/>
          <w:sz w:val="20"/>
          <w:szCs w:val="20"/>
          <w:lang w:val="en-US"/>
        </w:rPr>
      </w:pPr>
    </w:p>
    <w:p w14:paraId="647BCA8C" w14:textId="77777777" w:rsidR="00956FC5" w:rsidRPr="0024699B" w:rsidRDefault="00956FC5" w:rsidP="00956FC5">
      <w:pPr>
        <w:numPr>
          <w:ilvl w:val="1"/>
          <w:numId w:val="27"/>
        </w:numPr>
        <w:pBdr>
          <w:top w:val="nil"/>
          <w:left w:val="nil"/>
          <w:bottom w:val="nil"/>
          <w:right w:val="nil"/>
          <w:between w:val="nil"/>
        </w:pBdr>
        <w:jc w:val="both"/>
        <w:rPr>
          <w:rFonts w:ascii="Verdana" w:eastAsia="Verdana" w:hAnsi="Verdana" w:cs="Verdana"/>
          <w:color w:val="000000" w:themeColor="text1"/>
          <w:sz w:val="20"/>
          <w:szCs w:val="20"/>
          <w:lang w:val="en-US"/>
        </w:rPr>
      </w:pPr>
      <w:r w:rsidRPr="0024699B">
        <w:rPr>
          <w:rFonts w:ascii="Verdana" w:eastAsia="Verdana" w:hAnsi="Verdana" w:cs="Verdana"/>
          <w:b/>
          <w:bCs/>
          <w:color w:val="000000" w:themeColor="text1"/>
          <w:sz w:val="20"/>
          <w:szCs w:val="20"/>
          <w:lang w:val="en-US"/>
        </w:rPr>
        <w:t>Project Financing</w:t>
      </w:r>
      <w:r w:rsidRPr="0024699B">
        <w:rPr>
          <w:rFonts w:ascii="Verdana" w:eastAsia="Verdana" w:hAnsi="Verdana" w:cs="Verdana"/>
          <w:color w:val="000000" w:themeColor="text1"/>
          <w:sz w:val="20"/>
          <w:szCs w:val="20"/>
          <w:lang w:val="en-US"/>
        </w:rPr>
        <w:t>: in the case of large, infrastructure projects, it is assumed that project finance banks will be keen to participate, with 70% - 90% leverage being industry standard for conventional infrastructure finance. A similar recent UNDP project - the Bahamas infrastructure development fund following Hurricane Dorian - secured over USD 1 Bil in private sector commitments in January of 2020 from private sector partners alone.</w:t>
      </w:r>
    </w:p>
    <w:p w14:paraId="7C1641DC" w14:textId="77777777" w:rsidR="00956FC5" w:rsidRPr="0024699B" w:rsidRDefault="00956FC5" w:rsidP="00956FC5">
      <w:pPr>
        <w:pBdr>
          <w:top w:val="nil"/>
          <w:left w:val="nil"/>
          <w:bottom w:val="nil"/>
          <w:right w:val="nil"/>
          <w:between w:val="nil"/>
        </w:pBdr>
        <w:ind w:left="1440"/>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Prudentially – it is very likely that the JP will be able to support project finance deals - no contribution is envisaged to leverage from Project Financing. </w:t>
      </w:r>
    </w:p>
    <w:p w14:paraId="458760E6" w14:textId="77777777" w:rsidR="00906536" w:rsidRPr="0024699B" w:rsidRDefault="00906536" w:rsidP="00FE0177">
      <w:pPr>
        <w:pBdr>
          <w:top w:val="nil"/>
          <w:left w:val="nil"/>
          <w:bottom w:val="nil"/>
          <w:right w:val="nil"/>
          <w:between w:val="nil"/>
        </w:pBdr>
        <w:ind w:left="1440"/>
        <w:jc w:val="both"/>
        <w:rPr>
          <w:rFonts w:ascii="Verdana" w:eastAsia="Verdana" w:hAnsi="Verdana" w:cs="Verdana"/>
          <w:color w:val="000000" w:themeColor="text1"/>
          <w:sz w:val="20"/>
          <w:szCs w:val="20"/>
          <w:lang w:val="en-US"/>
        </w:rPr>
      </w:pPr>
    </w:p>
    <w:p w14:paraId="1AAD2D4D" w14:textId="43BB5632" w:rsidR="002A3CEA" w:rsidRPr="0024699B" w:rsidRDefault="002A3CEA" w:rsidP="00FE0177">
      <w:pPr>
        <w:numPr>
          <w:ilvl w:val="0"/>
          <w:numId w:val="27"/>
        </w:numPr>
        <w:pBdr>
          <w:top w:val="nil"/>
          <w:left w:val="nil"/>
          <w:bottom w:val="nil"/>
          <w:right w:val="nil"/>
          <w:between w:val="nil"/>
        </w:pBdr>
        <w:jc w:val="both"/>
        <w:rPr>
          <w:rFonts w:ascii="Verdana" w:eastAsia="Verdana" w:hAnsi="Verdana" w:cs="Verdana"/>
          <w:b/>
          <w:bCs/>
          <w:color w:val="000000" w:themeColor="text1"/>
          <w:sz w:val="20"/>
          <w:szCs w:val="20"/>
          <w:lang w:val="en-US"/>
        </w:rPr>
      </w:pPr>
      <w:r w:rsidRPr="0024699B">
        <w:rPr>
          <w:rFonts w:ascii="Verdana" w:eastAsia="Verdana" w:hAnsi="Verdana" w:cs="Verdana"/>
          <w:b/>
          <w:bCs/>
          <w:color w:val="000000" w:themeColor="text1"/>
          <w:sz w:val="20"/>
          <w:szCs w:val="20"/>
          <w:lang w:val="en-US"/>
        </w:rPr>
        <w:t>Co-Financing from the GoM State Budget:</w:t>
      </w:r>
      <w:r w:rsidRPr="0024699B">
        <w:rPr>
          <w:rFonts w:ascii="Verdana" w:eastAsia="Verdana" w:hAnsi="Verdana" w:cs="Verdana"/>
          <w:b/>
          <w:bCs/>
          <w:color w:val="000000" w:themeColor="text1"/>
          <w:sz w:val="20"/>
          <w:szCs w:val="20"/>
          <w:lang w:val="en-US"/>
        </w:rPr>
        <w:tab/>
        <w:t xml:space="preserve">~ USD  </w:t>
      </w:r>
      <w:r w:rsidR="00F93F27" w:rsidRPr="0024699B">
        <w:rPr>
          <w:rFonts w:ascii="Verdana" w:eastAsia="Verdana" w:hAnsi="Verdana" w:cs="Verdana"/>
          <w:b/>
          <w:bCs/>
          <w:color w:val="000000" w:themeColor="text1"/>
          <w:sz w:val="20"/>
          <w:szCs w:val="20"/>
          <w:lang w:val="en-US"/>
        </w:rPr>
        <w:t>40</w:t>
      </w:r>
      <w:r w:rsidRPr="0024699B">
        <w:rPr>
          <w:rFonts w:ascii="Verdana" w:eastAsia="Verdana" w:hAnsi="Verdana" w:cs="Verdana"/>
          <w:b/>
          <w:bCs/>
          <w:color w:val="000000" w:themeColor="text1"/>
          <w:sz w:val="20"/>
          <w:szCs w:val="20"/>
          <w:lang w:val="en-US"/>
        </w:rPr>
        <w:t xml:space="preserve"> Mil</w:t>
      </w:r>
    </w:p>
    <w:p w14:paraId="00AF9734" w14:textId="4059098E" w:rsidR="002A3CEA" w:rsidRPr="0024699B" w:rsidRDefault="002A3CEA" w:rsidP="00FE0177">
      <w:pPr>
        <w:numPr>
          <w:ilvl w:val="1"/>
          <w:numId w:val="27"/>
        </w:numPr>
        <w:pBdr>
          <w:top w:val="nil"/>
          <w:left w:val="nil"/>
          <w:bottom w:val="nil"/>
          <w:right w:val="nil"/>
          <w:between w:val="nil"/>
        </w:pBd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Sovereign Fund: we expect the fund </w:t>
      </w:r>
      <w:r w:rsidR="003456D2" w:rsidRPr="0024699B">
        <w:rPr>
          <w:rFonts w:ascii="Verdana" w:eastAsia="Verdana" w:hAnsi="Verdana" w:cs="Verdana"/>
          <w:color w:val="000000" w:themeColor="text1"/>
          <w:sz w:val="20"/>
          <w:szCs w:val="20"/>
          <w:lang w:val="en-US"/>
        </w:rPr>
        <w:t xml:space="preserve">to be initially capitalized with </w:t>
      </w:r>
      <w:r w:rsidRPr="0024699B">
        <w:rPr>
          <w:rFonts w:ascii="Verdana" w:eastAsia="Verdana" w:hAnsi="Verdana" w:cs="Verdana"/>
          <w:color w:val="000000" w:themeColor="text1"/>
          <w:sz w:val="20"/>
          <w:szCs w:val="20"/>
          <w:lang w:val="en-US"/>
        </w:rPr>
        <w:t xml:space="preserve">USD </w:t>
      </w:r>
      <w:r w:rsidR="003456D2" w:rsidRPr="0024699B">
        <w:rPr>
          <w:rFonts w:ascii="Verdana" w:eastAsia="Verdana" w:hAnsi="Verdana" w:cs="Verdana"/>
          <w:color w:val="000000" w:themeColor="text1"/>
          <w:sz w:val="20"/>
          <w:szCs w:val="20"/>
          <w:lang w:val="en-US"/>
        </w:rPr>
        <w:t>40</w:t>
      </w:r>
      <w:r w:rsidRPr="0024699B">
        <w:rPr>
          <w:rFonts w:ascii="Verdana" w:eastAsia="Verdana" w:hAnsi="Verdana" w:cs="Verdana"/>
          <w:color w:val="000000" w:themeColor="text1"/>
          <w:sz w:val="20"/>
          <w:szCs w:val="20"/>
          <w:lang w:val="en-US"/>
        </w:rPr>
        <w:t xml:space="preserve"> Mil</w:t>
      </w:r>
      <w:r w:rsidR="00E15105" w:rsidRPr="0024699B">
        <w:rPr>
          <w:rFonts w:ascii="Verdana" w:eastAsia="Verdana" w:hAnsi="Verdana" w:cs="Verdana"/>
          <w:color w:val="000000" w:themeColor="text1"/>
          <w:sz w:val="20"/>
          <w:szCs w:val="20"/>
          <w:lang w:val="en-US"/>
        </w:rPr>
        <w:t xml:space="preserve"> </w:t>
      </w:r>
      <w:r w:rsidR="003456D2" w:rsidRPr="0024699B">
        <w:rPr>
          <w:rFonts w:ascii="Verdana" w:eastAsia="Verdana" w:hAnsi="Verdana" w:cs="Verdana"/>
          <w:color w:val="000000" w:themeColor="text1"/>
          <w:sz w:val="20"/>
          <w:szCs w:val="20"/>
          <w:lang w:val="en-US"/>
        </w:rPr>
        <w:t xml:space="preserve">provided by the </w:t>
      </w:r>
      <w:r w:rsidR="00E15105" w:rsidRPr="0024699B">
        <w:rPr>
          <w:rFonts w:ascii="Verdana" w:eastAsia="Verdana" w:hAnsi="Verdana" w:cs="Verdana"/>
          <w:color w:val="000000" w:themeColor="text1"/>
          <w:sz w:val="20"/>
          <w:szCs w:val="20"/>
          <w:lang w:val="en-US"/>
        </w:rPr>
        <w:t xml:space="preserve">Malagasy State </w:t>
      </w:r>
      <w:r w:rsidR="003456D2" w:rsidRPr="0024699B">
        <w:rPr>
          <w:rFonts w:ascii="Verdana" w:eastAsia="Verdana" w:hAnsi="Verdana" w:cs="Verdana"/>
          <w:color w:val="000000" w:themeColor="text1"/>
          <w:sz w:val="20"/>
          <w:szCs w:val="20"/>
          <w:lang w:val="en-US"/>
        </w:rPr>
        <w:t xml:space="preserve">(the amount has been allocated in the </w:t>
      </w:r>
      <w:r w:rsidR="00E15105" w:rsidRPr="0024699B">
        <w:rPr>
          <w:rFonts w:ascii="Verdana" w:eastAsia="Verdana" w:hAnsi="Verdana" w:cs="Verdana"/>
          <w:color w:val="000000" w:themeColor="text1"/>
          <w:sz w:val="20"/>
          <w:szCs w:val="20"/>
          <w:lang w:val="en-US"/>
        </w:rPr>
        <w:t>2021 reviewed budget)</w:t>
      </w:r>
      <w:r w:rsidRPr="0024699B">
        <w:rPr>
          <w:rFonts w:ascii="Verdana" w:eastAsia="Verdana" w:hAnsi="Verdana" w:cs="Verdana"/>
          <w:color w:val="000000" w:themeColor="text1"/>
          <w:sz w:val="20"/>
          <w:szCs w:val="20"/>
          <w:lang w:val="en-US"/>
        </w:rPr>
        <w:t xml:space="preserve">, dedicated to </w:t>
      </w:r>
      <w:r w:rsidR="004A455F" w:rsidRPr="0024699B">
        <w:rPr>
          <w:rFonts w:ascii="Verdana" w:eastAsia="Verdana" w:hAnsi="Verdana" w:cs="Verdana"/>
          <w:color w:val="000000" w:themeColor="text1"/>
          <w:sz w:val="20"/>
          <w:szCs w:val="20"/>
          <w:lang w:val="en-US"/>
        </w:rPr>
        <w:t xml:space="preserve">support </w:t>
      </w:r>
      <w:r w:rsidRPr="0024699B">
        <w:rPr>
          <w:rFonts w:ascii="Verdana" w:eastAsia="Verdana" w:hAnsi="Verdana" w:cs="Verdana"/>
          <w:color w:val="000000" w:themeColor="text1"/>
          <w:sz w:val="20"/>
          <w:szCs w:val="20"/>
          <w:lang w:val="en-US"/>
        </w:rPr>
        <w:t>large, strategic, infrastructural projects</w:t>
      </w:r>
    </w:p>
    <w:p w14:paraId="563C16EC" w14:textId="77777777" w:rsidR="009C2CB5" w:rsidRPr="0024699B" w:rsidRDefault="009C2CB5" w:rsidP="00FE0177">
      <w:pPr>
        <w:jc w:val="both"/>
        <w:rPr>
          <w:rFonts w:ascii="Verdana" w:eastAsia="Verdana" w:hAnsi="Verdana" w:cs="Verdana"/>
          <w:color w:val="000000" w:themeColor="text1"/>
          <w:sz w:val="20"/>
          <w:szCs w:val="20"/>
          <w:lang w:val="en-US"/>
        </w:rPr>
      </w:pPr>
    </w:p>
    <w:p w14:paraId="4934DB03" w14:textId="18DC5B55" w:rsidR="00C44F6D" w:rsidRPr="0024699B" w:rsidRDefault="00A36298" w:rsidP="00FE0177">
      <w:pPr>
        <w:rPr>
          <w:rFonts w:ascii="Verdana" w:hAnsi="Verdana"/>
          <w:b/>
          <w:bCs/>
          <w:sz w:val="20"/>
          <w:szCs w:val="20"/>
          <w:lang w:val="en-US"/>
        </w:rPr>
      </w:pPr>
      <w:r w:rsidRPr="0024699B">
        <w:rPr>
          <w:rFonts w:ascii="Verdana" w:hAnsi="Verdana"/>
          <w:b/>
          <w:bCs/>
          <w:sz w:val="20"/>
          <w:szCs w:val="20"/>
          <w:lang w:val="en-US"/>
        </w:rPr>
        <w:lastRenderedPageBreak/>
        <w:t>2.4 Value add</w:t>
      </w:r>
      <w:r w:rsidR="00595C8F" w:rsidRPr="0024699B">
        <w:rPr>
          <w:rFonts w:ascii="Verdana" w:hAnsi="Verdana"/>
          <w:b/>
          <w:bCs/>
          <w:sz w:val="20"/>
          <w:szCs w:val="20"/>
          <w:lang w:val="en-US"/>
        </w:rPr>
        <w:t>ed</w:t>
      </w:r>
      <w:r w:rsidRPr="0024699B">
        <w:rPr>
          <w:rFonts w:ascii="Verdana" w:hAnsi="Verdana"/>
          <w:b/>
          <w:bCs/>
          <w:sz w:val="20"/>
          <w:szCs w:val="20"/>
          <w:lang w:val="en-US"/>
        </w:rPr>
        <w:t xml:space="preserve">: </w:t>
      </w:r>
    </w:p>
    <w:p w14:paraId="6D5496FF" w14:textId="77777777" w:rsidR="00A31280" w:rsidRPr="0024699B" w:rsidRDefault="00A31280" w:rsidP="00FE0177">
      <w:pPr>
        <w:jc w:val="both"/>
        <w:rPr>
          <w:rFonts w:ascii="Verdana" w:eastAsia="Calibri" w:hAnsi="Verdana"/>
          <w:i/>
          <w:color w:val="C45911" w:themeColor="accent2" w:themeShade="BF"/>
          <w:sz w:val="12"/>
          <w:szCs w:val="20"/>
          <w:lang w:val="en-US"/>
        </w:rPr>
      </w:pPr>
    </w:p>
    <w:p w14:paraId="780414FE" w14:textId="77777777" w:rsidR="00595C8F" w:rsidRPr="0024699B" w:rsidRDefault="00595C8F" w:rsidP="00595C8F">
      <w:pPr>
        <w:jc w:val="both"/>
        <w:rPr>
          <w:rFonts w:ascii="Verdana" w:eastAsia="Calibri" w:hAnsi="Verdana"/>
          <w:sz w:val="20"/>
          <w:szCs w:val="20"/>
          <w:lang w:val="en-US"/>
        </w:rPr>
      </w:pPr>
      <w:r w:rsidRPr="0024699B">
        <w:rPr>
          <w:rFonts w:ascii="Verdana" w:eastAsia="Calibri" w:hAnsi="Verdana"/>
          <w:sz w:val="20"/>
          <w:szCs w:val="20"/>
          <w:lang w:val="en-US"/>
        </w:rPr>
        <w:t xml:space="preserve">The Malagasy State has chosen to set up a Sovereign Fund as the main instrument for the realization of its vision of making Madagascar an emerging country. A real political commitment is confirmed through its inclusion in the 2021 Finance Law and approval of the Madagascar Sovereign Fund creation bill by Parliament and Senate in August 2021. The UN is well positioned to support the Government in strategic change as its main partner for strategic development strategies and in achieving the SDGs. </w:t>
      </w:r>
    </w:p>
    <w:p w14:paraId="4FA63D06" w14:textId="77777777" w:rsidR="00595C8F" w:rsidRPr="0024699B" w:rsidRDefault="00595C8F" w:rsidP="00595C8F">
      <w:pPr>
        <w:jc w:val="both"/>
        <w:rPr>
          <w:rFonts w:ascii="Verdana" w:eastAsia="Calibri" w:hAnsi="Verdana"/>
          <w:sz w:val="20"/>
          <w:szCs w:val="20"/>
          <w:lang w:val="en-US"/>
        </w:rPr>
      </w:pPr>
      <w:r w:rsidRPr="0024699B">
        <w:rPr>
          <w:rFonts w:ascii="Verdana" w:eastAsia="Calibri" w:hAnsi="Verdana"/>
          <w:sz w:val="20"/>
          <w:szCs w:val="20"/>
          <w:lang w:val="en-US"/>
        </w:rPr>
        <w:t xml:space="preserve">UNDP is accompanying the Presidency to reshape its organization and the alignment of the governmental framework with the vision of the President for the development of Madagascar. In this context, the Government has already requested UNDP support for the creation of the Sovereign Fund. UNDP has already organized a South-South cooperation mission to Senegal to allow the team of the presidency to learn about the </w:t>
      </w:r>
      <w:r w:rsidRPr="0024699B">
        <w:rPr>
          <w:rFonts w:ascii="Verdana" w:eastAsia="Calibri" w:hAnsi="Verdana"/>
          <w:b/>
          <w:sz w:val="20"/>
          <w:szCs w:val="20"/>
          <w:lang w:val="en-US"/>
        </w:rPr>
        <w:t>Senegalese experience of setting up its sovereign fund (FONSIS)</w:t>
      </w:r>
      <w:r w:rsidRPr="0024699B">
        <w:rPr>
          <w:rFonts w:ascii="Verdana" w:eastAsia="Calibri" w:hAnsi="Verdana"/>
          <w:sz w:val="20"/>
          <w:szCs w:val="20"/>
          <w:lang w:val="en-US"/>
        </w:rPr>
        <w:t xml:space="preserve">. UNCDF has teamed-up with FONSIS in Senegal to set up a capital investment fund leveraging blending finance to foster women economic empowerment (WE! Fund). UNDP supported the drafting of the law for the creation of the sovereign development fund. This shows the ability of the UN to provide the country with varied and high-level expertise through its networks of knowledge and experience around the world. </w:t>
      </w:r>
    </w:p>
    <w:p w14:paraId="638040FB" w14:textId="77777777" w:rsidR="00C44F6D" w:rsidRPr="0024699B" w:rsidRDefault="00C44F6D" w:rsidP="00FE0177">
      <w:pPr>
        <w:jc w:val="both"/>
        <w:rPr>
          <w:rFonts w:ascii="Verdana" w:eastAsia="Calibri" w:hAnsi="Verdana"/>
          <w:sz w:val="16"/>
          <w:szCs w:val="20"/>
          <w:lang w:val="en-US"/>
        </w:rPr>
      </w:pPr>
    </w:p>
    <w:p w14:paraId="7FCAA11E" w14:textId="3865DD5B" w:rsidR="00AF6C58" w:rsidRPr="0024699B" w:rsidRDefault="00AF6C58" w:rsidP="00FE0177">
      <w:pPr>
        <w:jc w:val="both"/>
        <w:rPr>
          <w:rFonts w:ascii="Verdana" w:eastAsia="Calibri" w:hAnsi="Verdana"/>
          <w:sz w:val="20"/>
          <w:szCs w:val="20"/>
          <w:lang w:val="en-US"/>
        </w:rPr>
      </w:pPr>
      <w:r w:rsidRPr="0024699B">
        <w:rPr>
          <w:rFonts w:ascii="Verdana" w:eastAsia="Calibri" w:hAnsi="Verdana"/>
          <w:b/>
          <w:sz w:val="20"/>
          <w:szCs w:val="20"/>
          <w:lang w:val="en-US"/>
        </w:rPr>
        <w:t>Also, UNCDF, UNIDO and UNDP</w:t>
      </w:r>
      <w:r w:rsidR="005A3E24" w:rsidRPr="0024699B">
        <w:rPr>
          <w:rFonts w:ascii="Verdana" w:eastAsia="Calibri" w:hAnsi="Verdana"/>
          <w:b/>
          <w:sz w:val="20"/>
          <w:szCs w:val="20"/>
          <w:lang w:val="en-US"/>
        </w:rPr>
        <w:t xml:space="preserve"> combined</w:t>
      </w:r>
      <w:r w:rsidRPr="0024699B">
        <w:rPr>
          <w:rFonts w:ascii="Verdana" w:eastAsia="Calibri" w:hAnsi="Verdana"/>
          <w:b/>
          <w:sz w:val="20"/>
          <w:szCs w:val="20"/>
          <w:lang w:val="en-US"/>
        </w:rPr>
        <w:t xml:space="preserve"> experiences on financial inclusion, financing mechanism</w:t>
      </w:r>
      <w:r w:rsidR="00C44F6D" w:rsidRPr="0024699B">
        <w:rPr>
          <w:rFonts w:ascii="Verdana" w:eastAsia="Calibri" w:hAnsi="Verdana"/>
          <w:b/>
          <w:sz w:val="20"/>
          <w:szCs w:val="20"/>
          <w:lang w:val="en-US"/>
        </w:rPr>
        <w:t>s</w:t>
      </w:r>
      <w:r w:rsidRPr="0024699B">
        <w:rPr>
          <w:rFonts w:ascii="Verdana" w:eastAsia="Calibri" w:hAnsi="Verdana"/>
          <w:b/>
          <w:sz w:val="20"/>
          <w:szCs w:val="20"/>
          <w:lang w:val="en-US"/>
        </w:rPr>
        <w:t xml:space="preserve"> and industrial development will be a key added value to perform UN support</w:t>
      </w:r>
      <w:r w:rsidR="00C44F6D" w:rsidRPr="0024699B">
        <w:rPr>
          <w:rFonts w:ascii="Verdana" w:eastAsia="Calibri" w:hAnsi="Verdana"/>
          <w:b/>
          <w:sz w:val="20"/>
          <w:szCs w:val="20"/>
          <w:lang w:val="en-US"/>
        </w:rPr>
        <w:t xml:space="preserve"> to this strategic initiative for</w:t>
      </w:r>
      <w:r w:rsidRPr="0024699B">
        <w:rPr>
          <w:rFonts w:ascii="Verdana" w:eastAsia="Calibri" w:hAnsi="Verdana"/>
          <w:b/>
          <w:sz w:val="20"/>
          <w:szCs w:val="20"/>
          <w:lang w:val="en-US"/>
        </w:rPr>
        <w:t xml:space="preserve"> Madagascar</w:t>
      </w:r>
      <w:r w:rsidRPr="0024699B">
        <w:rPr>
          <w:rFonts w:ascii="Verdana" w:eastAsia="Calibri" w:hAnsi="Verdana"/>
          <w:sz w:val="20"/>
          <w:szCs w:val="20"/>
          <w:lang w:val="en-US"/>
        </w:rPr>
        <w:t xml:space="preserve">. </w:t>
      </w:r>
      <w:r w:rsidR="00C44F6D" w:rsidRPr="0024699B">
        <w:rPr>
          <w:rFonts w:ascii="Verdana" w:eastAsia="Verdana" w:hAnsi="Verdana" w:cs="Verdana"/>
          <w:color w:val="000000" w:themeColor="text1"/>
          <w:sz w:val="20"/>
          <w:szCs w:val="20"/>
          <w:lang w:val="en-US"/>
        </w:rPr>
        <w:t>The Government is looking forward to gaining high-capacity partners like the UN Joint SDG Fund to catalyze their visionary ambition of sustainable development, with a long-term investment outlook, backed by vetted economic development theory.</w:t>
      </w:r>
    </w:p>
    <w:p w14:paraId="4A49CF99" w14:textId="77777777" w:rsidR="00C44F6D" w:rsidRPr="0024699B" w:rsidRDefault="00C44F6D" w:rsidP="00FE0177">
      <w:pPr>
        <w:jc w:val="both"/>
        <w:rPr>
          <w:rFonts w:ascii="Verdana" w:eastAsia="Calibri" w:hAnsi="Verdana"/>
          <w:sz w:val="16"/>
          <w:szCs w:val="20"/>
          <w:lang w:val="en-US"/>
        </w:rPr>
      </w:pPr>
    </w:p>
    <w:p w14:paraId="1462022D" w14:textId="2DC39553" w:rsidR="00982863" w:rsidRPr="0024699B" w:rsidRDefault="00AF6C58" w:rsidP="00FE0177">
      <w:pPr>
        <w:jc w:val="both"/>
        <w:rPr>
          <w:rFonts w:ascii="Verdana" w:eastAsia="Calibri" w:hAnsi="Verdana"/>
          <w:sz w:val="20"/>
          <w:szCs w:val="20"/>
          <w:lang w:val="en-US"/>
        </w:rPr>
      </w:pPr>
      <w:r w:rsidRPr="0024699B">
        <w:rPr>
          <w:rFonts w:ascii="Verdana" w:eastAsia="Calibri" w:hAnsi="Verdana"/>
          <w:b/>
          <w:sz w:val="20"/>
          <w:szCs w:val="20"/>
          <w:lang w:val="en-US"/>
        </w:rPr>
        <w:t>Finally, UNDP and UNIDO had already accumulated</w:t>
      </w:r>
      <w:r w:rsidR="005A3E24" w:rsidRPr="0024699B">
        <w:rPr>
          <w:rFonts w:ascii="Verdana" w:eastAsia="Calibri" w:hAnsi="Verdana"/>
          <w:b/>
          <w:sz w:val="20"/>
          <w:szCs w:val="20"/>
          <w:lang w:val="en-US"/>
        </w:rPr>
        <w:t xml:space="preserve"> prev</w:t>
      </w:r>
      <w:r w:rsidRPr="0024699B">
        <w:rPr>
          <w:rFonts w:ascii="Verdana" w:eastAsia="Calibri" w:hAnsi="Verdana"/>
          <w:b/>
          <w:sz w:val="20"/>
          <w:szCs w:val="20"/>
          <w:lang w:val="en-US"/>
        </w:rPr>
        <w:t>ious experiences on sustainable energy sector particularly in Madagascar</w:t>
      </w:r>
      <w:r w:rsidR="00D34905" w:rsidRPr="0024699B">
        <w:rPr>
          <w:rFonts w:ascii="Verdana" w:eastAsia="Calibri" w:hAnsi="Verdana"/>
          <w:b/>
          <w:sz w:val="20"/>
          <w:szCs w:val="20"/>
          <w:lang w:val="en-US"/>
        </w:rPr>
        <w:t xml:space="preserve"> by financing and provided technical assistances to pilot </w:t>
      </w:r>
      <w:r w:rsidR="00164A93" w:rsidRPr="0024699B">
        <w:rPr>
          <w:rFonts w:ascii="Verdana" w:eastAsia="Calibri" w:hAnsi="Verdana"/>
          <w:b/>
          <w:sz w:val="20"/>
          <w:szCs w:val="20"/>
          <w:lang w:val="en-US"/>
        </w:rPr>
        <w:t xml:space="preserve">7 </w:t>
      </w:r>
      <w:r w:rsidR="00D34905" w:rsidRPr="0024699B">
        <w:rPr>
          <w:rFonts w:ascii="Verdana" w:eastAsia="Calibri" w:hAnsi="Verdana"/>
          <w:b/>
          <w:sz w:val="20"/>
          <w:szCs w:val="20"/>
          <w:lang w:val="en-US"/>
        </w:rPr>
        <w:t xml:space="preserve">mini grid projects fed by </w:t>
      </w:r>
      <w:r w:rsidR="00164A93" w:rsidRPr="0024699B">
        <w:rPr>
          <w:rFonts w:ascii="Verdana" w:eastAsia="Calibri" w:hAnsi="Verdana"/>
          <w:b/>
          <w:sz w:val="20"/>
          <w:szCs w:val="20"/>
          <w:lang w:val="en-US"/>
        </w:rPr>
        <w:t>renewable energy</w:t>
      </w:r>
      <w:r w:rsidR="002972FA" w:rsidRPr="0024699B">
        <w:rPr>
          <w:rFonts w:ascii="Verdana" w:eastAsia="Calibri" w:hAnsi="Verdana"/>
          <w:b/>
          <w:sz w:val="20"/>
          <w:szCs w:val="20"/>
          <w:lang w:val="en-US"/>
        </w:rPr>
        <w:t>, provided legal framework technical assistance</w:t>
      </w:r>
      <w:r w:rsidR="00164A93" w:rsidRPr="0024699B">
        <w:rPr>
          <w:rFonts w:ascii="Verdana" w:eastAsia="Calibri" w:hAnsi="Verdana"/>
          <w:b/>
          <w:sz w:val="20"/>
          <w:szCs w:val="20"/>
          <w:lang w:val="en-US"/>
        </w:rPr>
        <w:t xml:space="preserve"> </w:t>
      </w:r>
      <w:r w:rsidR="002972FA" w:rsidRPr="0024699B">
        <w:rPr>
          <w:rFonts w:ascii="Verdana" w:eastAsia="Calibri" w:hAnsi="Verdana"/>
          <w:b/>
          <w:sz w:val="20"/>
          <w:szCs w:val="20"/>
          <w:lang w:val="en-US"/>
        </w:rPr>
        <w:t xml:space="preserve">on renewable energy promotion </w:t>
      </w:r>
      <w:r w:rsidR="00164A93" w:rsidRPr="0024699B">
        <w:rPr>
          <w:rFonts w:ascii="Verdana" w:eastAsia="Calibri" w:hAnsi="Verdana"/>
          <w:b/>
          <w:sz w:val="20"/>
          <w:szCs w:val="20"/>
          <w:lang w:val="en-US"/>
        </w:rPr>
        <w:t>over the last 6</w:t>
      </w:r>
      <w:r w:rsidR="00D34905" w:rsidRPr="0024699B">
        <w:rPr>
          <w:rFonts w:ascii="Verdana" w:eastAsia="Calibri" w:hAnsi="Verdana"/>
          <w:b/>
          <w:sz w:val="20"/>
          <w:szCs w:val="20"/>
          <w:lang w:val="en-US"/>
        </w:rPr>
        <w:t xml:space="preserve"> years</w:t>
      </w:r>
      <w:r w:rsidRPr="0024699B">
        <w:rPr>
          <w:rFonts w:ascii="Verdana" w:eastAsia="Calibri" w:hAnsi="Verdana"/>
          <w:b/>
          <w:sz w:val="20"/>
          <w:szCs w:val="20"/>
          <w:lang w:val="en-US"/>
        </w:rPr>
        <w:t>.</w:t>
      </w:r>
      <w:r w:rsidRPr="0024699B">
        <w:rPr>
          <w:rFonts w:ascii="Verdana" w:eastAsia="Calibri" w:hAnsi="Verdana"/>
          <w:sz w:val="20"/>
          <w:szCs w:val="20"/>
          <w:lang w:val="en-US"/>
        </w:rPr>
        <w:t xml:space="preserve"> </w:t>
      </w:r>
    </w:p>
    <w:p w14:paraId="2FCBDFAD" w14:textId="70AE26F7" w:rsidR="00982863" w:rsidRPr="0024699B" w:rsidRDefault="008A0848" w:rsidP="00FE0177">
      <w:pPr>
        <w:jc w:val="both"/>
        <w:rPr>
          <w:rFonts w:ascii="Verdana" w:eastAsia="Calibri" w:hAnsi="Verdana"/>
          <w:sz w:val="20"/>
          <w:szCs w:val="20"/>
          <w:lang w:val="en-US"/>
        </w:rPr>
      </w:pPr>
      <w:r w:rsidRPr="0024699B">
        <w:rPr>
          <w:rFonts w:ascii="Verdana" w:eastAsia="Verdana" w:hAnsi="Verdana" w:cs="Verdana"/>
          <w:color w:val="000000" w:themeColor="text1"/>
          <w:sz w:val="20"/>
          <w:szCs w:val="20"/>
          <w:lang w:val="en-US"/>
        </w:rPr>
        <w:t xml:space="preserve">By structuring the </w:t>
      </w:r>
      <w:r w:rsidRPr="0024699B">
        <w:rPr>
          <w:rFonts w:ascii="Verdana" w:eastAsia="Verdana" w:hAnsi="Verdana" w:cs="Verdana"/>
          <w:b/>
          <w:bCs/>
          <w:color w:val="000000" w:themeColor="text1"/>
          <w:sz w:val="20"/>
          <w:szCs w:val="20"/>
          <w:lang w:val="en-US"/>
        </w:rPr>
        <w:t>Derisking Facility</w:t>
      </w:r>
      <w:r w:rsidRPr="0024699B">
        <w:rPr>
          <w:rFonts w:ascii="Verdana" w:eastAsia="Verdana" w:hAnsi="Verdana" w:cs="Verdana"/>
          <w:color w:val="000000" w:themeColor="text1"/>
          <w:sz w:val="20"/>
          <w:szCs w:val="20"/>
          <w:lang w:val="en-US"/>
        </w:rPr>
        <w:t xml:space="preserve"> along the lines of the already-existing BRIDGE</w:t>
      </w:r>
      <w:r w:rsidRPr="0024699B">
        <w:rPr>
          <w:rFonts w:ascii="Verdana" w:eastAsia="Calibri" w:hAnsi="Verdana"/>
          <w:sz w:val="20"/>
          <w:szCs w:val="20"/>
          <w:lang w:val="en-US"/>
        </w:rPr>
        <w:t xml:space="preserve"> Facility, UNCDF will introduce to Madagascar its tools, processes and financial instruments for the support of SMEs and projects which operate in the sustainable energy sector and that struggle to attract capital. </w:t>
      </w:r>
    </w:p>
    <w:p w14:paraId="2547D742" w14:textId="77777777" w:rsidR="00982863" w:rsidRPr="0024699B" w:rsidRDefault="00982863" w:rsidP="00FE0177">
      <w:pPr>
        <w:jc w:val="both"/>
        <w:rPr>
          <w:rFonts w:ascii="Verdana" w:eastAsia="Calibri" w:hAnsi="Verdana"/>
          <w:sz w:val="20"/>
          <w:szCs w:val="20"/>
          <w:lang w:val="en-US"/>
        </w:rPr>
      </w:pPr>
    </w:p>
    <w:p w14:paraId="15DF72EB" w14:textId="3B50C950" w:rsidR="00AF6C58" w:rsidRPr="0024699B" w:rsidRDefault="00AF6C58" w:rsidP="00FE0177">
      <w:pPr>
        <w:jc w:val="both"/>
        <w:rPr>
          <w:rFonts w:ascii="Verdana" w:eastAsia="Calibri" w:hAnsi="Verdana"/>
          <w:sz w:val="20"/>
          <w:szCs w:val="20"/>
          <w:lang w:val="en-US"/>
        </w:rPr>
      </w:pPr>
      <w:r w:rsidRPr="0024699B">
        <w:rPr>
          <w:rFonts w:ascii="Verdana" w:eastAsia="Calibri" w:hAnsi="Verdana"/>
          <w:sz w:val="20"/>
          <w:szCs w:val="20"/>
          <w:lang w:val="en-US"/>
        </w:rPr>
        <w:t xml:space="preserve">The objective of the SDG fund call focusing on catalytic investment fits perfectly with this JP focusing on setting up a sovereign fund, operationalizing a derisking facility and creating a Sustainable Energy Incubator. </w:t>
      </w:r>
    </w:p>
    <w:p w14:paraId="6FDBF6D1" w14:textId="77777777" w:rsidR="00760802" w:rsidRPr="0024699B" w:rsidRDefault="00760802" w:rsidP="00FE0177">
      <w:pPr>
        <w:ind w:left="360"/>
        <w:jc w:val="both"/>
        <w:rPr>
          <w:rFonts w:ascii="Verdana" w:eastAsia="Calibri" w:hAnsi="Verdana"/>
          <w:i/>
          <w:color w:val="C45911" w:themeColor="accent2" w:themeShade="BF"/>
          <w:sz w:val="20"/>
          <w:szCs w:val="20"/>
          <w:lang w:val="en-US"/>
        </w:rPr>
      </w:pPr>
    </w:p>
    <w:p w14:paraId="1E742642" w14:textId="77777777" w:rsidR="00F93F27" w:rsidRPr="00BC38BF" w:rsidRDefault="00F93F27" w:rsidP="00FE0177">
      <w:pPr>
        <w:pStyle w:val="Paragrafoelenco"/>
        <w:spacing w:line="240" w:lineRule="auto"/>
        <w:ind w:left="360"/>
        <w:rPr>
          <w:rFonts w:ascii="Verdana" w:eastAsia="Calibri" w:hAnsi="Verdana"/>
          <w:b/>
          <w:bCs/>
          <w:color w:val="000000" w:themeColor="text1"/>
          <w:sz w:val="20"/>
          <w:szCs w:val="20"/>
          <w:lang w:val="en-US"/>
        </w:rPr>
      </w:pPr>
    </w:p>
    <w:p w14:paraId="52E2E364" w14:textId="6345439E" w:rsidR="00A8212B" w:rsidRPr="0024699B" w:rsidRDefault="00A36298" w:rsidP="00FE0177">
      <w:pPr>
        <w:rPr>
          <w:rFonts w:ascii="Verdana" w:eastAsia="Calibri" w:hAnsi="Verdana"/>
          <w:b/>
          <w:bCs/>
          <w:color w:val="000000" w:themeColor="text1"/>
          <w:sz w:val="20"/>
          <w:szCs w:val="20"/>
          <w:lang w:val="en-US"/>
        </w:rPr>
      </w:pPr>
      <w:r w:rsidRPr="0024699B">
        <w:rPr>
          <w:rFonts w:ascii="Verdana" w:eastAsia="Calibri" w:hAnsi="Verdana"/>
          <w:b/>
          <w:bCs/>
          <w:color w:val="000000" w:themeColor="text1"/>
          <w:sz w:val="20"/>
          <w:szCs w:val="20"/>
          <w:lang w:val="en-US"/>
        </w:rPr>
        <w:t xml:space="preserve">2.5 Innovative nature: </w:t>
      </w:r>
    </w:p>
    <w:p w14:paraId="0C608262" w14:textId="77777777" w:rsidR="004A083C" w:rsidRPr="0024699B" w:rsidRDefault="004A083C" w:rsidP="00FE0177">
      <w:pPr>
        <w:rPr>
          <w:rFonts w:ascii="Verdana" w:eastAsia="Calibri" w:hAnsi="Verdana"/>
          <w:b/>
          <w:bCs/>
          <w:color w:val="000000" w:themeColor="text1"/>
          <w:sz w:val="16"/>
          <w:szCs w:val="20"/>
          <w:lang w:val="en-US"/>
        </w:rPr>
      </w:pPr>
    </w:p>
    <w:p w14:paraId="3A76CA29" w14:textId="395F6DE6" w:rsidR="00FB4115" w:rsidRPr="0024699B" w:rsidRDefault="004A083C"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The key innovative feature of the proposal stands in the creation of a new investment ecosystem that combines the establishment of a Sovereign Fund </w:t>
      </w:r>
      <w:r w:rsidR="00FB4115" w:rsidRPr="0024699B">
        <w:rPr>
          <w:rFonts w:ascii="Verdana" w:eastAsia="Verdana" w:hAnsi="Verdana" w:cs="Verdana"/>
          <w:color w:val="000000" w:themeColor="text1"/>
          <w:sz w:val="20"/>
          <w:szCs w:val="20"/>
          <w:lang w:val="en-US"/>
        </w:rPr>
        <w:t>aimed at supporting large-scale</w:t>
      </w:r>
      <w:r w:rsidRPr="0024699B">
        <w:rPr>
          <w:rFonts w:ascii="Verdana" w:eastAsia="Verdana" w:hAnsi="Verdana" w:cs="Verdana"/>
          <w:color w:val="000000" w:themeColor="text1"/>
          <w:sz w:val="20"/>
          <w:szCs w:val="20"/>
          <w:lang w:val="en-US"/>
        </w:rPr>
        <w:t xml:space="preserve"> strategic infrastructure p</w:t>
      </w:r>
      <w:r w:rsidR="005A3E24" w:rsidRPr="0024699B">
        <w:rPr>
          <w:rFonts w:ascii="Verdana" w:eastAsia="Verdana" w:hAnsi="Verdana" w:cs="Verdana"/>
          <w:color w:val="000000" w:themeColor="text1"/>
          <w:sz w:val="20"/>
          <w:szCs w:val="20"/>
          <w:lang w:val="en-US"/>
        </w:rPr>
        <w:t>rojects, with the creation of</w:t>
      </w:r>
      <w:r w:rsidRPr="0024699B">
        <w:rPr>
          <w:rFonts w:ascii="Verdana" w:eastAsia="Verdana" w:hAnsi="Verdana" w:cs="Verdana"/>
          <w:color w:val="000000" w:themeColor="text1"/>
          <w:sz w:val="20"/>
          <w:szCs w:val="20"/>
          <w:lang w:val="en-US"/>
        </w:rPr>
        <w:t xml:space="preserve"> two </w:t>
      </w:r>
      <w:r w:rsidR="004724EE" w:rsidRPr="0024699B">
        <w:rPr>
          <w:rFonts w:ascii="Verdana" w:eastAsia="Verdana" w:hAnsi="Verdana" w:cs="Verdana"/>
          <w:color w:val="000000" w:themeColor="text1"/>
          <w:sz w:val="20"/>
          <w:szCs w:val="20"/>
          <w:lang w:val="en-US"/>
        </w:rPr>
        <w:t>initiatives</w:t>
      </w:r>
      <w:r w:rsidRPr="0024699B">
        <w:rPr>
          <w:rFonts w:ascii="Verdana" w:eastAsia="Verdana" w:hAnsi="Verdana" w:cs="Verdana"/>
          <w:color w:val="000000" w:themeColor="text1"/>
          <w:sz w:val="20"/>
          <w:szCs w:val="20"/>
          <w:lang w:val="en-US"/>
        </w:rPr>
        <w:t xml:space="preserve"> (the Sustainable Energy Incubator and the Derisking facility) that will facilitate the flourishing of less mature projects that would have been otherwise neglected but have the potential to deliver a transformational effect on the sustainable </w:t>
      </w:r>
      <w:r w:rsidR="00AF6C58" w:rsidRPr="0024699B">
        <w:rPr>
          <w:rFonts w:ascii="Verdana" w:eastAsia="Verdana" w:hAnsi="Verdana" w:cs="Verdana"/>
          <w:color w:val="000000" w:themeColor="text1"/>
          <w:sz w:val="20"/>
          <w:szCs w:val="20"/>
          <w:lang w:val="en-US"/>
        </w:rPr>
        <w:t>energy sector.</w:t>
      </w:r>
    </w:p>
    <w:p w14:paraId="7CAB7C18" w14:textId="77777777" w:rsidR="000A6395" w:rsidRPr="0024699B" w:rsidRDefault="000A6395"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JP marks a break from the traditional way of financing development in Madagascar by mobilizing the country’s assets first and channeling the available resources on high impact programs/projects to trigger economic growth. While private sector has often been put aside, the instrument developed in this JP recognizes their central place in development financing.</w:t>
      </w:r>
    </w:p>
    <w:p w14:paraId="42B57426" w14:textId="77777777" w:rsidR="000A6395" w:rsidRPr="0024699B" w:rsidRDefault="000A6395" w:rsidP="00FE0177">
      <w:pPr>
        <w:jc w:val="both"/>
        <w:rPr>
          <w:rFonts w:ascii="Verdana" w:eastAsia="Verdana" w:hAnsi="Verdana" w:cs="Verdana"/>
          <w:color w:val="000000" w:themeColor="text1"/>
          <w:sz w:val="20"/>
          <w:szCs w:val="20"/>
          <w:lang w:val="en-US"/>
        </w:rPr>
      </w:pPr>
    </w:p>
    <w:p w14:paraId="4F2ABF86" w14:textId="77777777" w:rsidR="009044B6" w:rsidRPr="0024699B" w:rsidRDefault="009044B6" w:rsidP="009044B6">
      <w:pPr>
        <w:jc w:val="both"/>
        <w:rPr>
          <w:rFonts w:ascii="Verdana" w:eastAsia="Calibri" w:hAnsi="Verdana"/>
          <w:sz w:val="20"/>
          <w:szCs w:val="20"/>
          <w:lang w:val="en-US"/>
        </w:rPr>
      </w:pPr>
      <w:r w:rsidRPr="0024699B">
        <w:rPr>
          <w:rFonts w:ascii="Verdana" w:eastAsia="Calibri" w:hAnsi="Verdana"/>
          <w:sz w:val="20"/>
          <w:szCs w:val="20"/>
          <w:lang w:val="en-US"/>
        </w:rPr>
        <w:t xml:space="preserve">To date, several development partners (see Annex 1) have been offering financial supports to the energy sector, but often in a segmented manner (technologically oriented and often with one or two financial products only). </w:t>
      </w:r>
      <w:r w:rsidRPr="0024699B">
        <w:rPr>
          <w:rFonts w:ascii="Verdana" w:eastAsia="Calibri" w:hAnsi="Verdana"/>
          <w:b/>
          <w:sz w:val="20"/>
          <w:szCs w:val="20"/>
          <w:lang w:val="en-US"/>
        </w:rPr>
        <w:t>This joint proposal will therefore be the first of its kind, minding the gap of co-financement by providing a “package” of catalyst financial mechanisms to invest in the sector as a whole and boost private and public investments</w:t>
      </w:r>
      <w:r w:rsidRPr="0024699B">
        <w:rPr>
          <w:rFonts w:ascii="Verdana" w:eastAsia="Calibri" w:hAnsi="Verdana"/>
          <w:sz w:val="20"/>
          <w:szCs w:val="20"/>
          <w:lang w:val="en-US"/>
        </w:rPr>
        <w:t xml:space="preserve">. This is perfectly aligned with the vision of the government of Madagascar as foreseen by the national fund for durable energy (FNED) and Sovereign Fund set up. </w:t>
      </w:r>
    </w:p>
    <w:p w14:paraId="4CAB708A" w14:textId="77777777" w:rsidR="000A6395" w:rsidRPr="0024699B" w:rsidRDefault="000A6395" w:rsidP="00FE0177">
      <w:pPr>
        <w:jc w:val="both"/>
        <w:rPr>
          <w:rFonts w:ascii="Verdana" w:eastAsia="Verdana" w:hAnsi="Verdana" w:cs="Verdana"/>
          <w:color w:val="000000" w:themeColor="text1"/>
          <w:sz w:val="20"/>
          <w:szCs w:val="20"/>
          <w:lang w:val="en-US"/>
        </w:rPr>
      </w:pPr>
    </w:p>
    <w:p w14:paraId="10545D6B" w14:textId="178CF0D1" w:rsidR="000A6395" w:rsidRPr="0024699B" w:rsidRDefault="000A6395"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Moreover, it is the first time ever a Sovereign Fund will be implemented in Madagascar. The solution proposed by this JP operates a shift in the </w:t>
      </w:r>
      <w:r w:rsidR="005B4A35" w:rsidRPr="0024699B">
        <w:rPr>
          <w:rFonts w:ascii="Verdana" w:eastAsia="Verdana" w:hAnsi="Verdana" w:cs="Verdana"/>
          <w:color w:val="000000" w:themeColor="text1"/>
          <w:sz w:val="20"/>
          <w:szCs w:val="20"/>
          <w:lang w:val="en-US"/>
        </w:rPr>
        <w:t>S</w:t>
      </w:r>
      <w:r w:rsidRPr="0024699B">
        <w:rPr>
          <w:rFonts w:ascii="Verdana" w:eastAsia="Verdana" w:hAnsi="Verdana" w:cs="Verdana"/>
          <w:color w:val="000000" w:themeColor="text1"/>
          <w:sz w:val="20"/>
          <w:szCs w:val="20"/>
          <w:lang w:val="en-US"/>
        </w:rPr>
        <w:t xml:space="preserve">tate’s role, that is already an innovation from a regulator one to investor. The JP will enlarge the financial tools available for blending finance giving to the state a new asset for investing with the private sector. This will be a key innovation for the country’s financing system. </w:t>
      </w:r>
    </w:p>
    <w:p w14:paraId="6BF9AF0E" w14:textId="77777777" w:rsidR="00934BE2" w:rsidRPr="0024699B" w:rsidRDefault="00934BE2" w:rsidP="00934BE2">
      <w:pPr>
        <w:jc w:val="both"/>
        <w:rPr>
          <w:rFonts w:ascii="Verdana" w:eastAsia="Verdana" w:hAnsi="Verdana" w:cs="Verdana"/>
          <w:color w:val="000000" w:themeColor="text1"/>
          <w:sz w:val="20"/>
          <w:szCs w:val="20"/>
          <w:highlight w:val="yellow"/>
          <w:lang w:val="en-US"/>
        </w:rPr>
      </w:pPr>
      <w:r w:rsidRPr="0024699B">
        <w:rPr>
          <w:rFonts w:ascii="Verdana" w:eastAsia="Verdana" w:hAnsi="Verdana" w:cs="Verdana"/>
          <w:color w:val="000000" w:themeColor="text1"/>
          <w:sz w:val="20"/>
          <w:szCs w:val="20"/>
          <w:lang w:val="en-US"/>
        </w:rPr>
        <w:t xml:space="preserve">The Sustainable Energy Incubator envisaged in this JP will be an innovative tool to accelerate the development of start-ups with early stage renewable energy projects that will focus resources, technologies, capacities, innovations in a unique manner to boost the development of innovative technology to produce clean energy in Madagascar and promote local entreupreneuship. </w:t>
      </w:r>
      <w:r w:rsidRPr="0024699B">
        <w:rPr>
          <w:rFonts w:ascii="Verdana" w:eastAsia="Verdana" w:hAnsi="Verdana" w:cs="Verdana"/>
          <w:color w:val="000000" w:themeColor="text1"/>
          <w:sz w:val="20"/>
          <w:szCs w:val="20"/>
          <w:highlight w:val="yellow"/>
          <w:lang w:val="en-US"/>
        </w:rPr>
        <w:t xml:space="preserve">It will be the first incubator considering sustainable energy sector in Madagascar. </w:t>
      </w:r>
    </w:p>
    <w:p w14:paraId="64BDA35F" w14:textId="77777777" w:rsidR="00934BE2" w:rsidRPr="0024699B" w:rsidRDefault="00934BE2" w:rsidP="00934BE2">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highlight w:val="yellow"/>
          <w:lang w:val="en-US"/>
        </w:rPr>
        <w:t xml:space="preserve">EDBM as one of key partner, </w:t>
      </w:r>
      <w:r w:rsidRPr="0024699B">
        <w:rPr>
          <w:rFonts w:ascii="Verdana" w:eastAsia="Verdana" w:hAnsi="Verdana" w:cs="Verdana"/>
          <w:color w:val="000000" w:themeColor="text1"/>
          <w:sz w:val="20"/>
          <w:szCs w:val="20"/>
          <w:lang w:val="en-US"/>
        </w:rPr>
        <w:t>already promotes investments in the sustainable energy sector and welcomes and facilitates partnerships between private and public sector in Madagascar. EDBM has already initiated a program which will provide technical assistance to projects owners / companies in renewable energy.</w:t>
      </w:r>
      <w:r w:rsidRPr="0024699B" w:rsidDel="00A10B7C">
        <w:rPr>
          <w:rFonts w:ascii="Verdana" w:eastAsia="Verdana" w:hAnsi="Verdana" w:cs="Verdana"/>
          <w:color w:val="000000" w:themeColor="text1"/>
          <w:sz w:val="20"/>
          <w:szCs w:val="20"/>
          <w:lang w:val="en-US"/>
        </w:rPr>
        <w:t xml:space="preserve"> </w:t>
      </w:r>
      <w:r w:rsidRPr="0024699B">
        <w:rPr>
          <w:rFonts w:ascii="Verdana" w:eastAsia="Verdana" w:hAnsi="Verdana" w:cs="Verdana"/>
          <w:color w:val="000000" w:themeColor="text1"/>
          <w:sz w:val="20"/>
          <w:szCs w:val="20"/>
          <w:lang w:val="en-US"/>
        </w:rPr>
        <w:t xml:space="preserve">EDBM has a very good knowledge of Malagasy entrepreneurs, their strengths and weaknesses in the formulation and development of their project but also in their difficulty to approach, defend their project and negotiate with potential funders. Thus, this project will bring together Malagasy startups and SMEs and financial institutions through the SEI. </w:t>
      </w:r>
      <w:r w:rsidRPr="0024699B">
        <w:rPr>
          <w:rFonts w:ascii="Verdana" w:eastAsia="Verdana" w:hAnsi="Verdana" w:cs="Verdana"/>
          <w:color w:val="000000" w:themeColor="text1"/>
          <w:sz w:val="20"/>
          <w:szCs w:val="20"/>
          <w:highlight w:val="yellow"/>
          <w:lang w:val="en-US"/>
        </w:rPr>
        <w:t>The SEI will maintain a close relationship with the structures managing the DF and SWF to assess whether their offer of financial support meets the needs of projects submitted by startups and SMEs and subsequently that the procedure for granting funding can be triggered.</w:t>
      </w:r>
    </w:p>
    <w:p w14:paraId="494F1169" w14:textId="77777777" w:rsidR="00F466C3" w:rsidRPr="0024699B" w:rsidRDefault="00F466C3" w:rsidP="00F466C3">
      <w:pPr>
        <w:jc w:val="both"/>
        <w:rPr>
          <w:rFonts w:ascii="Verdana" w:eastAsia="Verdana" w:hAnsi="Verdana" w:cs="Verdana"/>
          <w:color w:val="000000" w:themeColor="text1"/>
          <w:sz w:val="20"/>
          <w:szCs w:val="20"/>
          <w:lang w:val="en-US"/>
        </w:rPr>
      </w:pPr>
    </w:p>
    <w:p w14:paraId="06904D24" w14:textId="77CF74C8" w:rsidR="000A6395" w:rsidRPr="0024699B" w:rsidRDefault="000A6395"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This JP has a convening role for private and public investors to unlock and upscale the country’s investment capacity and results from the collaboration of three UN Agencies, delivering as one: UNDP, UNIDO, and UNCDF. The mechanism and instruments developed by this JP is timely, the Government of Madagascar is looking for new way of financing its agenda. These factors enhance the national ownership of the current program. </w:t>
      </w:r>
    </w:p>
    <w:p w14:paraId="76C83B98" w14:textId="77777777" w:rsidR="00A15DF0" w:rsidRPr="0024699B" w:rsidRDefault="00A15DF0" w:rsidP="00FE0177">
      <w:pPr>
        <w:jc w:val="both"/>
        <w:rPr>
          <w:rFonts w:ascii="Verdana" w:eastAsia="Verdana" w:hAnsi="Verdana" w:cs="Verdana"/>
          <w:color w:val="000000" w:themeColor="text1"/>
          <w:sz w:val="20"/>
          <w:szCs w:val="20"/>
          <w:lang w:val="en-US"/>
        </w:rPr>
      </w:pPr>
    </w:p>
    <w:p w14:paraId="7E3759AF" w14:textId="77777777" w:rsidR="000A6395" w:rsidRPr="0024699B" w:rsidRDefault="000A6395" w:rsidP="00FE0177">
      <w:pPr>
        <w:rPr>
          <w:rFonts w:ascii="Verdana" w:eastAsia="Verdana" w:hAnsi="Verdana" w:cs="Verdana"/>
          <w:color w:val="000000" w:themeColor="text1"/>
          <w:sz w:val="20"/>
          <w:szCs w:val="20"/>
          <w:lang w:val="en-US"/>
        </w:rPr>
      </w:pPr>
    </w:p>
    <w:p w14:paraId="1E7CDD0E" w14:textId="4DA3A66B" w:rsidR="00AD50F8" w:rsidRPr="0024699B" w:rsidRDefault="00AD50F8" w:rsidP="00FE0177">
      <w:pPr>
        <w:rPr>
          <w:rFonts w:ascii="Verdana" w:eastAsia="Calibri" w:hAnsi="Verdana"/>
          <w:b/>
          <w:bCs/>
          <w:color w:val="000000" w:themeColor="text1"/>
          <w:sz w:val="20"/>
          <w:szCs w:val="20"/>
          <w:lang w:val="en-US"/>
        </w:rPr>
      </w:pPr>
      <w:r w:rsidRPr="0024699B">
        <w:rPr>
          <w:rFonts w:ascii="Verdana" w:eastAsia="Calibri" w:hAnsi="Verdana"/>
          <w:b/>
          <w:bCs/>
          <w:color w:val="000000" w:themeColor="text1"/>
          <w:sz w:val="20"/>
          <w:szCs w:val="20"/>
          <w:lang w:val="en-US"/>
        </w:rPr>
        <w:t>2.</w:t>
      </w:r>
      <w:r w:rsidR="00A8212B" w:rsidRPr="0024699B">
        <w:rPr>
          <w:rFonts w:ascii="Verdana" w:eastAsia="Calibri" w:hAnsi="Verdana"/>
          <w:b/>
          <w:bCs/>
          <w:color w:val="000000" w:themeColor="text1"/>
          <w:sz w:val="20"/>
          <w:szCs w:val="20"/>
          <w:lang w:val="en-US"/>
        </w:rPr>
        <w:t xml:space="preserve">6 </w:t>
      </w:r>
      <w:r w:rsidR="00243423" w:rsidRPr="0024699B">
        <w:rPr>
          <w:rFonts w:ascii="Verdana" w:eastAsia="Calibri" w:hAnsi="Verdana"/>
          <w:b/>
          <w:bCs/>
          <w:color w:val="000000" w:themeColor="text1"/>
          <w:sz w:val="20"/>
          <w:szCs w:val="20"/>
          <w:lang w:val="en-US"/>
        </w:rPr>
        <w:t>Results</w:t>
      </w:r>
      <w:r w:rsidR="00371614" w:rsidRPr="0024699B">
        <w:rPr>
          <w:rFonts w:ascii="Verdana" w:eastAsia="Calibri" w:hAnsi="Verdana"/>
          <w:b/>
          <w:bCs/>
          <w:color w:val="000000" w:themeColor="text1"/>
          <w:sz w:val="20"/>
          <w:szCs w:val="20"/>
          <w:lang w:val="en-US"/>
        </w:rPr>
        <w:t xml:space="preserve">: </w:t>
      </w:r>
    </w:p>
    <w:p w14:paraId="30E8C263" w14:textId="77777777" w:rsidR="002B328F" w:rsidRPr="0024699B" w:rsidRDefault="002B328F" w:rsidP="00FE0177">
      <w:pPr>
        <w:jc w:val="both"/>
        <w:rPr>
          <w:rFonts w:ascii="Verdana" w:hAnsi="Verdana"/>
          <w:b/>
          <w:bCs/>
          <w:color w:val="000000"/>
          <w:sz w:val="16"/>
          <w:szCs w:val="20"/>
          <w:lang w:val="en-US"/>
        </w:rPr>
      </w:pPr>
    </w:p>
    <w:p w14:paraId="13E4CE44" w14:textId="481EA428" w:rsidR="000D7F83" w:rsidRPr="0024699B" w:rsidRDefault="000D7F83" w:rsidP="00FE0177">
      <w:pPr>
        <w:jc w:val="both"/>
        <w:rPr>
          <w:rFonts w:ascii="Verdana" w:hAnsi="Verdana"/>
          <w:bCs/>
          <w:color w:val="000000"/>
          <w:sz w:val="20"/>
          <w:szCs w:val="20"/>
          <w:lang w:val="en-US"/>
        </w:rPr>
      </w:pPr>
      <w:r w:rsidRPr="0024699B">
        <w:rPr>
          <w:rFonts w:ascii="Verdana" w:hAnsi="Verdana"/>
          <w:bCs/>
          <w:color w:val="000000"/>
          <w:sz w:val="20"/>
          <w:szCs w:val="20"/>
          <w:lang w:val="en-US"/>
        </w:rPr>
        <w:t>The approach that will be adopted in this Project is to implement a set of activities that collectively will be capable of effectively removing the main identified barriers</w:t>
      </w:r>
      <w:r w:rsidR="00243F65" w:rsidRPr="0024699B">
        <w:rPr>
          <w:rFonts w:ascii="Verdana" w:hAnsi="Verdana"/>
          <w:bCs/>
          <w:color w:val="000000"/>
          <w:sz w:val="20"/>
          <w:szCs w:val="20"/>
          <w:lang w:val="en-US"/>
        </w:rPr>
        <w:t xml:space="preserve"> cited in 1.1. that</w:t>
      </w:r>
      <w:r w:rsidRPr="0024699B">
        <w:rPr>
          <w:rFonts w:ascii="Verdana" w:hAnsi="Verdana"/>
          <w:bCs/>
          <w:color w:val="000000"/>
          <w:sz w:val="20"/>
          <w:szCs w:val="20"/>
          <w:lang w:val="en-US"/>
        </w:rPr>
        <w:t xml:space="preserve"> currently hampering a widespread access to reliable and sustainable </w:t>
      </w:r>
      <w:r w:rsidR="00243F65" w:rsidRPr="0024699B">
        <w:rPr>
          <w:rFonts w:ascii="Verdana" w:hAnsi="Verdana"/>
          <w:bCs/>
          <w:color w:val="000000"/>
          <w:sz w:val="20"/>
          <w:szCs w:val="20"/>
          <w:lang w:val="en-US"/>
        </w:rPr>
        <w:t>energy. S</w:t>
      </w:r>
      <w:r w:rsidRPr="0024699B">
        <w:rPr>
          <w:rFonts w:ascii="Verdana" w:hAnsi="Verdana"/>
          <w:bCs/>
          <w:color w:val="000000"/>
          <w:sz w:val="20"/>
          <w:szCs w:val="20"/>
          <w:lang w:val="en-US"/>
        </w:rPr>
        <w:t>pecifically</w:t>
      </w:r>
      <w:r w:rsidR="00243F65" w:rsidRPr="0024699B">
        <w:rPr>
          <w:rFonts w:ascii="Verdana" w:hAnsi="Verdana"/>
          <w:bCs/>
          <w:color w:val="000000"/>
          <w:sz w:val="20"/>
          <w:szCs w:val="20"/>
          <w:lang w:val="en-US"/>
        </w:rPr>
        <w:t>, t</w:t>
      </w:r>
      <w:r w:rsidRPr="0024699B">
        <w:rPr>
          <w:rFonts w:ascii="Verdana" w:hAnsi="Verdana"/>
          <w:bCs/>
          <w:color w:val="000000"/>
          <w:sz w:val="20"/>
          <w:szCs w:val="20"/>
          <w:lang w:val="en-US"/>
        </w:rPr>
        <w:t>he financial barrier will be removed by designing a sustainable financial mechanism (see Section 2.</w:t>
      </w:r>
      <w:r w:rsidR="00243F65" w:rsidRPr="0024699B">
        <w:rPr>
          <w:rFonts w:ascii="Verdana" w:hAnsi="Verdana"/>
          <w:bCs/>
          <w:color w:val="000000"/>
          <w:sz w:val="20"/>
          <w:szCs w:val="20"/>
          <w:lang w:val="en-US"/>
        </w:rPr>
        <w:t>2</w:t>
      </w:r>
      <w:r w:rsidRPr="0024699B">
        <w:rPr>
          <w:rFonts w:ascii="Verdana" w:hAnsi="Verdana"/>
          <w:bCs/>
          <w:color w:val="000000"/>
          <w:sz w:val="20"/>
          <w:szCs w:val="20"/>
          <w:lang w:val="en-US"/>
        </w:rPr>
        <w:t>) to extend concessional loans</w:t>
      </w:r>
      <w:r w:rsidR="00243F65" w:rsidRPr="0024699B">
        <w:rPr>
          <w:rFonts w:ascii="Verdana" w:hAnsi="Verdana"/>
          <w:bCs/>
          <w:color w:val="000000"/>
          <w:sz w:val="20"/>
          <w:szCs w:val="20"/>
          <w:lang w:val="en-US"/>
        </w:rPr>
        <w:t xml:space="preserve"> or guarantee loans</w:t>
      </w:r>
      <w:r w:rsidRPr="0024699B">
        <w:rPr>
          <w:rFonts w:ascii="Verdana" w:hAnsi="Verdana"/>
          <w:bCs/>
          <w:color w:val="000000"/>
          <w:sz w:val="20"/>
          <w:szCs w:val="20"/>
          <w:lang w:val="en-US"/>
        </w:rPr>
        <w:t xml:space="preserve"> capable of attracting private investors by making investments in </w:t>
      </w:r>
      <w:r w:rsidR="00243F65" w:rsidRPr="0024699B">
        <w:rPr>
          <w:rFonts w:ascii="Verdana" w:hAnsi="Verdana"/>
          <w:bCs/>
          <w:color w:val="000000"/>
          <w:sz w:val="20"/>
          <w:szCs w:val="20"/>
          <w:lang w:val="en-US"/>
        </w:rPr>
        <w:t>sustainable renewable energy</w:t>
      </w:r>
      <w:r w:rsidRPr="0024699B">
        <w:rPr>
          <w:rFonts w:ascii="Verdana" w:hAnsi="Verdana"/>
          <w:bCs/>
          <w:color w:val="000000"/>
          <w:sz w:val="20"/>
          <w:szCs w:val="20"/>
          <w:lang w:val="en-US"/>
        </w:rPr>
        <w:t xml:space="preserve"> financially viable</w:t>
      </w:r>
      <w:r w:rsidR="00243F65" w:rsidRPr="0024699B">
        <w:rPr>
          <w:rFonts w:ascii="Verdana" w:hAnsi="Verdana"/>
          <w:bCs/>
          <w:color w:val="000000"/>
          <w:sz w:val="20"/>
          <w:szCs w:val="20"/>
          <w:lang w:val="en-US"/>
        </w:rPr>
        <w:t xml:space="preserve"> and targeting as much as possible </w:t>
      </w:r>
      <w:r w:rsidRPr="0024699B">
        <w:rPr>
          <w:rFonts w:ascii="Verdana" w:hAnsi="Verdana"/>
          <w:bCs/>
          <w:color w:val="000000"/>
          <w:sz w:val="20"/>
          <w:szCs w:val="20"/>
          <w:lang w:val="en-US"/>
        </w:rPr>
        <w:t>rural areas</w:t>
      </w:r>
      <w:r w:rsidR="00243F65" w:rsidRPr="0024699B">
        <w:rPr>
          <w:rFonts w:ascii="Verdana" w:hAnsi="Verdana"/>
          <w:bCs/>
          <w:color w:val="000000"/>
          <w:sz w:val="20"/>
          <w:szCs w:val="20"/>
          <w:lang w:val="en-US"/>
        </w:rPr>
        <w:t xml:space="preserve"> where the access rate to energy is barely 5%</w:t>
      </w:r>
      <w:r w:rsidRPr="0024699B">
        <w:rPr>
          <w:rFonts w:ascii="Verdana" w:hAnsi="Verdana"/>
          <w:bCs/>
          <w:color w:val="000000"/>
          <w:sz w:val="20"/>
          <w:szCs w:val="20"/>
          <w:lang w:val="en-US"/>
        </w:rPr>
        <w:t>.</w:t>
      </w:r>
    </w:p>
    <w:p w14:paraId="145FEF3D" w14:textId="4AB764AB" w:rsidR="000D7F83" w:rsidRPr="0024699B" w:rsidRDefault="000D7F83" w:rsidP="00FE0177">
      <w:pPr>
        <w:jc w:val="both"/>
        <w:rPr>
          <w:rFonts w:ascii="Verdana" w:hAnsi="Verdana"/>
          <w:bCs/>
          <w:color w:val="000000"/>
          <w:sz w:val="20"/>
          <w:szCs w:val="20"/>
          <w:lang w:val="en-US"/>
        </w:rPr>
      </w:pPr>
    </w:p>
    <w:p w14:paraId="789DC364" w14:textId="4B62239E" w:rsidR="00EA3325" w:rsidRPr="0024699B" w:rsidRDefault="00EA3325" w:rsidP="00FE0177">
      <w:pPr>
        <w:jc w:val="both"/>
        <w:rPr>
          <w:rFonts w:ascii="Verdana" w:hAnsi="Verdana"/>
          <w:bCs/>
          <w:color w:val="000000"/>
          <w:sz w:val="20"/>
          <w:szCs w:val="20"/>
          <w:lang w:val="en-US"/>
        </w:rPr>
      </w:pPr>
      <w:r w:rsidRPr="0024699B">
        <w:rPr>
          <w:rFonts w:ascii="Verdana" w:hAnsi="Verdana"/>
          <w:bCs/>
          <w:color w:val="000000"/>
          <w:sz w:val="20"/>
          <w:szCs w:val="20"/>
          <w:lang w:val="en-US"/>
        </w:rPr>
        <w:t xml:space="preserve">The anticipated impact of this </w:t>
      </w:r>
      <w:r w:rsidR="003B560C" w:rsidRPr="0024699B">
        <w:rPr>
          <w:rFonts w:ascii="Verdana" w:hAnsi="Verdana"/>
          <w:bCs/>
          <w:color w:val="000000"/>
          <w:sz w:val="20"/>
          <w:szCs w:val="20"/>
          <w:lang w:val="en-US"/>
        </w:rPr>
        <w:t>JP</w:t>
      </w:r>
      <w:r w:rsidRPr="0024699B">
        <w:rPr>
          <w:rFonts w:ascii="Verdana" w:hAnsi="Verdana"/>
          <w:bCs/>
          <w:color w:val="000000"/>
          <w:sz w:val="20"/>
          <w:szCs w:val="20"/>
          <w:lang w:val="en-US"/>
        </w:rPr>
        <w:t xml:space="preserve"> is to facilitate the achievement of the GOM set target to meet 5% of its electricity demand with sustainable renewable energy sources by 2030, up from a current negligible percentage</w:t>
      </w:r>
      <w:r w:rsidR="003B560C" w:rsidRPr="0024699B">
        <w:rPr>
          <w:rFonts w:ascii="Verdana" w:hAnsi="Verdana"/>
          <w:bCs/>
          <w:color w:val="000000"/>
          <w:sz w:val="20"/>
          <w:szCs w:val="20"/>
          <w:lang w:val="en-US"/>
        </w:rPr>
        <w:t xml:space="preserve">. </w:t>
      </w:r>
    </w:p>
    <w:p w14:paraId="468B8E83" w14:textId="72E724AF" w:rsidR="00EA3325" w:rsidRPr="0024699B" w:rsidRDefault="00EA3325" w:rsidP="00FE0177">
      <w:pPr>
        <w:jc w:val="both"/>
        <w:rPr>
          <w:rFonts w:ascii="Verdana" w:hAnsi="Verdana"/>
          <w:bCs/>
          <w:color w:val="000000"/>
          <w:sz w:val="20"/>
          <w:szCs w:val="20"/>
          <w:lang w:val="en-US"/>
        </w:rPr>
      </w:pPr>
    </w:p>
    <w:p w14:paraId="28773966" w14:textId="26055969" w:rsidR="00EA3325" w:rsidRPr="0024699B" w:rsidRDefault="00EA3325" w:rsidP="00FE0177">
      <w:pPr>
        <w:jc w:val="both"/>
        <w:rPr>
          <w:rFonts w:ascii="Verdana" w:hAnsi="Verdana"/>
          <w:bCs/>
          <w:color w:val="000000"/>
          <w:sz w:val="20"/>
          <w:szCs w:val="20"/>
          <w:lang w:val="en-US"/>
        </w:rPr>
      </w:pPr>
      <w:r w:rsidRPr="0024699B">
        <w:rPr>
          <w:rFonts w:ascii="Verdana" w:hAnsi="Verdana"/>
          <w:bCs/>
          <w:color w:val="000000"/>
          <w:sz w:val="20"/>
          <w:szCs w:val="20"/>
          <w:lang w:val="en-US"/>
        </w:rPr>
        <w:lastRenderedPageBreak/>
        <w:t xml:space="preserve">The Outcome sought by this </w:t>
      </w:r>
      <w:r w:rsidR="003B560C" w:rsidRPr="0024699B">
        <w:rPr>
          <w:rFonts w:ascii="Verdana" w:hAnsi="Verdana"/>
          <w:bCs/>
          <w:color w:val="000000"/>
          <w:sz w:val="20"/>
          <w:szCs w:val="20"/>
          <w:lang w:val="en-US"/>
        </w:rPr>
        <w:t>JP</w:t>
      </w:r>
      <w:r w:rsidRPr="0024699B">
        <w:rPr>
          <w:rFonts w:ascii="Verdana" w:hAnsi="Verdana"/>
          <w:bCs/>
          <w:color w:val="000000"/>
          <w:sz w:val="20"/>
          <w:szCs w:val="20"/>
          <w:lang w:val="en-US"/>
        </w:rPr>
        <w:t xml:space="preserve"> is to </w:t>
      </w:r>
      <w:r w:rsidR="003B560C" w:rsidRPr="0024699B">
        <w:rPr>
          <w:rFonts w:ascii="Verdana" w:hAnsi="Verdana"/>
          <w:bCs/>
          <w:color w:val="000000"/>
          <w:sz w:val="20"/>
          <w:szCs w:val="20"/>
          <w:lang w:val="en-US"/>
        </w:rPr>
        <w:t xml:space="preserve">set up a financial mechanism that support the development of sustainable energy and </w:t>
      </w:r>
      <w:r w:rsidRPr="0024699B">
        <w:rPr>
          <w:rFonts w:ascii="Verdana" w:hAnsi="Verdana"/>
          <w:bCs/>
          <w:color w:val="000000"/>
          <w:sz w:val="20"/>
          <w:szCs w:val="20"/>
          <w:lang w:val="en-US"/>
        </w:rPr>
        <w:t xml:space="preserve">significantly increase the access </w:t>
      </w:r>
      <w:r w:rsidR="003B560C" w:rsidRPr="0024699B">
        <w:rPr>
          <w:rFonts w:ascii="Verdana" w:hAnsi="Verdana"/>
          <w:bCs/>
          <w:color w:val="000000"/>
          <w:sz w:val="20"/>
          <w:szCs w:val="20"/>
          <w:lang w:val="en-US"/>
        </w:rPr>
        <w:t>to clean and affordable energy mainly</w:t>
      </w:r>
      <w:r w:rsidRPr="0024699B">
        <w:rPr>
          <w:rFonts w:ascii="Verdana" w:hAnsi="Verdana"/>
          <w:bCs/>
          <w:color w:val="000000"/>
          <w:sz w:val="20"/>
          <w:szCs w:val="20"/>
          <w:lang w:val="en-US"/>
        </w:rPr>
        <w:t xml:space="preserve"> in rural </w:t>
      </w:r>
      <w:r w:rsidR="003B560C" w:rsidRPr="0024699B">
        <w:rPr>
          <w:rFonts w:ascii="Verdana" w:hAnsi="Verdana"/>
          <w:bCs/>
          <w:color w:val="000000"/>
          <w:sz w:val="20"/>
          <w:szCs w:val="20"/>
          <w:lang w:val="en-US"/>
        </w:rPr>
        <w:t>areas.</w:t>
      </w:r>
    </w:p>
    <w:p w14:paraId="57AF33C0" w14:textId="77777777" w:rsidR="000D7F83" w:rsidRPr="0024699B" w:rsidRDefault="000D7F83" w:rsidP="00FE0177">
      <w:pPr>
        <w:jc w:val="both"/>
        <w:rPr>
          <w:rFonts w:ascii="Verdana" w:hAnsi="Verdana"/>
          <w:bCs/>
          <w:color w:val="000000"/>
          <w:sz w:val="20"/>
          <w:szCs w:val="20"/>
          <w:lang w:val="en-US"/>
        </w:rPr>
      </w:pPr>
    </w:p>
    <w:p w14:paraId="4DA9A883" w14:textId="3F69C4C9" w:rsidR="00371614" w:rsidRPr="0024699B" w:rsidRDefault="00371614" w:rsidP="00FE0177">
      <w:pPr>
        <w:jc w:val="both"/>
        <w:rPr>
          <w:rFonts w:ascii="Verdana" w:hAnsi="Verdana"/>
          <w:bCs/>
          <w:color w:val="000000"/>
          <w:sz w:val="20"/>
          <w:szCs w:val="20"/>
          <w:lang w:val="en-US"/>
        </w:rPr>
      </w:pPr>
      <w:r w:rsidRPr="0024699B">
        <w:rPr>
          <w:rFonts w:ascii="Verdana" w:hAnsi="Verdana"/>
          <w:bCs/>
          <w:color w:val="000000"/>
          <w:sz w:val="20"/>
          <w:szCs w:val="20"/>
          <w:lang w:val="en-US"/>
        </w:rPr>
        <w:t xml:space="preserve">Below a description of the outcomes and outputs of the JP: </w:t>
      </w:r>
    </w:p>
    <w:p w14:paraId="3D0FDEB6" w14:textId="77777777" w:rsidR="009B4125" w:rsidRPr="0024699B" w:rsidRDefault="009B4125" w:rsidP="000C4CA8">
      <w:pPr>
        <w:pBdr>
          <w:top w:val="nil"/>
          <w:left w:val="nil"/>
          <w:bottom w:val="nil"/>
          <w:right w:val="nil"/>
          <w:between w:val="nil"/>
        </w:pBdr>
        <w:ind w:left="1134"/>
        <w:jc w:val="both"/>
        <w:rPr>
          <w:rFonts w:ascii="Verdana" w:hAnsi="Verdana"/>
          <w:bCs/>
          <w:color w:val="000000"/>
          <w:sz w:val="20"/>
          <w:szCs w:val="20"/>
          <w:lang w:val="en-US"/>
        </w:rPr>
      </w:pPr>
    </w:p>
    <w:p w14:paraId="3FFF6E5E" w14:textId="73E1016E" w:rsidR="00EC1A61" w:rsidRPr="0024699B" w:rsidRDefault="009B4125" w:rsidP="000C4CA8">
      <w:pPr>
        <w:jc w:val="both"/>
        <w:rPr>
          <w:lang w:val="en-US"/>
        </w:rPr>
      </w:pPr>
      <w:r w:rsidRPr="0024699B">
        <w:rPr>
          <w:rFonts w:ascii="Verdana" w:eastAsia="Verdana" w:hAnsi="Verdana" w:cs="Verdana"/>
          <w:b/>
          <w:bCs/>
          <w:color w:val="000000"/>
          <w:sz w:val="20"/>
          <w:szCs w:val="20"/>
          <w:lang w:val="en-US"/>
        </w:rPr>
        <w:t xml:space="preserve">Outcome 1: </w:t>
      </w:r>
      <w:r w:rsidR="00EC1A61" w:rsidRPr="0024699B">
        <w:rPr>
          <w:rFonts w:ascii="Verdana" w:hAnsi="Verdana"/>
          <w:color w:val="000000"/>
          <w:sz w:val="20"/>
          <w:szCs w:val="20"/>
          <w:lang w:val="en-US"/>
        </w:rPr>
        <w:t xml:space="preserve">Madagascar has an integrated financial system responding to the needs of the public and private sectors and guaranteeing the availability of stable financial resources for the financing of sustainable energy sector. This will increase the investment on sustainable energy and unlock structuring investment in large and medium scale energy projects </w:t>
      </w:r>
      <w:r w:rsidR="00EC1A61" w:rsidRPr="007E5DA8">
        <w:rPr>
          <w:rFonts w:ascii="Verdana" w:hAnsi="Verdana"/>
          <w:color w:val="000000"/>
          <w:sz w:val="20"/>
          <w:szCs w:val="20"/>
          <w:lang w:val="en-ZA"/>
        </w:rPr>
        <w:t>and contributes to the country’s energy production and access (households including women and youth especially in rural areas and productive uses).</w:t>
      </w:r>
    </w:p>
    <w:p w14:paraId="5BF9227B" w14:textId="0A6A7C5C" w:rsidR="009B4125" w:rsidRPr="0024699B" w:rsidRDefault="009B4125" w:rsidP="00EC1A61">
      <w:pPr>
        <w:pBdr>
          <w:top w:val="nil"/>
          <w:left w:val="nil"/>
          <w:bottom w:val="nil"/>
          <w:right w:val="nil"/>
          <w:between w:val="nil"/>
        </w:pBdr>
        <w:ind w:left="720"/>
        <w:jc w:val="both"/>
        <w:rPr>
          <w:rFonts w:ascii="Verdana" w:eastAsia="Verdana" w:hAnsi="Verdana" w:cs="Verdana"/>
          <w:b/>
          <w:bCs/>
          <w:color w:val="000000"/>
          <w:sz w:val="20"/>
          <w:szCs w:val="20"/>
          <w:lang w:val="en-US"/>
        </w:rPr>
      </w:pPr>
      <w:r w:rsidRPr="0024699B">
        <w:rPr>
          <w:rFonts w:ascii="Verdana" w:eastAsia="Verdana" w:hAnsi="Verdana" w:cs="Verdana"/>
          <w:b/>
          <w:bCs/>
          <w:color w:val="000000"/>
          <w:sz w:val="20"/>
          <w:szCs w:val="20"/>
          <w:lang w:val="en-US"/>
        </w:rPr>
        <w:t xml:space="preserve">Output 1.1: </w:t>
      </w:r>
      <w:r w:rsidRPr="0024699B">
        <w:rPr>
          <w:rFonts w:ascii="Verdana" w:hAnsi="Verdana"/>
          <w:color w:val="000000"/>
          <w:sz w:val="20"/>
          <w:szCs w:val="20"/>
          <w:lang w:val="en-US"/>
        </w:rPr>
        <w:t xml:space="preserve">A de-risking facility is set up and operational, offering diversified financial services tailored to investors and project developers needs. Those latter have access to attractive financial products and their investment is guaranteed and accompanied financially to allow project financing on the ground and increase access of sustainable and affordable energy services to the population (including women and youth) and productive uses. </w:t>
      </w:r>
    </w:p>
    <w:p w14:paraId="76E9055C" w14:textId="7FAC9EC6" w:rsidR="009B4125" w:rsidRPr="002739AE" w:rsidRDefault="009B4125" w:rsidP="0011536F">
      <w:pPr>
        <w:pStyle w:val="Paragrafoelenco"/>
        <w:numPr>
          <w:ilvl w:val="0"/>
          <w:numId w:val="57"/>
        </w:numPr>
        <w:pBdr>
          <w:top w:val="nil"/>
          <w:left w:val="nil"/>
          <w:bottom w:val="nil"/>
          <w:right w:val="nil"/>
          <w:between w:val="nil"/>
        </w:pBdr>
        <w:rPr>
          <w:rFonts w:ascii="Verdana" w:eastAsia="Verdana" w:hAnsi="Verdana" w:cs="Verdana"/>
          <w:b/>
          <w:bCs/>
          <w:color w:val="000000"/>
          <w:sz w:val="20"/>
          <w:szCs w:val="20"/>
        </w:rPr>
      </w:pPr>
      <w:r w:rsidRPr="002739AE">
        <w:rPr>
          <w:rFonts w:ascii="Verdana" w:eastAsia="Verdana" w:hAnsi="Verdana" w:cs="Verdana"/>
          <w:b/>
          <w:bCs/>
          <w:color w:val="000000"/>
          <w:sz w:val="20"/>
          <w:szCs w:val="20"/>
        </w:rPr>
        <w:t xml:space="preserve">Output 1.2: </w:t>
      </w:r>
      <w:r w:rsidRPr="002739AE">
        <w:rPr>
          <w:rFonts w:ascii="Verdana" w:hAnsi="Verdana"/>
          <w:color w:val="000000"/>
          <w:sz w:val="20"/>
          <w:szCs w:val="20"/>
        </w:rPr>
        <w:t>A sovereign fund which has adequate human and financial resources is created and structured with a clear scope of action, its financing mechanism and sources defined and the first cohort of projects to be funded identified.</w:t>
      </w:r>
    </w:p>
    <w:p w14:paraId="77319BF1" w14:textId="77777777" w:rsidR="000C4CA8" w:rsidRPr="0024699B" w:rsidRDefault="000C4CA8" w:rsidP="00FE0177">
      <w:pPr>
        <w:jc w:val="both"/>
        <w:rPr>
          <w:rFonts w:ascii="Verdana" w:hAnsi="Verdana"/>
          <w:color w:val="000000"/>
          <w:sz w:val="20"/>
          <w:szCs w:val="20"/>
          <w:lang w:val="en-US"/>
        </w:rPr>
      </w:pPr>
    </w:p>
    <w:p w14:paraId="7A9B443E" w14:textId="7801C6B9" w:rsidR="002B328F" w:rsidRPr="0024699B" w:rsidRDefault="002B328F" w:rsidP="00FE0177">
      <w:pPr>
        <w:jc w:val="both"/>
        <w:rPr>
          <w:rFonts w:ascii="Verdana" w:hAnsi="Verdana"/>
          <w:color w:val="000000"/>
          <w:sz w:val="20"/>
          <w:szCs w:val="20"/>
          <w:lang w:val="en-US"/>
        </w:rPr>
      </w:pPr>
      <w:r w:rsidRPr="0024699B">
        <w:rPr>
          <w:rFonts w:ascii="Verdana" w:hAnsi="Verdana"/>
          <w:color w:val="000000"/>
          <w:sz w:val="20"/>
          <w:szCs w:val="20"/>
          <w:lang w:val="en-US"/>
        </w:rPr>
        <w:t xml:space="preserve">The de-risking facility will provide financial support to projects using grants, loans or guarantee, those instruments are intended to small and medium size projects ready to finance while the sovereign fund uses </w:t>
      </w:r>
      <w:r w:rsidR="008C4634" w:rsidRPr="0024699B">
        <w:rPr>
          <w:rFonts w:ascii="Verdana" w:hAnsi="Verdana"/>
          <w:color w:val="000000"/>
          <w:sz w:val="20"/>
          <w:szCs w:val="20"/>
          <w:lang w:val="en-US"/>
        </w:rPr>
        <w:t>equity</w:t>
      </w:r>
      <w:r w:rsidR="003456D2" w:rsidRPr="0024699B">
        <w:rPr>
          <w:rFonts w:ascii="Verdana" w:hAnsi="Verdana"/>
          <w:color w:val="000000"/>
          <w:sz w:val="20"/>
          <w:szCs w:val="20"/>
          <w:lang w:val="en-US"/>
        </w:rPr>
        <w:t xml:space="preserve"> and/or debt</w:t>
      </w:r>
      <w:r w:rsidR="008C4634" w:rsidRPr="0024699B">
        <w:rPr>
          <w:rFonts w:ascii="Verdana" w:hAnsi="Verdana"/>
          <w:color w:val="000000"/>
          <w:sz w:val="20"/>
          <w:szCs w:val="20"/>
          <w:lang w:val="en-US"/>
        </w:rPr>
        <w:t xml:space="preserve"> </w:t>
      </w:r>
      <w:r w:rsidRPr="0024699B">
        <w:rPr>
          <w:rFonts w:ascii="Verdana" w:hAnsi="Verdana"/>
          <w:color w:val="000000"/>
          <w:sz w:val="20"/>
          <w:szCs w:val="20"/>
          <w:lang w:val="en-US"/>
        </w:rPr>
        <w:t xml:space="preserve">to finance structuring sustainable energy projects. The SF and the de-risking can enhance the financial capacity of FNED in its early stage of development by giving loan or guarantee. At the end of this JP, FNED will take over the role of the two financial mechanisms in the field of energy. </w:t>
      </w:r>
    </w:p>
    <w:p w14:paraId="6E498540" w14:textId="77777777" w:rsidR="009B4125" w:rsidRPr="0024699B" w:rsidRDefault="009B4125" w:rsidP="00FE0177">
      <w:pPr>
        <w:jc w:val="both"/>
        <w:rPr>
          <w:rFonts w:ascii="Verdana" w:hAnsi="Verdana"/>
          <w:color w:val="000000"/>
          <w:sz w:val="20"/>
          <w:szCs w:val="20"/>
          <w:lang w:val="en-US"/>
        </w:rPr>
      </w:pPr>
    </w:p>
    <w:p w14:paraId="656E2A0F" w14:textId="15C5E326" w:rsidR="009B4125" w:rsidRPr="0024699B" w:rsidRDefault="002B328F" w:rsidP="0011536F">
      <w:pPr>
        <w:pBdr>
          <w:top w:val="nil"/>
          <w:left w:val="nil"/>
          <w:bottom w:val="nil"/>
          <w:right w:val="nil"/>
          <w:between w:val="nil"/>
        </w:pBdr>
        <w:jc w:val="both"/>
        <w:rPr>
          <w:rFonts w:ascii="Verdana" w:eastAsia="Verdana" w:hAnsi="Verdana" w:cs="Verdana"/>
          <w:b/>
          <w:bCs/>
          <w:color w:val="000000"/>
          <w:sz w:val="20"/>
          <w:szCs w:val="20"/>
          <w:lang w:val="en-US"/>
        </w:rPr>
      </w:pPr>
      <w:r w:rsidRPr="0024699B">
        <w:rPr>
          <w:rFonts w:ascii="Verdana" w:hAnsi="Verdana"/>
          <w:b/>
          <w:bCs/>
          <w:color w:val="000000"/>
          <w:sz w:val="20"/>
          <w:szCs w:val="20"/>
          <w:lang w:val="en-US"/>
        </w:rPr>
        <w:t>Outcome 2:</w:t>
      </w:r>
      <w:r w:rsidRPr="0024699B">
        <w:rPr>
          <w:rFonts w:ascii="Verdana" w:hAnsi="Verdana"/>
          <w:color w:val="000000"/>
          <w:sz w:val="20"/>
          <w:szCs w:val="20"/>
          <w:lang w:val="en-US"/>
        </w:rPr>
        <w:t xml:space="preserve"> </w:t>
      </w:r>
      <w:r w:rsidR="009B4125" w:rsidRPr="0024699B">
        <w:rPr>
          <w:rFonts w:ascii="Verdana" w:hAnsi="Verdana"/>
          <w:color w:val="000000"/>
          <w:sz w:val="20"/>
          <w:szCs w:val="20"/>
          <w:lang w:val="en-US"/>
        </w:rPr>
        <w:t xml:space="preserve">The sustainable energy sector is supported by advanced technical assistance necessary for its development. Early stage innovative companies initiated in particular by women and youth are empowered and financially supported through incubation enabling their development. Policy makers and stakeholders’ capacity are strengthened to ensure policy and regulatory framework coherence and effective implementation. </w:t>
      </w:r>
    </w:p>
    <w:p w14:paraId="6D3D352A" w14:textId="77777777" w:rsidR="009B4125" w:rsidRPr="002739AE" w:rsidRDefault="009B4125" w:rsidP="0011536F">
      <w:pPr>
        <w:pStyle w:val="Paragrafoelenco"/>
        <w:numPr>
          <w:ilvl w:val="0"/>
          <w:numId w:val="58"/>
        </w:numPr>
        <w:pBdr>
          <w:top w:val="nil"/>
          <w:left w:val="nil"/>
          <w:bottom w:val="nil"/>
          <w:right w:val="nil"/>
          <w:between w:val="nil"/>
        </w:pBdr>
        <w:rPr>
          <w:rFonts w:ascii="Verdana" w:eastAsia="Verdana" w:hAnsi="Verdana" w:cs="Verdana"/>
          <w:b/>
          <w:bCs/>
          <w:color w:val="000000"/>
          <w:sz w:val="20"/>
          <w:szCs w:val="20"/>
        </w:rPr>
      </w:pPr>
      <w:r w:rsidRPr="002739AE">
        <w:rPr>
          <w:rFonts w:ascii="Verdana" w:eastAsia="Verdana" w:hAnsi="Verdana" w:cs="Verdana"/>
          <w:b/>
          <w:bCs/>
          <w:color w:val="000000"/>
          <w:sz w:val="20"/>
          <w:szCs w:val="20"/>
        </w:rPr>
        <w:t xml:space="preserve">Output 2.1: </w:t>
      </w:r>
      <w:r w:rsidRPr="002739AE">
        <w:rPr>
          <w:rFonts w:ascii="Verdana" w:eastAsia="Verdana" w:hAnsi="Verdana" w:cs="Verdana"/>
          <w:bCs/>
          <w:color w:val="000000"/>
          <w:sz w:val="20"/>
          <w:szCs w:val="20"/>
        </w:rPr>
        <w:t>The sustainable</w:t>
      </w:r>
      <w:r w:rsidRPr="002739AE">
        <w:rPr>
          <w:rFonts w:ascii="Verdana" w:eastAsia="Verdana" w:hAnsi="Verdana" w:cs="Verdana"/>
          <w:b/>
          <w:bCs/>
          <w:color w:val="000000"/>
          <w:sz w:val="20"/>
          <w:szCs w:val="20"/>
        </w:rPr>
        <w:t xml:space="preserve"> </w:t>
      </w:r>
      <w:r w:rsidRPr="002739AE">
        <w:rPr>
          <w:rFonts w:ascii="Verdana" w:hAnsi="Verdana"/>
          <w:color w:val="000000"/>
          <w:sz w:val="20"/>
          <w:szCs w:val="20"/>
        </w:rPr>
        <w:t>energy incubator is created to support innovative start-ups and MSMEs with a focus on women and youth led projects on renewable energy that are empowered through training and technical assistance and receive financial support in form of small grants. This will increase renewable energy offer and uptake</w:t>
      </w:r>
    </w:p>
    <w:p w14:paraId="13DB44D2" w14:textId="602D7049" w:rsidR="009B4125" w:rsidRPr="0011536F" w:rsidRDefault="009B4125" w:rsidP="0011536F">
      <w:pPr>
        <w:pStyle w:val="Paragrafoelenco"/>
        <w:numPr>
          <w:ilvl w:val="0"/>
          <w:numId w:val="58"/>
        </w:numPr>
        <w:pBdr>
          <w:top w:val="nil"/>
          <w:left w:val="nil"/>
          <w:bottom w:val="nil"/>
          <w:right w:val="nil"/>
          <w:between w:val="nil"/>
        </w:pBdr>
        <w:rPr>
          <w:rFonts w:ascii="Verdana" w:eastAsia="Verdana" w:hAnsi="Verdana" w:cs="Verdana"/>
          <w:b/>
          <w:bCs/>
          <w:color w:val="000000"/>
          <w:sz w:val="20"/>
          <w:szCs w:val="20"/>
        </w:rPr>
      </w:pPr>
      <w:r w:rsidRPr="002739AE">
        <w:rPr>
          <w:rFonts w:ascii="Verdana" w:eastAsia="Verdana" w:hAnsi="Verdana" w:cs="Verdana"/>
          <w:b/>
          <w:bCs/>
          <w:color w:val="000000"/>
          <w:sz w:val="20"/>
          <w:szCs w:val="20"/>
        </w:rPr>
        <w:t xml:space="preserve">Output 2.2: </w:t>
      </w:r>
      <w:r w:rsidRPr="002739AE">
        <w:rPr>
          <w:rFonts w:ascii="Verdana" w:hAnsi="Verdana"/>
          <w:color w:val="000000"/>
          <w:sz w:val="20"/>
          <w:szCs w:val="20"/>
        </w:rPr>
        <w:t>Stakeholders and policy makers capacity on policy formulation and implementation is strengthened, a coherence analysis of the energy regulatory and policy framework is conducted and an effective mechanism for monitoring and</w:t>
      </w:r>
      <w:r w:rsidRPr="0011536F">
        <w:rPr>
          <w:rFonts w:ascii="Verdana" w:hAnsi="Verdana"/>
          <w:color w:val="000000"/>
          <w:sz w:val="20"/>
          <w:szCs w:val="20"/>
        </w:rPr>
        <w:t xml:space="preserve"> supporting emerging high-impacts projects and targeted SDGs (7,9,17) established.</w:t>
      </w:r>
    </w:p>
    <w:p w14:paraId="7FB7AEDB" w14:textId="77777777" w:rsidR="002B328F" w:rsidRPr="0024699B" w:rsidRDefault="002B328F" w:rsidP="009B4125">
      <w:pPr>
        <w:jc w:val="both"/>
        <w:rPr>
          <w:lang w:val="en-US"/>
        </w:rPr>
      </w:pPr>
    </w:p>
    <w:p w14:paraId="06B10A89" w14:textId="5B3141CD" w:rsidR="000D7F83" w:rsidRPr="0024699B" w:rsidRDefault="000D7F83" w:rsidP="00FE0177">
      <w:pPr>
        <w:jc w:val="both"/>
        <w:rPr>
          <w:rFonts w:ascii="Verdana" w:hAnsi="Verdana"/>
          <w:color w:val="000000"/>
          <w:sz w:val="20"/>
          <w:szCs w:val="20"/>
          <w:lang w:val="en-US"/>
        </w:rPr>
      </w:pPr>
      <w:r w:rsidRPr="0024699B">
        <w:rPr>
          <w:rFonts w:ascii="Verdana" w:hAnsi="Verdana"/>
          <w:color w:val="000000"/>
          <w:sz w:val="20"/>
          <w:szCs w:val="20"/>
          <w:lang w:val="en-US"/>
        </w:rPr>
        <w:t xml:space="preserve">This JP is consistent with the </w:t>
      </w:r>
      <w:r w:rsidR="005505FE" w:rsidRPr="0024699B">
        <w:rPr>
          <w:rFonts w:ascii="Verdana" w:hAnsi="Verdana"/>
          <w:color w:val="000000"/>
          <w:sz w:val="20"/>
          <w:szCs w:val="20"/>
          <w:lang w:val="en-US"/>
        </w:rPr>
        <w:t xml:space="preserve">UNSDCF Outcome 3.2 (More investments in productive and manufacturing systems, including blue and green economy and digitization, are promoted for inclusive, sustainable and resilient growth) and its output 3.2.3 (Investment promotion strategies in strategic sectors and value chains are developed and implemented, particularly in regions with high potential, while the related supporting institutions and service providers are strengthened and operational) </w:t>
      </w:r>
      <w:r w:rsidRPr="0024699B">
        <w:rPr>
          <w:rFonts w:ascii="Verdana" w:hAnsi="Verdana"/>
          <w:color w:val="000000"/>
          <w:sz w:val="20"/>
          <w:szCs w:val="20"/>
          <w:lang w:val="en-US"/>
        </w:rPr>
        <w:t>and aligned with prioritized SDGs 1, 5, 7, 8, 9, 11, 12, 13, and 17.</w:t>
      </w:r>
    </w:p>
    <w:p w14:paraId="50EDE855" w14:textId="77777777" w:rsidR="000D7F83" w:rsidRPr="0024699B" w:rsidRDefault="000D7F83" w:rsidP="00FE0177">
      <w:pPr>
        <w:jc w:val="both"/>
        <w:rPr>
          <w:rFonts w:ascii="Verdana" w:hAnsi="Verdana"/>
          <w:color w:val="000000"/>
          <w:sz w:val="20"/>
          <w:szCs w:val="20"/>
          <w:lang w:val="en-US"/>
        </w:rPr>
      </w:pPr>
    </w:p>
    <w:p w14:paraId="4F90C3E3" w14:textId="51F6F86B" w:rsidR="002B328F" w:rsidRPr="0024699B" w:rsidRDefault="000D7F83" w:rsidP="00FE0177">
      <w:pPr>
        <w:jc w:val="both"/>
        <w:rPr>
          <w:rFonts w:ascii="Verdana" w:hAnsi="Verdana"/>
          <w:color w:val="000000"/>
          <w:sz w:val="20"/>
          <w:szCs w:val="20"/>
          <w:lang w:val="en-US"/>
        </w:rPr>
      </w:pPr>
      <w:r w:rsidRPr="0024699B">
        <w:rPr>
          <w:rFonts w:ascii="Verdana" w:hAnsi="Verdana"/>
          <w:color w:val="000000"/>
          <w:sz w:val="20"/>
          <w:szCs w:val="20"/>
          <w:lang w:val="en-US"/>
        </w:rPr>
        <w:lastRenderedPageBreak/>
        <w:t>At the end of the JP, the sovereign fund will be autonomous and catalyzes the investment from other partners on strategic investments. The National Sustainable Energy Fund will take over the funding of energy projects.</w:t>
      </w:r>
    </w:p>
    <w:p w14:paraId="7E18CA44" w14:textId="77777777" w:rsidR="0055170B" w:rsidRPr="0024699B" w:rsidRDefault="0055170B" w:rsidP="00FE0177">
      <w:pPr>
        <w:rPr>
          <w:rFonts w:ascii="Verdana" w:hAnsi="Verdana"/>
          <w:i/>
          <w:iCs/>
          <w:color w:val="C45911" w:themeColor="accent2" w:themeShade="BF"/>
          <w:sz w:val="20"/>
          <w:szCs w:val="20"/>
          <w:lang w:val="en-US"/>
        </w:rPr>
      </w:pPr>
    </w:p>
    <w:p w14:paraId="2066DB44" w14:textId="77777777" w:rsidR="00FC1920" w:rsidRPr="0024699B" w:rsidRDefault="00FC1920" w:rsidP="00FE0177">
      <w:pPr>
        <w:rPr>
          <w:rFonts w:ascii="Verdana" w:hAnsi="Verdana"/>
          <w:i/>
          <w:iCs/>
          <w:color w:val="C45911" w:themeColor="accent2" w:themeShade="BF"/>
          <w:sz w:val="20"/>
          <w:szCs w:val="20"/>
          <w:lang w:val="en-US"/>
        </w:rPr>
      </w:pPr>
    </w:p>
    <w:p w14:paraId="14781F2E" w14:textId="37E6F2EC" w:rsidR="00F21031" w:rsidRPr="0024699B" w:rsidRDefault="00F21031" w:rsidP="00FE0177">
      <w:pPr>
        <w:rPr>
          <w:rFonts w:ascii="Verdana" w:hAnsi="Verdana"/>
          <w:b/>
          <w:bCs/>
          <w:sz w:val="20"/>
          <w:szCs w:val="20"/>
          <w:lang w:val="en-US"/>
        </w:rPr>
      </w:pPr>
      <w:r w:rsidRPr="0024699B">
        <w:rPr>
          <w:rFonts w:ascii="Verdana" w:hAnsi="Verdana"/>
          <w:b/>
          <w:bCs/>
          <w:sz w:val="20"/>
          <w:szCs w:val="20"/>
          <w:lang w:val="en-US"/>
        </w:rPr>
        <w:t xml:space="preserve">2.7 </w:t>
      </w:r>
      <w:r w:rsidR="007E6441" w:rsidRPr="0024699B">
        <w:rPr>
          <w:rFonts w:ascii="Verdana" w:hAnsi="Verdana"/>
          <w:b/>
          <w:bCs/>
          <w:sz w:val="20"/>
          <w:szCs w:val="20"/>
          <w:lang w:val="en-US"/>
        </w:rPr>
        <w:t xml:space="preserve">Gender and human rights </w:t>
      </w:r>
      <w:r w:rsidRPr="0024699B">
        <w:rPr>
          <w:rFonts w:ascii="Verdana" w:hAnsi="Verdana"/>
          <w:b/>
          <w:bCs/>
          <w:sz w:val="20"/>
          <w:szCs w:val="20"/>
          <w:lang w:val="en-US"/>
        </w:rPr>
        <w:t>plan</w:t>
      </w:r>
      <w:r w:rsidR="00E47301" w:rsidRPr="0024699B">
        <w:rPr>
          <w:rFonts w:ascii="Verdana" w:hAnsi="Verdana"/>
          <w:b/>
          <w:bCs/>
          <w:sz w:val="20"/>
          <w:szCs w:val="20"/>
          <w:lang w:val="en-US"/>
        </w:rPr>
        <w:t xml:space="preserve">: </w:t>
      </w:r>
      <w:r w:rsidRPr="0024699B">
        <w:rPr>
          <w:rFonts w:ascii="Verdana" w:hAnsi="Verdana"/>
          <w:b/>
          <w:bCs/>
          <w:sz w:val="20"/>
          <w:szCs w:val="20"/>
          <w:lang w:val="en-US"/>
        </w:rPr>
        <w:t xml:space="preserve"> </w:t>
      </w:r>
    </w:p>
    <w:p w14:paraId="72A14F5C" w14:textId="77777777" w:rsidR="00E13DC8" w:rsidRPr="0024699B" w:rsidRDefault="00E13DC8" w:rsidP="00FE0177">
      <w:pPr>
        <w:rPr>
          <w:rFonts w:ascii="Verdana" w:hAnsi="Verdana"/>
          <w:color w:val="000000" w:themeColor="text1"/>
          <w:sz w:val="20"/>
          <w:szCs w:val="20"/>
          <w:u w:val="single"/>
          <w:lang w:val="en-US" w:eastAsia="en-GB"/>
        </w:rPr>
      </w:pPr>
    </w:p>
    <w:p w14:paraId="5D92F663" w14:textId="77777777" w:rsidR="00EC60DB" w:rsidRPr="0024699B" w:rsidRDefault="00EC60DB" w:rsidP="00FE0177">
      <w:pPr>
        <w:jc w:val="both"/>
        <w:rPr>
          <w:rFonts w:ascii="Verdana" w:hAnsi="Verdana"/>
          <w:sz w:val="20"/>
          <w:szCs w:val="20"/>
          <w:lang w:val="en-US"/>
        </w:rPr>
      </w:pPr>
      <w:r w:rsidRPr="0024699B">
        <w:rPr>
          <w:rFonts w:ascii="Verdana" w:hAnsi="Verdana"/>
          <w:sz w:val="20"/>
          <w:szCs w:val="20"/>
          <w:lang w:val="en-US"/>
        </w:rPr>
        <w:t xml:space="preserve">Access to energy plays a critical role in poverty reduction for women and girls. Women’s employment and leisure will improve with increased access to energy. </w:t>
      </w:r>
    </w:p>
    <w:p w14:paraId="150CA8CB" w14:textId="032DD8D4" w:rsidR="00EC60DB" w:rsidRPr="0024699B" w:rsidRDefault="00EC60DB" w:rsidP="00FE0177">
      <w:pPr>
        <w:jc w:val="both"/>
        <w:rPr>
          <w:rFonts w:ascii="Verdana" w:hAnsi="Verdana"/>
          <w:sz w:val="20"/>
          <w:szCs w:val="20"/>
          <w:lang w:val="en-US"/>
        </w:rPr>
      </w:pPr>
      <w:r w:rsidRPr="0024699B">
        <w:rPr>
          <w:rFonts w:ascii="Verdana" w:hAnsi="Verdana"/>
          <w:sz w:val="20"/>
          <w:szCs w:val="20"/>
          <w:lang w:val="en-US"/>
        </w:rPr>
        <w:t>Use of electrical appliances allowed for diversification in products for sale and helped female entrepreneurs attract more customers (Wilson 2020). The provision of electric light amplifies time savings by increasing efficiency and adding flexibility in the scheduling of household tasks. Freeing up women’s time is a prerequisite for investments in their education and life choices, encouraging them to seize economic opportunities and participate in economic, political, and social life (World Bank 2012). Electrification projects can promote gender equality in several ways. For example, ensuring that the upfront cost of electricity provision and electric appliances is affordable to women and women-led businesses—who are less likely to have access to finance—would facilitate grid and off-grid connections and the use of energy services. Also, gender disparities can be ameliorated with approaches that ensure women have the same opportunity as men to benefit from improved income-generating activities. With a focus on closing gender gaps in employment and skills development, projects can also address women’s underrepresentation in the energy sector workforce.</w:t>
      </w:r>
    </w:p>
    <w:p w14:paraId="2558DFEB" w14:textId="77777777" w:rsidR="00EC60DB" w:rsidRPr="0024699B" w:rsidRDefault="00EC60DB" w:rsidP="00FE0177">
      <w:pPr>
        <w:jc w:val="both"/>
        <w:rPr>
          <w:rFonts w:ascii="Verdana" w:hAnsi="Verdana"/>
          <w:sz w:val="20"/>
          <w:szCs w:val="20"/>
          <w:lang w:val="en-US"/>
        </w:rPr>
      </w:pPr>
    </w:p>
    <w:p w14:paraId="2DD46B1C" w14:textId="77777777" w:rsidR="00460B78" w:rsidRPr="0024699B" w:rsidRDefault="00460B78" w:rsidP="00FE0177">
      <w:pPr>
        <w:jc w:val="both"/>
        <w:rPr>
          <w:rFonts w:ascii="Verdana" w:hAnsi="Verdana"/>
          <w:sz w:val="20"/>
          <w:szCs w:val="20"/>
          <w:lang w:val="en-US"/>
        </w:rPr>
      </w:pPr>
      <w:r w:rsidRPr="0024699B">
        <w:rPr>
          <w:rFonts w:ascii="Verdana" w:hAnsi="Verdana"/>
          <w:sz w:val="20"/>
          <w:szCs w:val="20"/>
          <w:lang w:val="en-US"/>
        </w:rPr>
        <w:t xml:space="preserve">The program specifically targets </w:t>
      </w:r>
      <w:r w:rsidRPr="0024699B">
        <w:rPr>
          <w:rFonts w:ascii="Verdana" w:hAnsi="Verdana"/>
          <w:b/>
          <w:sz w:val="20"/>
          <w:szCs w:val="20"/>
          <w:lang w:val="en-US"/>
        </w:rPr>
        <w:t>women</w:t>
      </w:r>
      <w:r w:rsidRPr="0024699B">
        <w:rPr>
          <w:rFonts w:ascii="Verdana" w:hAnsi="Verdana"/>
          <w:sz w:val="20"/>
          <w:szCs w:val="20"/>
          <w:lang w:val="en-US"/>
        </w:rPr>
        <w:t xml:space="preserve">-led startups and SME/SMIs. The Joint Program’s link with the FNED and focus on rural electrification will benefit </w:t>
      </w:r>
      <w:r w:rsidRPr="0024699B">
        <w:rPr>
          <w:rFonts w:ascii="Verdana" w:hAnsi="Verdana"/>
          <w:b/>
          <w:sz w:val="20"/>
          <w:szCs w:val="20"/>
          <w:lang w:val="en-US"/>
        </w:rPr>
        <w:t>peasants and rural workers</w:t>
      </w:r>
      <w:r w:rsidRPr="0024699B">
        <w:rPr>
          <w:rFonts w:ascii="Verdana" w:hAnsi="Verdana"/>
          <w:sz w:val="20"/>
          <w:szCs w:val="20"/>
          <w:lang w:val="en-US"/>
        </w:rPr>
        <w:t xml:space="preserve">. </w:t>
      </w:r>
    </w:p>
    <w:p w14:paraId="491DD07C" w14:textId="77777777" w:rsidR="00460B78" w:rsidRPr="0024699B" w:rsidRDefault="00460B78" w:rsidP="00FE0177">
      <w:pPr>
        <w:jc w:val="both"/>
        <w:rPr>
          <w:rFonts w:ascii="Verdana" w:hAnsi="Verdana"/>
          <w:sz w:val="20"/>
          <w:szCs w:val="20"/>
          <w:lang w:val="en-US"/>
        </w:rPr>
      </w:pPr>
      <w:r w:rsidRPr="0024699B">
        <w:rPr>
          <w:rFonts w:ascii="Verdana" w:eastAsiaTheme="minorHAnsi" w:hAnsi="Verdana" w:cstheme="minorBidi"/>
          <w:sz w:val="20"/>
          <w:szCs w:val="20"/>
          <w:lang w:val="en-US"/>
        </w:rPr>
        <w:t xml:space="preserve">Madagascar </w:t>
      </w:r>
      <w:r w:rsidRPr="0024699B">
        <w:rPr>
          <w:rFonts w:ascii="Verdana" w:hAnsi="Verdana"/>
          <w:sz w:val="20"/>
          <w:szCs w:val="20"/>
          <w:lang w:val="en-US"/>
        </w:rPr>
        <w:t xml:space="preserve">has </w:t>
      </w:r>
      <w:r w:rsidRPr="0024699B">
        <w:rPr>
          <w:rFonts w:ascii="Verdana" w:eastAsiaTheme="minorHAnsi" w:hAnsi="Verdana" w:cstheme="minorBidi"/>
          <w:sz w:val="20"/>
          <w:szCs w:val="20"/>
          <w:lang w:val="en-US"/>
        </w:rPr>
        <w:t>made tremendous progress in promoting gender equality</w:t>
      </w:r>
      <w:r w:rsidRPr="0024699B">
        <w:rPr>
          <w:rFonts w:ascii="Verdana" w:hAnsi="Verdana"/>
          <w:sz w:val="20"/>
          <w:szCs w:val="20"/>
          <w:lang w:val="en-US"/>
        </w:rPr>
        <w:t xml:space="preserve"> but</w:t>
      </w:r>
      <w:r w:rsidRPr="0024699B">
        <w:rPr>
          <w:rFonts w:ascii="Verdana" w:eastAsiaTheme="minorHAnsi" w:hAnsi="Verdana" w:cstheme="minorBidi"/>
          <w:sz w:val="20"/>
          <w:szCs w:val="20"/>
          <w:lang w:val="en-US"/>
        </w:rPr>
        <w:t xml:space="preserve"> </w:t>
      </w:r>
      <w:r w:rsidRPr="0024699B">
        <w:rPr>
          <w:rFonts w:ascii="Verdana" w:eastAsiaTheme="minorHAnsi" w:hAnsi="Verdana" w:cstheme="minorBidi"/>
          <w:b/>
          <w:sz w:val="20"/>
          <w:szCs w:val="20"/>
          <w:lang w:val="en-US"/>
        </w:rPr>
        <w:t>disparities rema</w:t>
      </w:r>
      <w:r w:rsidRPr="0024699B">
        <w:rPr>
          <w:rFonts w:ascii="Verdana" w:hAnsi="Verdana"/>
          <w:b/>
          <w:sz w:val="20"/>
          <w:szCs w:val="20"/>
          <w:lang w:val="en-US"/>
        </w:rPr>
        <w:t>in in terms of empowerment, r</w:t>
      </w:r>
      <w:r w:rsidRPr="0024699B">
        <w:rPr>
          <w:rFonts w:ascii="Verdana" w:eastAsiaTheme="minorHAnsi" w:hAnsi="Verdana" w:cstheme="minorBidi"/>
          <w:b/>
          <w:sz w:val="20"/>
          <w:szCs w:val="20"/>
          <w:lang w:val="en-US"/>
        </w:rPr>
        <w:t xml:space="preserve">epresentation </w:t>
      </w:r>
      <w:r w:rsidRPr="0024699B">
        <w:rPr>
          <w:rFonts w:ascii="Verdana" w:hAnsi="Verdana"/>
          <w:b/>
          <w:sz w:val="20"/>
          <w:szCs w:val="20"/>
          <w:lang w:val="en-US"/>
        </w:rPr>
        <w:t>and leadership</w:t>
      </w:r>
      <w:r w:rsidRPr="0024699B">
        <w:rPr>
          <w:rFonts w:ascii="Verdana" w:hAnsi="Verdana"/>
          <w:sz w:val="20"/>
          <w:szCs w:val="20"/>
          <w:lang w:val="en-US"/>
        </w:rPr>
        <w:t xml:space="preserve"> </w:t>
      </w:r>
      <w:r w:rsidRPr="0024699B">
        <w:rPr>
          <w:rFonts w:ascii="Verdana" w:eastAsiaTheme="minorHAnsi" w:hAnsi="Verdana" w:cstheme="minorBidi"/>
          <w:sz w:val="20"/>
          <w:szCs w:val="20"/>
          <w:lang w:val="en-US"/>
        </w:rPr>
        <w:t>in political decision-making bodies</w:t>
      </w:r>
      <w:r w:rsidRPr="0024699B">
        <w:rPr>
          <w:rFonts w:ascii="Verdana" w:hAnsi="Verdana"/>
          <w:sz w:val="20"/>
          <w:szCs w:val="20"/>
          <w:lang w:val="en-US"/>
        </w:rPr>
        <w:t xml:space="preserve"> and businesses</w:t>
      </w:r>
      <w:r w:rsidRPr="0024699B">
        <w:rPr>
          <w:rFonts w:ascii="Verdana" w:eastAsiaTheme="minorHAnsi" w:hAnsi="Verdana" w:cstheme="minorBidi"/>
          <w:sz w:val="20"/>
          <w:szCs w:val="20"/>
          <w:lang w:val="en-US"/>
        </w:rPr>
        <w:t xml:space="preserve">. According to the 2016 Global Gender Gap report, 86% of Malagasy women are economically active, compared to 90% of men. While women make up around 51% of the Malagasy population, they appear to be enshrined in an exclusive culture that places men as the authority on which society should lean. </w:t>
      </w:r>
      <w:r w:rsidRPr="0024699B">
        <w:rPr>
          <w:rFonts w:ascii="Verdana" w:hAnsi="Verdana"/>
          <w:sz w:val="20"/>
          <w:szCs w:val="20"/>
          <w:lang w:val="en-US"/>
        </w:rPr>
        <w:t>Less than 30 per cent of working women decide how to spend money earned by households.</w:t>
      </w:r>
    </w:p>
    <w:p w14:paraId="17D4118C" w14:textId="77777777" w:rsidR="00460B78" w:rsidRPr="0024699B" w:rsidRDefault="00460B78" w:rsidP="00FE0177">
      <w:pPr>
        <w:jc w:val="both"/>
        <w:rPr>
          <w:rFonts w:ascii="Verdana" w:hAnsi="Verdana"/>
          <w:sz w:val="20"/>
          <w:szCs w:val="20"/>
          <w:lang w:val="en-US"/>
        </w:rPr>
      </w:pPr>
      <w:r w:rsidRPr="0024699B">
        <w:rPr>
          <w:rFonts w:ascii="Verdana" w:hAnsi="Verdana"/>
          <w:sz w:val="20"/>
          <w:szCs w:val="20"/>
          <w:lang w:val="en-US"/>
        </w:rPr>
        <w:t xml:space="preserve">Inequalities start with </w:t>
      </w:r>
      <w:r w:rsidRPr="0024699B">
        <w:rPr>
          <w:rFonts w:ascii="Verdana" w:hAnsi="Verdana"/>
          <w:b/>
          <w:sz w:val="20"/>
          <w:szCs w:val="20"/>
          <w:lang w:val="en-US"/>
        </w:rPr>
        <w:t>unequal access to university education and in technical and vocational training</w:t>
      </w:r>
      <w:r w:rsidRPr="0024699B">
        <w:rPr>
          <w:rFonts w:ascii="Verdana" w:hAnsi="Verdana"/>
          <w:sz w:val="20"/>
          <w:szCs w:val="20"/>
          <w:lang w:val="en-US"/>
        </w:rPr>
        <w:t xml:space="preserve">. Thus, women represent only 45% and 25% of registrants respectively, against 55% and 75% for men. The </w:t>
      </w:r>
      <w:r w:rsidRPr="0024699B">
        <w:rPr>
          <w:rFonts w:ascii="Verdana" w:hAnsi="Verdana"/>
          <w:b/>
          <w:sz w:val="20"/>
          <w:szCs w:val="20"/>
          <w:lang w:val="en-US"/>
        </w:rPr>
        <w:t>inequalities carry over to work opportunities and entrepreneurship</w:t>
      </w:r>
      <w:r w:rsidRPr="0024699B">
        <w:rPr>
          <w:rFonts w:ascii="Verdana" w:hAnsi="Verdana"/>
          <w:sz w:val="20"/>
          <w:szCs w:val="20"/>
          <w:lang w:val="en-US"/>
        </w:rPr>
        <w:t>. While 22% of households are headed by women, they do not have equal access to job opportunities, access to land and credit, due in particular to cultural constraints.</w:t>
      </w:r>
    </w:p>
    <w:p w14:paraId="6B4F42E1" w14:textId="36BC469E" w:rsidR="00460B78" w:rsidRPr="0024699B" w:rsidRDefault="00460B78" w:rsidP="00FE0177">
      <w:pPr>
        <w:jc w:val="both"/>
        <w:rPr>
          <w:rFonts w:ascii="Verdana" w:hAnsi="Verdana"/>
          <w:sz w:val="20"/>
          <w:szCs w:val="20"/>
          <w:lang w:val="en-US"/>
        </w:rPr>
      </w:pPr>
      <w:r w:rsidRPr="0024699B">
        <w:rPr>
          <w:rFonts w:ascii="Verdana" w:hAnsi="Verdana"/>
          <w:b/>
          <w:sz w:val="20"/>
          <w:szCs w:val="20"/>
          <w:lang w:val="en-US"/>
        </w:rPr>
        <w:t>This picture suggests that women suffer from discrimination and lack of economic opportunity</w:t>
      </w:r>
      <w:r w:rsidRPr="0024699B">
        <w:rPr>
          <w:rFonts w:ascii="Verdana" w:hAnsi="Verdana"/>
          <w:sz w:val="20"/>
          <w:szCs w:val="20"/>
          <w:lang w:val="en-US"/>
        </w:rPr>
        <w:t>. The situation limits their full productive potential, undermining the economic growth of the country as a whole. Targeting women-led projects and companies for technical assistance and finance will</w:t>
      </w:r>
      <w:r w:rsidR="00EC60DB" w:rsidRPr="0024699B">
        <w:rPr>
          <w:rFonts w:ascii="Verdana" w:hAnsi="Verdana"/>
          <w:sz w:val="20"/>
          <w:szCs w:val="20"/>
          <w:lang w:val="en-US"/>
        </w:rPr>
        <w:t xml:space="preserve"> help Madagascar empower women. </w:t>
      </w:r>
      <w:r w:rsidRPr="0024699B">
        <w:rPr>
          <w:rFonts w:ascii="Verdana" w:hAnsi="Verdana"/>
          <w:b/>
          <w:sz w:val="20"/>
          <w:szCs w:val="20"/>
          <w:lang w:val="en-US"/>
        </w:rPr>
        <w:t>Gender Equality and Women Empowerment (GEWE) Civil Society Organizations will take part in project / Startup validation and approval process</w:t>
      </w:r>
      <w:r w:rsidRPr="0024699B">
        <w:rPr>
          <w:rFonts w:ascii="Verdana" w:hAnsi="Verdana"/>
          <w:sz w:val="20"/>
          <w:szCs w:val="20"/>
          <w:lang w:val="en-US"/>
        </w:rPr>
        <w:t xml:space="preserve"> with a focus on giving women-led projects opportunities and ensuring equal opportunity employment within the projects / startups.</w:t>
      </w:r>
      <w:r w:rsidR="00D9124A" w:rsidRPr="0024699B">
        <w:rPr>
          <w:rFonts w:ascii="Verdana" w:hAnsi="Verdana"/>
          <w:sz w:val="20"/>
          <w:szCs w:val="20"/>
          <w:lang w:val="en-US"/>
        </w:rPr>
        <w:t xml:space="preserve"> The </w:t>
      </w:r>
      <w:r w:rsidR="00D9124A" w:rsidRPr="0024699B">
        <w:rPr>
          <w:rFonts w:ascii="Verdana" w:hAnsi="Verdana"/>
          <w:b/>
          <w:sz w:val="20"/>
          <w:szCs w:val="15"/>
          <w:lang w:val="en-US"/>
        </w:rPr>
        <w:t>Group of Women Entrepreneurs of Madagascar (GFEM)</w:t>
      </w:r>
      <w:r w:rsidR="00D9124A" w:rsidRPr="0024699B">
        <w:rPr>
          <w:rFonts w:ascii="Verdana" w:hAnsi="Verdana"/>
          <w:sz w:val="20"/>
          <w:szCs w:val="15"/>
          <w:lang w:val="en-US"/>
        </w:rPr>
        <w:t xml:space="preserve"> will be encouraged to get involvoved in the sustainable Energy Incubator in two ways: i) projects developers from GEFM to sustainable energy may be submitted to integrate the incubator ii) GEFM will provide raising awareness to start-ups and project developers and could considers project women led to get included in</w:t>
      </w:r>
      <w:r w:rsidR="00544802" w:rsidRPr="0024699B">
        <w:rPr>
          <w:rFonts w:ascii="Verdana" w:hAnsi="Verdana"/>
          <w:sz w:val="20"/>
          <w:szCs w:val="15"/>
          <w:lang w:val="en-US"/>
        </w:rPr>
        <w:t>to</w:t>
      </w:r>
      <w:r w:rsidR="00D9124A" w:rsidRPr="0024699B">
        <w:rPr>
          <w:rFonts w:ascii="Verdana" w:hAnsi="Verdana"/>
          <w:sz w:val="20"/>
          <w:szCs w:val="15"/>
          <w:lang w:val="en-US"/>
        </w:rPr>
        <w:t xml:space="preserve"> the GEFM.  </w:t>
      </w:r>
    </w:p>
    <w:p w14:paraId="7528D53A" w14:textId="7DD90EE9" w:rsidR="00CB7BCE" w:rsidRPr="0024699B" w:rsidRDefault="00D9124A" w:rsidP="00FE0177">
      <w:pPr>
        <w:jc w:val="both"/>
        <w:rPr>
          <w:rFonts w:ascii="Verdana" w:hAnsi="Verdana"/>
          <w:color w:val="000000" w:themeColor="text1"/>
          <w:sz w:val="20"/>
          <w:szCs w:val="20"/>
          <w:u w:val="single"/>
          <w:lang w:val="en-US" w:eastAsia="en-GB"/>
        </w:rPr>
      </w:pPr>
      <w:r w:rsidRPr="0024699B">
        <w:rPr>
          <w:rFonts w:ascii="Verdana" w:hAnsi="Verdana"/>
          <w:sz w:val="20"/>
          <w:szCs w:val="20"/>
          <w:lang w:val="en-US"/>
        </w:rPr>
        <w:t>In addition, t</w:t>
      </w:r>
      <w:r w:rsidR="00460B78" w:rsidRPr="0024699B">
        <w:rPr>
          <w:rFonts w:ascii="Verdana" w:hAnsi="Verdana"/>
          <w:sz w:val="20"/>
          <w:szCs w:val="20"/>
          <w:lang w:val="en-US"/>
        </w:rPr>
        <w:t xml:space="preserve">he program’s focus on sustainable energy projects in rural areas also benefits peasants and rural workers. The electrification rate in Madagascar is only 16,3% with </w:t>
      </w:r>
      <w:r w:rsidR="00460B78" w:rsidRPr="0024699B">
        <w:rPr>
          <w:rFonts w:ascii="Verdana" w:hAnsi="Verdana"/>
          <w:b/>
          <w:sz w:val="20"/>
          <w:szCs w:val="20"/>
          <w:lang w:val="en-US"/>
        </w:rPr>
        <w:t>low access in rural areas</w:t>
      </w:r>
      <w:r w:rsidR="00B2741C" w:rsidRPr="0024699B">
        <w:rPr>
          <w:rFonts w:ascii="Verdana" w:hAnsi="Verdana"/>
          <w:sz w:val="20"/>
          <w:szCs w:val="20"/>
          <w:lang w:val="en-US"/>
        </w:rPr>
        <w:t xml:space="preserve"> (6,5</w:t>
      </w:r>
      <w:r w:rsidR="00460B78" w:rsidRPr="0024699B">
        <w:rPr>
          <w:rFonts w:ascii="Verdana" w:hAnsi="Verdana"/>
          <w:sz w:val="20"/>
          <w:szCs w:val="20"/>
          <w:lang w:val="en-US"/>
        </w:rPr>
        <w:t xml:space="preserve">%) relative to urban areas (50%) in 2018. These figures indicate </w:t>
      </w:r>
      <w:r w:rsidR="00460B78" w:rsidRPr="0024699B">
        <w:rPr>
          <w:rFonts w:ascii="Verdana" w:hAnsi="Verdana"/>
          <w:b/>
          <w:sz w:val="20"/>
          <w:szCs w:val="20"/>
          <w:lang w:val="en-US"/>
        </w:rPr>
        <w:t xml:space="preserve">difficulties, particularly for the rural population, to access affordable energy to meet </w:t>
      </w:r>
      <w:r w:rsidR="00460B78" w:rsidRPr="0024699B">
        <w:rPr>
          <w:rFonts w:ascii="Verdana" w:hAnsi="Verdana"/>
          <w:b/>
          <w:sz w:val="20"/>
          <w:szCs w:val="20"/>
          <w:lang w:val="en-US"/>
        </w:rPr>
        <w:lastRenderedPageBreak/>
        <w:t>daily needs</w:t>
      </w:r>
      <w:r w:rsidR="00460B78" w:rsidRPr="0024699B">
        <w:rPr>
          <w:rFonts w:ascii="Verdana" w:hAnsi="Verdana"/>
          <w:sz w:val="20"/>
          <w:szCs w:val="20"/>
          <w:lang w:val="en-US"/>
        </w:rPr>
        <w:t xml:space="preserve"> (lighting and cooking) and to find reliable energy at a reasonable cost, to </w:t>
      </w:r>
      <w:r w:rsidR="00EC60DB" w:rsidRPr="0024699B">
        <w:rPr>
          <w:rFonts w:ascii="Verdana" w:hAnsi="Verdana"/>
          <w:sz w:val="20"/>
          <w:szCs w:val="20"/>
          <w:lang w:val="en-US"/>
        </w:rPr>
        <w:t>be profitable and competitive.</w:t>
      </w:r>
      <w:r w:rsidR="00460B78" w:rsidRPr="0024699B">
        <w:rPr>
          <w:rFonts w:ascii="Verdana" w:hAnsi="Verdana"/>
          <w:sz w:val="20"/>
          <w:szCs w:val="20"/>
          <w:lang w:val="en-US"/>
        </w:rPr>
        <w:t>The program will help the country increase the proportions of population with access to electricity and primary reliance on clean fuels and technology, particularly in the rural areas.</w:t>
      </w:r>
      <w:r w:rsidR="00CB7BCE" w:rsidRPr="0024699B">
        <w:rPr>
          <w:rFonts w:ascii="Verdana" w:hAnsi="Verdana"/>
          <w:color w:val="000000" w:themeColor="text1"/>
          <w:sz w:val="20"/>
          <w:szCs w:val="20"/>
          <w:u w:val="single"/>
          <w:lang w:val="en-US" w:eastAsia="en-GB"/>
        </w:rPr>
        <w:br w:type="page"/>
      </w:r>
    </w:p>
    <w:p w14:paraId="69FB0608" w14:textId="77777777" w:rsidR="005636A9" w:rsidRPr="0024699B" w:rsidRDefault="005636A9" w:rsidP="00FE0177">
      <w:pPr>
        <w:rPr>
          <w:rFonts w:ascii="Verdana" w:hAnsi="Verdana"/>
          <w:color w:val="000000" w:themeColor="text1"/>
          <w:sz w:val="20"/>
          <w:szCs w:val="20"/>
          <w:u w:val="single"/>
          <w:lang w:val="en-US" w:eastAsia="en-GB"/>
        </w:rPr>
      </w:pPr>
    </w:p>
    <w:tbl>
      <w:tblPr>
        <w:tblStyle w:val="Grigliatabella"/>
        <w:tblW w:w="0" w:type="auto"/>
        <w:jc w:val="center"/>
        <w:tblLook w:val="04A0" w:firstRow="1" w:lastRow="0" w:firstColumn="1" w:lastColumn="0" w:noHBand="0" w:noVBand="1"/>
      </w:tblPr>
      <w:tblGrid>
        <w:gridCol w:w="6334"/>
        <w:gridCol w:w="1491"/>
        <w:gridCol w:w="1525"/>
      </w:tblGrid>
      <w:tr w:rsidR="00E13DC8" w:rsidRPr="00BC38BF" w14:paraId="5375FE0E" w14:textId="77777777" w:rsidTr="0045552D">
        <w:trPr>
          <w:jc w:val="center"/>
        </w:trPr>
        <w:tc>
          <w:tcPr>
            <w:tcW w:w="6334" w:type="dxa"/>
            <w:shd w:val="clear" w:color="auto" w:fill="BDD6EE" w:themeFill="accent5" w:themeFillTint="66"/>
            <w:vAlign w:val="center"/>
          </w:tcPr>
          <w:p w14:paraId="316E743C" w14:textId="77777777" w:rsidR="00E13DC8" w:rsidRPr="0024699B" w:rsidRDefault="00E13DC8" w:rsidP="00FE0177">
            <w:pPr>
              <w:rPr>
                <w:rFonts w:ascii="Verdana" w:hAnsi="Verdana"/>
                <w:b/>
                <w:color w:val="000000" w:themeColor="text1"/>
                <w:sz w:val="18"/>
                <w:szCs w:val="20"/>
                <w:lang w:val="en-US" w:eastAsia="en-GB"/>
              </w:rPr>
            </w:pPr>
            <w:r w:rsidRPr="0024699B">
              <w:rPr>
                <w:rFonts w:ascii="Verdana" w:hAnsi="Verdana"/>
                <w:b/>
                <w:color w:val="000000" w:themeColor="text1"/>
                <w:sz w:val="18"/>
                <w:szCs w:val="20"/>
                <w:lang w:val="en-US" w:eastAsia="en-GB"/>
              </w:rPr>
              <w:t>List of marginalized and vulnerable groups</w:t>
            </w:r>
          </w:p>
        </w:tc>
        <w:tc>
          <w:tcPr>
            <w:tcW w:w="1491" w:type="dxa"/>
            <w:shd w:val="clear" w:color="auto" w:fill="BDD6EE" w:themeFill="accent5" w:themeFillTint="66"/>
            <w:vAlign w:val="center"/>
          </w:tcPr>
          <w:p w14:paraId="756DE65A" w14:textId="77777777" w:rsidR="00E13DC8" w:rsidRPr="00BC38BF" w:rsidRDefault="00E13DC8" w:rsidP="00FE0177">
            <w:pPr>
              <w:jc w:val="center"/>
              <w:rPr>
                <w:rFonts w:ascii="Verdana" w:hAnsi="Verdana"/>
                <w:b/>
                <w:color w:val="000000" w:themeColor="text1"/>
                <w:sz w:val="16"/>
                <w:szCs w:val="18"/>
                <w:lang w:eastAsia="en-GB"/>
              </w:rPr>
            </w:pPr>
            <w:r w:rsidRPr="00BC38BF">
              <w:rPr>
                <w:rFonts w:ascii="Verdana" w:hAnsi="Verdana"/>
                <w:b/>
                <w:color w:val="000000" w:themeColor="text1"/>
                <w:sz w:val="16"/>
                <w:szCs w:val="18"/>
                <w:lang w:eastAsia="en-GB"/>
              </w:rPr>
              <w:t xml:space="preserve">Dedicated Outcome </w:t>
            </w:r>
          </w:p>
        </w:tc>
        <w:tc>
          <w:tcPr>
            <w:tcW w:w="1525" w:type="dxa"/>
            <w:shd w:val="clear" w:color="auto" w:fill="BDD6EE" w:themeFill="accent5" w:themeFillTint="66"/>
            <w:vAlign w:val="center"/>
          </w:tcPr>
          <w:p w14:paraId="142B129E" w14:textId="77777777" w:rsidR="00E13DC8" w:rsidRPr="00BC38BF" w:rsidRDefault="00E13DC8" w:rsidP="00FE0177">
            <w:pPr>
              <w:jc w:val="center"/>
              <w:rPr>
                <w:rFonts w:ascii="Verdana" w:hAnsi="Verdana"/>
                <w:b/>
                <w:color w:val="000000" w:themeColor="text1"/>
                <w:sz w:val="16"/>
                <w:szCs w:val="18"/>
                <w:lang w:eastAsia="en-GB"/>
              </w:rPr>
            </w:pPr>
            <w:r w:rsidRPr="00BC38BF">
              <w:rPr>
                <w:rFonts w:ascii="Verdana" w:hAnsi="Verdana"/>
                <w:b/>
                <w:color w:val="000000" w:themeColor="text1"/>
                <w:sz w:val="16"/>
                <w:szCs w:val="18"/>
                <w:lang w:eastAsia="en-GB"/>
              </w:rPr>
              <w:t>Dedicated Output</w:t>
            </w:r>
          </w:p>
        </w:tc>
      </w:tr>
      <w:tr w:rsidR="00E13DC8" w:rsidRPr="00BC38BF" w14:paraId="21F36DE9" w14:textId="77777777" w:rsidTr="0045552D">
        <w:trPr>
          <w:jc w:val="center"/>
        </w:trPr>
        <w:tc>
          <w:tcPr>
            <w:tcW w:w="6334" w:type="dxa"/>
            <w:vAlign w:val="center"/>
          </w:tcPr>
          <w:p w14:paraId="70A043F0" w14:textId="77777777" w:rsidR="00E13DC8" w:rsidRPr="00BC38BF" w:rsidRDefault="00E13DC8" w:rsidP="00FE0177">
            <w:pPr>
              <w:rPr>
                <w:rFonts w:ascii="Verdana" w:hAnsi="Verdana" w:cs="Calibri"/>
                <w:color w:val="000000"/>
                <w:sz w:val="18"/>
              </w:rPr>
            </w:pPr>
            <w:r w:rsidRPr="00BC38BF">
              <w:rPr>
                <w:rFonts w:ascii="Verdana" w:hAnsi="Verdana" w:cs="Calibri"/>
                <w:color w:val="000000"/>
                <w:sz w:val="18"/>
              </w:rPr>
              <w:t>Women and girls</w:t>
            </w:r>
          </w:p>
        </w:tc>
        <w:tc>
          <w:tcPr>
            <w:tcW w:w="1491" w:type="dxa"/>
            <w:vAlign w:val="center"/>
          </w:tcPr>
          <w:p w14:paraId="4F5B3AC2" w14:textId="000F1DA6" w:rsidR="00E13DC8" w:rsidRPr="00BC38BF" w:rsidRDefault="00EC60DB" w:rsidP="00FE0177">
            <w:pPr>
              <w:jc w:val="center"/>
              <w:rPr>
                <w:rFonts w:ascii="Verdana" w:hAnsi="Verdana"/>
                <w:color w:val="000000" w:themeColor="text1"/>
                <w:sz w:val="20"/>
                <w:szCs w:val="20"/>
                <w:lang w:eastAsia="en-GB"/>
              </w:rPr>
            </w:pPr>
            <w:r w:rsidRPr="00BC38BF">
              <w:rPr>
                <w:rFonts w:ascii="Verdana" w:hAnsi="Verdana"/>
                <w:color w:val="000000" w:themeColor="text1"/>
                <w:sz w:val="20"/>
                <w:szCs w:val="20"/>
                <w:lang w:eastAsia="en-GB"/>
              </w:rPr>
              <w:t>X</w:t>
            </w:r>
          </w:p>
        </w:tc>
        <w:tc>
          <w:tcPr>
            <w:tcW w:w="1525" w:type="dxa"/>
            <w:vAlign w:val="center"/>
          </w:tcPr>
          <w:p w14:paraId="79EA05F4" w14:textId="10F0C701" w:rsidR="00E13DC8" w:rsidRPr="00BC38BF" w:rsidRDefault="00EC60DB" w:rsidP="00FE0177">
            <w:pPr>
              <w:jc w:val="center"/>
              <w:rPr>
                <w:rFonts w:ascii="Verdana" w:hAnsi="Verdana"/>
                <w:color w:val="000000" w:themeColor="text1"/>
                <w:sz w:val="20"/>
                <w:szCs w:val="20"/>
                <w:lang w:eastAsia="en-GB"/>
              </w:rPr>
            </w:pPr>
            <w:r w:rsidRPr="00BC38BF">
              <w:rPr>
                <w:rFonts w:ascii="Verdana" w:hAnsi="Verdana"/>
                <w:color w:val="000000" w:themeColor="text1"/>
                <w:sz w:val="20"/>
                <w:szCs w:val="20"/>
                <w:lang w:eastAsia="en-GB"/>
              </w:rPr>
              <w:t>X</w:t>
            </w:r>
          </w:p>
        </w:tc>
      </w:tr>
      <w:tr w:rsidR="00E13DC8" w:rsidRPr="00BC38BF" w14:paraId="212E12B8" w14:textId="77777777" w:rsidTr="0045552D">
        <w:trPr>
          <w:jc w:val="center"/>
        </w:trPr>
        <w:tc>
          <w:tcPr>
            <w:tcW w:w="6334" w:type="dxa"/>
            <w:vAlign w:val="center"/>
          </w:tcPr>
          <w:p w14:paraId="68A83DE8" w14:textId="77777777" w:rsidR="00E13DC8" w:rsidRPr="00BC38BF" w:rsidRDefault="00E13DC8" w:rsidP="00FE0177">
            <w:pPr>
              <w:rPr>
                <w:rFonts w:ascii="Verdana" w:hAnsi="Verdana" w:cs="Calibri"/>
                <w:color w:val="000000"/>
                <w:sz w:val="18"/>
              </w:rPr>
            </w:pPr>
            <w:r w:rsidRPr="00BC38BF">
              <w:rPr>
                <w:rFonts w:ascii="Verdana" w:hAnsi="Verdana" w:cs="Calibri"/>
                <w:color w:val="000000"/>
                <w:sz w:val="18"/>
              </w:rPr>
              <w:t>Youth</w:t>
            </w:r>
          </w:p>
        </w:tc>
        <w:tc>
          <w:tcPr>
            <w:tcW w:w="1491" w:type="dxa"/>
            <w:vAlign w:val="center"/>
          </w:tcPr>
          <w:p w14:paraId="195BEF36" w14:textId="64EC7F2E" w:rsidR="00E13DC8" w:rsidRPr="00BC38BF" w:rsidRDefault="00EC60DB" w:rsidP="00FE0177">
            <w:pPr>
              <w:jc w:val="center"/>
              <w:rPr>
                <w:rFonts w:ascii="Verdana" w:hAnsi="Verdana"/>
                <w:color w:val="000000" w:themeColor="text1"/>
                <w:sz w:val="20"/>
                <w:szCs w:val="20"/>
                <w:lang w:eastAsia="en-GB"/>
              </w:rPr>
            </w:pPr>
            <w:r w:rsidRPr="00BC38BF">
              <w:rPr>
                <w:rFonts w:ascii="Verdana" w:hAnsi="Verdana"/>
                <w:color w:val="000000" w:themeColor="text1"/>
                <w:sz w:val="20"/>
                <w:szCs w:val="20"/>
                <w:lang w:eastAsia="en-GB"/>
              </w:rPr>
              <w:t>X</w:t>
            </w:r>
          </w:p>
        </w:tc>
        <w:tc>
          <w:tcPr>
            <w:tcW w:w="1525" w:type="dxa"/>
            <w:vAlign w:val="center"/>
          </w:tcPr>
          <w:p w14:paraId="76F49CBE" w14:textId="78DEA870" w:rsidR="00E13DC8" w:rsidRPr="00BC38BF" w:rsidRDefault="00EC60DB" w:rsidP="00FE0177">
            <w:pPr>
              <w:jc w:val="center"/>
              <w:rPr>
                <w:rFonts w:ascii="Verdana" w:hAnsi="Verdana"/>
                <w:color w:val="000000" w:themeColor="text1"/>
                <w:sz w:val="20"/>
                <w:szCs w:val="20"/>
                <w:lang w:eastAsia="en-GB"/>
              </w:rPr>
            </w:pPr>
            <w:r w:rsidRPr="00BC38BF">
              <w:rPr>
                <w:rFonts w:ascii="Verdana" w:hAnsi="Verdana"/>
                <w:color w:val="000000" w:themeColor="text1"/>
                <w:sz w:val="20"/>
                <w:szCs w:val="20"/>
                <w:lang w:eastAsia="en-GB"/>
              </w:rPr>
              <w:t>X</w:t>
            </w:r>
          </w:p>
        </w:tc>
      </w:tr>
      <w:tr w:rsidR="00E13DC8" w:rsidRPr="00BC38BF" w14:paraId="25E6FB62" w14:textId="77777777" w:rsidTr="0045552D">
        <w:trPr>
          <w:jc w:val="center"/>
        </w:trPr>
        <w:tc>
          <w:tcPr>
            <w:tcW w:w="6334" w:type="dxa"/>
            <w:vAlign w:val="center"/>
          </w:tcPr>
          <w:p w14:paraId="11DE9959" w14:textId="77777777" w:rsidR="00E13DC8" w:rsidRPr="00BC38BF" w:rsidRDefault="00E13DC8" w:rsidP="00FE0177">
            <w:pPr>
              <w:rPr>
                <w:rFonts w:ascii="Verdana" w:hAnsi="Verdana"/>
                <w:color w:val="000000" w:themeColor="text1"/>
                <w:sz w:val="18"/>
                <w:szCs w:val="20"/>
                <w:lang w:eastAsia="en-GB"/>
              </w:rPr>
            </w:pPr>
            <w:r w:rsidRPr="00BC38BF">
              <w:rPr>
                <w:rFonts w:ascii="Verdana" w:hAnsi="Verdana" w:cs="Calibri"/>
                <w:color w:val="000000"/>
                <w:sz w:val="18"/>
              </w:rPr>
              <w:t>Peasants and rural workers</w:t>
            </w:r>
          </w:p>
        </w:tc>
        <w:tc>
          <w:tcPr>
            <w:tcW w:w="1491" w:type="dxa"/>
            <w:vAlign w:val="center"/>
          </w:tcPr>
          <w:p w14:paraId="23ADB570" w14:textId="77777777" w:rsidR="00E13DC8" w:rsidRPr="00BC38BF" w:rsidRDefault="00E13DC8" w:rsidP="00FE0177">
            <w:pPr>
              <w:jc w:val="center"/>
              <w:rPr>
                <w:rFonts w:ascii="Verdana" w:hAnsi="Verdana"/>
                <w:color w:val="000000" w:themeColor="text1"/>
                <w:sz w:val="20"/>
                <w:szCs w:val="20"/>
                <w:lang w:eastAsia="en-GB"/>
              </w:rPr>
            </w:pPr>
          </w:p>
        </w:tc>
        <w:tc>
          <w:tcPr>
            <w:tcW w:w="1525" w:type="dxa"/>
            <w:vAlign w:val="center"/>
          </w:tcPr>
          <w:p w14:paraId="5A1655D0" w14:textId="5EF12A31" w:rsidR="00E13DC8" w:rsidRPr="00BC38BF" w:rsidRDefault="00EC60DB" w:rsidP="00FE0177">
            <w:pPr>
              <w:jc w:val="center"/>
              <w:rPr>
                <w:rFonts w:ascii="Verdana" w:hAnsi="Verdana"/>
                <w:color w:val="000000" w:themeColor="text1"/>
                <w:sz w:val="20"/>
                <w:szCs w:val="20"/>
                <w:lang w:eastAsia="en-GB"/>
              </w:rPr>
            </w:pPr>
            <w:r w:rsidRPr="00BC38BF">
              <w:rPr>
                <w:rFonts w:ascii="Verdana" w:hAnsi="Verdana"/>
                <w:color w:val="000000" w:themeColor="text1"/>
                <w:sz w:val="20"/>
                <w:szCs w:val="20"/>
                <w:lang w:eastAsia="en-GB"/>
              </w:rPr>
              <w:t>X</w:t>
            </w:r>
          </w:p>
        </w:tc>
      </w:tr>
    </w:tbl>
    <w:p w14:paraId="04B65300" w14:textId="77777777" w:rsidR="00D9124A" w:rsidRPr="00BC38BF" w:rsidRDefault="00D9124A" w:rsidP="00FE0177">
      <w:pPr>
        <w:rPr>
          <w:rFonts w:ascii="Verdana" w:hAnsi="Verdana"/>
          <w:b/>
          <w:bCs/>
          <w:sz w:val="20"/>
          <w:szCs w:val="20"/>
        </w:rPr>
      </w:pPr>
    </w:p>
    <w:p w14:paraId="55102A5B" w14:textId="77777777" w:rsidR="00F93F27" w:rsidRPr="00BC38BF" w:rsidRDefault="00F93F27" w:rsidP="00FE0177">
      <w:pPr>
        <w:rPr>
          <w:rFonts w:ascii="Verdana" w:hAnsi="Verdana"/>
          <w:b/>
          <w:bCs/>
          <w:sz w:val="20"/>
          <w:szCs w:val="20"/>
        </w:rPr>
      </w:pPr>
    </w:p>
    <w:p w14:paraId="684D54A5" w14:textId="70A7F108" w:rsidR="00A11A3D" w:rsidRPr="00BC38BF" w:rsidRDefault="00FC1443" w:rsidP="00FE0177">
      <w:pPr>
        <w:rPr>
          <w:rFonts w:ascii="Verdana" w:hAnsi="Verdana"/>
          <w:b/>
          <w:bCs/>
          <w:sz w:val="20"/>
          <w:szCs w:val="20"/>
        </w:rPr>
      </w:pPr>
      <w:r w:rsidRPr="00BC38BF">
        <w:rPr>
          <w:rFonts w:ascii="Verdana" w:hAnsi="Verdana"/>
          <w:b/>
          <w:bCs/>
          <w:sz w:val="20"/>
          <w:szCs w:val="20"/>
        </w:rPr>
        <w:t>2.</w:t>
      </w:r>
      <w:r w:rsidR="008A0B5C" w:rsidRPr="00BC38BF">
        <w:rPr>
          <w:rFonts w:ascii="Verdana" w:hAnsi="Verdana"/>
          <w:b/>
          <w:bCs/>
          <w:sz w:val="20"/>
          <w:szCs w:val="20"/>
        </w:rPr>
        <w:t>8</w:t>
      </w:r>
      <w:r w:rsidRPr="00BC38BF">
        <w:rPr>
          <w:rFonts w:ascii="Verdana" w:hAnsi="Verdana"/>
          <w:b/>
          <w:bCs/>
          <w:sz w:val="20"/>
          <w:szCs w:val="20"/>
        </w:rPr>
        <w:t xml:space="preserve"> </w:t>
      </w:r>
      <w:r w:rsidR="00A11A3D" w:rsidRPr="00BC38BF">
        <w:rPr>
          <w:rFonts w:ascii="Verdana" w:hAnsi="Verdana"/>
          <w:b/>
          <w:bCs/>
          <w:sz w:val="20"/>
          <w:szCs w:val="20"/>
        </w:rPr>
        <w:t>Progress</w:t>
      </w:r>
      <w:r w:rsidR="00A43C6F" w:rsidRPr="00BC38BF">
        <w:rPr>
          <w:rFonts w:ascii="Verdana" w:hAnsi="Verdana"/>
          <w:b/>
          <w:bCs/>
          <w:sz w:val="20"/>
          <w:szCs w:val="20"/>
        </w:rPr>
        <w:t xml:space="preserve">: </w:t>
      </w:r>
    </w:p>
    <w:p w14:paraId="77AA5FA2" w14:textId="77777777" w:rsidR="00257A06" w:rsidRPr="00BC38BF" w:rsidRDefault="00257A06" w:rsidP="00FE0177">
      <w:pPr>
        <w:rPr>
          <w:rFonts w:ascii="Verdana" w:hAnsi="Verdana"/>
          <w:sz w:val="16"/>
          <w:szCs w:val="20"/>
        </w:rPr>
      </w:pPr>
    </w:p>
    <w:p w14:paraId="23EBD2A8" w14:textId="6F703BCD" w:rsidR="00B97E25" w:rsidRPr="0024699B" w:rsidRDefault="00B97E25" w:rsidP="00FE0177">
      <w:pPr>
        <w:jc w:val="both"/>
        <w:rPr>
          <w:rFonts w:ascii="Verdana" w:eastAsia="Verdana" w:hAnsi="Verdana" w:cs="Verdana"/>
          <w:iCs/>
          <w:color w:val="000000" w:themeColor="text1"/>
          <w:sz w:val="20"/>
          <w:szCs w:val="20"/>
          <w:lang w:val="en-US"/>
        </w:rPr>
      </w:pPr>
      <w:r w:rsidRPr="0024699B">
        <w:rPr>
          <w:rFonts w:ascii="Verdana" w:eastAsia="Verdana" w:hAnsi="Verdana" w:cs="Verdana"/>
          <w:iCs/>
          <w:color w:val="000000" w:themeColor="text1"/>
          <w:sz w:val="20"/>
          <w:szCs w:val="20"/>
          <w:lang w:val="en-US"/>
        </w:rPr>
        <w:t>In order to design the Financial Mechanism</w:t>
      </w:r>
      <w:r w:rsidR="0073227E" w:rsidRPr="0024699B">
        <w:rPr>
          <w:rFonts w:ascii="Verdana" w:eastAsia="Verdana" w:hAnsi="Verdana" w:cs="Verdana"/>
          <w:iCs/>
          <w:color w:val="000000" w:themeColor="text1"/>
          <w:sz w:val="20"/>
          <w:szCs w:val="20"/>
          <w:lang w:val="en-US"/>
        </w:rPr>
        <w:t>s</w:t>
      </w:r>
      <w:r w:rsidRPr="0024699B">
        <w:rPr>
          <w:rFonts w:ascii="Verdana" w:eastAsia="Verdana" w:hAnsi="Verdana" w:cs="Verdana"/>
          <w:iCs/>
          <w:color w:val="000000" w:themeColor="text1"/>
          <w:sz w:val="20"/>
          <w:szCs w:val="20"/>
          <w:lang w:val="en-US"/>
        </w:rPr>
        <w:t>, a preliminary analysis on the pipeline has been completed (see 2.2</w:t>
      </w:r>
      <w:r w:rsidR="0073227E" w:rsidRPr="0024699B">
        <w:rPr>
          <w:rFonts w:ascii="Verdana" w:eastAsia="Verdana" w:hAnsi="Verdana" w:cs="Verdana"/>
          <w:iCs/>
          <w:color w:val="000000" w:themeColor="text1"/>
          <w:sz w:val="20"/>
          <w:szCs w:val="20"/>
          <w:lang w:val="en-US"/>
        </w:rPr>
        <w:t xml:space="preserve"> and Annex </w:t>
      </w:r>
      <w:r w:rsidR="00B70285" w:rsidRPr="0024699B">
        <w:rPr>
          <w:rFonts w:ascii="Verdana" w:eastAsia="Verdana" w:hAnsi="Verdana" w:cs="Verdana"/>
          <w:iCs/>
          <w:color w:val="000000" w:themeColor="text1"/>
          <w:sz w:val="20"/>
          <w:szCs w:val="20"/>
          <w:lang w:val="en-US"/>
        </w:rPr>
        <w:t>9</w:t>
      </w:r>
      <w:r w:rsidRPr="0024699B">
        <w:rPr>
          <w:rFonts w:ascii="Verdana" w:eastAsia="Verdana" w:hAnsi="Verdana" w:cs="Verdana"/>
          <w:iCs/>
          <w:color w:val="000000" w:themeColor="text1"/>
          <w:sz w:val="20"/>
          <w:szCs w:val="20"/>
          <w:lang w:val="en-US"/>
        </w:rPr>
        <w:t>), which led to identification of ~4</w:t>
      </w:r>
      <w:r w:rsidR="00C06749" w:rsidRPr="0024699B">
        <w:rPr>
          <w:rFonts w:ascii="Verdana" w:eastAsia="Verdana" w:hAnsi="Verdana" w:cs="Verdana"/>
          <w:iCs/>
          <w:color w:val="000000" w:themeColor="text1"/>
          <w:sz w:val="20"/>
          <w:szCs w:val="20"/>
          <w:lang w:val="en-US"/>
        </w:rPr>
        <w:t>8</w:t>
      </w:r>
      <w:r w:rsidRPr="0024699B">
        <w:rPr>
          <w:rFonts w:ascii="Verdana" w:eastAsia="Verdana" w:hAnsi="Verdana" w:cs="Verdana"/>
          <w:iCs/>
          <w:color w:val="000000" w:themeColor="text1"/>
          <w:sz w:val="20"/>
          <w:szCs w:val="20"/>
          <w:lang w:val="en-US"/>
        </w:rPr>
        <w:t xml:space="preserve"> projects that could be supported by either the SE Incubator (1</w:t>
      </w:r>
      <w:r w:rsidR="003456D2" w:rsidRPr="0024699B">
        <w:rPr>
          <w:rFonts w:ascii="Verdana" w:eastAsia="Verdana" w:hAnsi="Verdana" w:cs="Verdana"/>
          <w:iCs/>
          <w:color w:val="000000" w:themeColor="text1"/>
          <w:sz w:val="20"/>
          <w:szCs w:val="20"/>
          <w:lang w:val="en-US"/>
        </w:rPr>
        <w:t>4</w:t>
      </w:r>
      <w:r w:rsidRPr="0024699B">
        <w:rPr>
          <w:rFonts w:ascii="Verdana" w:eastAsia="Verdana" w:hAnsi="Verdana" w:cs="Verdana"/>
          <w:iCs/>
          <w:color w:val="000000" w:themeColor="text1"/>
          <w:sz w:val="20"/>
          <w:szCs w:val="20"/>
          <w:lang w:val="en-US"/>
        </w:rPr>
        <w:t xml:space="preserve"> projects), the Derisking Facility (</w:t>
      </w:r>
      <w:r w:rsidR="00C06749" w:rsidRPr="0024699B">
        <w:rPr>
          <w:rFonts w:ascii="Verdana" w:eastAsia="Verdana" w:hAnsi="Verdana" w:cs="Verdana"/>
          <w:iCs/>
          <w:color w:val="000000" w:themeColor="text1"/>
          <w:sz w:val="20"/>
          <w:szCs w:val="20"/>
          <w:lang w:val="en-US"/>
        </w:rPr>
        <w:t>19</w:t>
      </w:r>
      <w:r w:rsidRPr="0024699B">
        <w:rPr>
          <w:rFonts w:ascii="Verdana" w:eastAsia="Verdana" w:hAnsi="Verdana" w:cs="Verdana"/>
          <w:iCs/>
          <w:color w:val="000000" w:themeColor="text1"/>
          <w:sz w:val="20"/>
          <w:szCs w:val="20"/>
          <w:lang w:val="en-US"/>
        </w:rPr>
        <w:t>) of the Sovereign Fund (1</w:t>
      </w:r>
      <w:r w:rsidR="007A05C5" w:rsidRPr="0024699B">
        <w:rPr>
          <w:rFonts w:ascii="Verdana" w:eastAsia="Verdana" w:hAnsi="Verdana" w:cs="Verdana"/>
          <w:iCs/>
          <w:color w:val="000000" w:themeColor="text1"/>
          <w:sz w:val="20"/>
          <w:szCs w:val="20"/>
          <w:lang w:val="en-US"/>
        </w:rPr>
        <w:t>5</w:t>
      </w:r>
      <w:r w:rsidRPr="0024699B">
        <w:rPr>
          <w:rFonts w:ascii="Verdana" w:eastAsia="Verdana" w:hAnsi="Verdana" w:cs="Verdana"/>
          <w:iCs/>
          <w:color w:val="000000" w:themeColor="text1"/>
          <w:sz w:val="20"/>
          <w:szCs w:val="20"/>
          <w:lang w:val="en-US"/>
        </w:rPr>
        <w:t xml:space="preserve">), for a total CapEx of ~ USD </w:t>
      </w:r>
      <w:r w:rsidR="009C3D5E" w:rsidRPr="0024699B">
        <w:rPr>
          <w:rFonts w:ascii="Verdana" w:eastAsia="Verdana" w:hAnsi="Verdana" w:cs="Verdana"/>
          <w:iCs/>
          <w:color w:val="000000" w:themeColor="text1"/>
          <w:sz w:val="20"/>
          <w:szCs w:val="20"/>
          <w:lang w:val="en-US"/>
        </w:rPr>
        <w:t>1</w:t>
      </w:r>
      <w:r w:rsidR="003703F5" w:rsidRPr="0024699B">
        <w:rPr>
          <w:rFonts w:ascii="Verdana" w:eastAsia="Verdana" w:hAnsi="Verdana" w:cs="Verdana"/>
          <w:iCs/>
          <w:color w:val="000000" w:themeColor="text1"/>
          <w:sz w:val="20"/>
          <w:szCs w:val="20"/>
          <w:lang w:val="en-US"/>
        </w:rPr>
        <w:t>.</w:t>
      </w:r>
      <w:r w:rsidR="009C3D5E" w:rsidRPr="0024699B">
        <w:rPr>
          <w:rFonts w:ascii="Verdana" w:eastAsia="Verdana" w:hAnsi="Verdana" w:cs="Verdana"/>
          <w:iCs/>
          <w:color w:val="000000" w:themeColor="text1"/>
          <w:sz w:val="20"/>
          <w:szCs w:val="20"/>
          <w:lang w:val="en-US"/>
        </w:rPr>
        <w:t>9</w:t>
      </w:r>
      <w:r w:rsidRPr="0024699B">
        <w:rPr>
          <w:rFonts w:ascii="Verdana" w:eastAsia="Verdana" w:hAnsi="Verdana" w:cs="Verdana"/>
          <w:iCs/>
          <w:color w:val="000000" w:themeColor="text1"/>
          <w:sz w:val="20"/>
          <w:szCs w:val="20"/>
          <w:lang w:val="en-US"/>
        </w:rPr>
        <w:t xml:space="preserve"> Bil.</w:t>
      </w:r>
    </w:p>
    <w:p w14:paraId="28FD330D" w14:textId="77777777" w:rsidR="00B97E25" w:rsidRPr="0024699B" w:rsidRDefault="00B97E25" w:rsidP="00FE0177">
      <w:pPr>
        <w:jc w:val="both"/>
        <w:rPr>
          <w:rFonts w:ascii="Verdana" w:eastAsia="Verdana" w:hAnsi="Verdana" w:cs="Verdana"/>
          <w:iCs/>
          <w:color w:val="000000" w:themeColor="text1"/>
          <w:sz w:val="20"/>
          <w:szCs w:val="20"/>
          <w:lang w:val="en-US"/>
        </w:rPr>
      </w:pPr>
      <w:r w:rsidRPr="0024699B">
        <w:rPr>
          <w:rFonts w:ascii="Verdana" w:eastAsia="Verdana" w:hAnsi="Verdana" w:cs="Verdana"/>
          <w:iCs/>
          <w:color w:val="000000" w:themeColor="text1"/>
          <w:sz w:val="20"/>
          <w:szCs w:val="20"/>
          <w:lang w:val="en-US"/>
        </w:rPr>
        <w:t>This work has allowed to better define the capital needs (in term of USD amount and capital type) that has driven the definition of the Investment Strategy outline in paragraph 2.2.</w:t>
      </w:r>
    </w:p>
    <w:p w14:paraId="149C4029" w14:textId="0DB0CB40" w:rsidR="00B97E25" w:rsidRPr="0024699B" w:rsidRDefault="00B97E25" w:rsidP="00FE0177">
      <w:pPr>
        <w:jc w:val="both"/>
        <w:rPr>
          <w:rFonts w:ascii="Verdana" w:eastAsia="Verdana" w:hAnsi="Verdana" w:cs="Verdana"/>
          <w:iCs/>
          <w:color w:val="000000" w:themeColor="text1"/>
          <w:sz w:val="20"/>
          <w:szCs w:val="20"/>
          <w:lang w:val="en-US"/>
        </w:rPr>
      </w:pPr>
      <w:r w:rsidRPr="0024699B">
        <w:rPr>
          <w:rFonts w:ascii="Verdana" w:eastAsia="Verdana" w:hAnsi="Verdana" w:cs="Verdana"/>
          <w:iCs/>
          <w:color w:val="000000" w:themeColor="text1"/>
          <w:sz w:val="20"/>
          <w:szCs w:val="20"/>
          <w:lang w:val="en-US"/>
        </w:rPr>
        <w:t xml:space="preserve">This has happened thanks to interaction with the </w:t>
      </w:r>
      <w:r w:rsidR="005636A9" w:rsidRPr="0024699B">
        <w:rPr>
          <w:rFonts w:ascii="Verdana" w:eastAsia="Verdana" w:hAnsi="Verdana" w:cs="Verdana"/>
          <w:iCs/>
          <w:color w:val="000000" w:themeColor="text1"/>
          <w:sz w:val="20"/>
          <w:szCs w:val="20"/>
          <w:lang w:val="en-US"/>
        </w:rPr>
        <w:t xml:space="preserve">Ministry of Energy, project </w:t>
      </w:r>
      <w:r w:rsidRPr="0024699B">
        <w:rPr>
          <w:rFonts w:ascii="Verdana" w:eastAsia="Verdana" w:hAnsi="Verdana" w:cs="Verdana"/>
          <w:iCs/>
          <w:color w:val="000000" w:themeColor="text1"/>
          <w:sz w:val="20"/>
          <w:szCs w:val="20"/>
          <w:lang w:val="en-US"/>
        </w:rPr>
        <w:t>developers and the sponsors of the single pipeline projects, which have greatly appreciated the concept of the financial mechanism currently being defined by the JP and who expressed their interest for collaborating when the mechanism will become operational.</w:t>
      </w:r>
    </w:p>
    <w:p w14:paraId="49560E7B" w14:textId="77777777" w:rsidR="00B97E25" w:rsidRPr="0024699B" w:rsidRDefault="00B97E25" w:rsidP="00FE0177">
      <w:pPr>
        <w:jc w:val="both"/>
        <w:rPr>
          <w:rFonts w:ascii="Verdana" w:eastAsia="Verdana" w:hAnsi="Verdana" w:cs="Verdana"/>
          <w:iCs/>
          <w:color w:val="000000" w:themeColor="text1"/>
          <w:sz w:val="20"/>
          <w:szCs w:val="20"/>
          <w:lang w:val="en-US"/>
        </w:rPr>
      </w:pPr>
    </w:p>
    <w:p w14:paraId="05765742" w14:textId="6254D205" w:rsidR="00B97E25" w:rsidRPr="0024699B" w:rsidRDefault="00A43C6F" w:rsidP="00FE0177">
      <w:pPr>
        <w:jc w:val="both"/>
        <w:rPr>
          <w:rFonts w:ascii="Verdana" w:eastAsia="Verdana" w:hAnsi="Verdana" w:cs="Verdana"/>
          <w:iCs/>
          <w:color w:val="000000" w:themeColor="text1"/>
          <w:sz w:val="20"/>
          <w:szCs w:val="20"/>
          <w:lang w:val="en-US"/>
        </w:rPr>
      </w:pPr>
      <w:r w:rsidRPr="0024699B">
        <w:rPr>
          <w:rFonts w:ascii="Verdana" w:eastAsia="Verdana" w:hAnsi="Verdana" w:cs="Verdana"/>
          <w:iCs/>
          <w:color w:val="000000" w:themeColor="text1"/>
          <w:sz w:val="20"/>
          <w:szCs w:val="20"/>
          <w:lang w:val="en-US"/>
        </w:rPr>
        <w:t>Several potential partners had been identify during preparation phase among which</w:t>
      </w:r>
      <w:r w:rsidR="00B97E25" w:rsidRPr="0024699B">
        <w:rPr>
          <w:rFonts w:ascii="Verdana" w:eastAsia="Verdana" w:hAnsi="Verdana" w:cs="Verdana"/>
          <w:iCs/>
          <w:color w:val="000000" w:themeColor="text1"/>
          <w:sz w:val="20"/>
          <w:szCs w:val="20"/>
          <w:lang w:val="en-US"/>
        </w:rPr>
        <w:t>:</w:t>
      </w:r>
    </w:p>
    <w:p w14:paraId="6B0A01D9" w14:textId="77777777" w:rsidR="00FE117E" w:rsidRPr="0024699B" w:rsidRDefault="00FE117E" w:rsidP="00FE0177">
      <w:pPr>
        <w:jc w:val="both"/>
        <w:rPr>
          <w:rFonts w:ascii="Verdana" w:eastAsia="Verdana" w:hAnsi="Verdana" w:cs="Verdana"/>
          <w:iCs/>
          <w:color w:val="000000" w:themeColor="text1"/>
          <w:sz w:val="20"/>
          <w:szCs w:val="20"/>
          <w:lang w:val="en-US"/>
        </w:rPr>
      </w:pPr>
    </w:p>
    <w:p w14:paraId="1A3CD364" w14:textId="0DBE1DC4" w:rsidR="0054567B" w:rsidRPr="002739AE" w:rsidRDefault="00B97E25" w:rsidP="00FE0177">
      <w:pPr>
        <w:pStyle w:val="Paragrafoelenco"/>
        <w:numPr>
          <w:ilvl w:val="0"/>
          <w:numId w:val="7"/>
        </w:numPr>
        <w:spacing w:line="240" w:lineRule="auto"/>
        <w:ind w:left="426" w:hanging="426"/>
        <w:rPr>
          <w:rFonts w:ascii="Verdana" w:hAnsi="Verdana" w:cs="Verdana"/>
          <w:iCs/>
          <w:color w:val="000000" w:themeColor="text1"/>
          <w:sz w:val="20"/>
          <w:szCs w:val="20"/>
          <w:lang w:val="en-US"/>
        </w:rPr>
      </w:pPr>
      <w:r w:rsidRPr="002739AE">
        <w:rPr>
          <w:rFonts w:ascii="Verdana" w:hAnsi="Verdana" w:cs="Verdana"/>
          <w:b/>
          <w:bCs/>
          <w:iCs/>
          <w:color w:val="000000" w:themeColor="text1"/>
          <w:sz w:val="20"/>
          <w:szCs w:val="20"/>
          <w:lang w:val="en-US"/>
        </w:rPr>
        <w:t>Bamboo Capital Partners</w:t>
      </w:r>
      <w:r w:rsidRPr="002739AE">
        <w:rPr>
          <w:rFonts w:ascii="Verdana" w:hAnsi="Verdana" w:cs="Verdana"/>
          <w:iCs/>
          <w:color w:val="000000" w:themeColor="text1"/>
          <w:sz w:val="20"/>
          <w:szCs w:val="20"/>
          <w:lang w:val="en-US"/>
        </w:rPr>
        <w:t>: BCP is a Swiss impact asset manager, who has been selected by the GoM (together with Société Générale Madagasikara) to manage a USD 40 Mil renewable access energy fund (Off Grid Market Development Fund – OMDF, launched on November 11th, 2020</w:t>
      </w:r>
      <w:r w:rsidR="00544802" w:rsidRPr="002739AE">
        <w:rPr>
          <w:rFonts w:ascii="Verdana" w:hAnsi="Verdana" w:cs="Verdana"/>
          <w:iCs/>
          <w:color w:val="000000" w:themeColor="text1"/>
          <w:sz w:val="20"/>
          <w:szCs w:val="20"/>
          <w:lang w:val="en-US"/>
        </w:rPr>
        <w:t xml:space="preserve"> and financed by the World Bank</w:t>
      </w:r>
      <w:r w:rsidRPr="002739AE">
        <w:rPr>
          <w:rFonts w:ascii="Verdana" w:hAnsi="Verdana" w:cs="Verdana"/>
          <w:iCs/>
          <w:color w:val="000000" w:themeColor="text1"/>
          <w:sz w:val="20"/>
          <w:szCs w:val="20"/>
          <w:lang w:val="en-US"/>
        </w:rPr>
        <w:t>) aimed at supporting solar home system distributors operating in Madagascar. The fund will provide grants and semi-commercial loans to companies offering renewable access energy fund</w:t>
      </w:r>
      <w:r w:rsidR="0054567B" w:rsidRPr="002739AE">
        <w:rPr>
          <w:rFonts w:ascii="Verdana" w:hAnsi="Verdana" w:cs="Verdana"/>
          <w:iCs/>
          <w:color w:val="000000" w:themeColor="text1"/>
          <w:sz w:val="20"/>
          <w:szCs w:val="20"/>
          <w:lang w:val="en-US"/>
        </w:rPr>
        <w:t>.</w:t>
      </w:r>
    </w:p>
    <w:p w14:paraId="0043F3ED" w14:textId="5D213C72" w:rsidR="0054567B" w:rsidRPr="002739AE" w:rsidRDefault="0054567B" w:rsidP="00FE0177">
      <w:pPr>
        <w:pStyle w:val="Paragrafoelenco"/>
        <w:spacing w:line="240" w:lineRule="auto"/>
        <w:ind w:left="426"/>
        <w:rPr>
          <w:rFonts w:ascii="Verdana" w:hAnsi="Verdana" w:cs="Verdana"/>
          <w:iCs/>
          <w:color w:val="000000" w:themeColor="text1"/>
          <w:sz w:val="20"/>
          <w:szCs w:val="20"/>
          <w:lang w:val="en-US"/>
        </w:rPr>
      </w:pPr>
      <w:r w:rsidRPr="002739AE">
        <w:rPr>
          <w:rFonts w:ascii="Verdana" w:hAnsi="Verdana" w:cs="Verdana"/>
          <w:iCs/>
          <w:color w:val="000000" w:themeColor="text1"/>
          <w:sz w:val="20"/>
          <w:szCs w:val="20"/>
          <w:lang w:val="en-US"/>
        </w:rPr>
        <w:t>The OMDF is facing a great challenge, as all the capital needs to be returned to the fund by March 31</w:t>
      </w:r>
      <w:r w:rsidRPr="002739AE">
        <w:rPr>
          <w:rFonts w:ascii="Verdana" w:hAnsi="Verdana" w:cs="Verdana"/>
          <w:iCs/>
          <w:color w:val="000000" w:themeColor="text1"/>
          <w:sz w:val="20"/>
          <w:szCs w:val="20"/>
          <w:vertAlign w:val="superscript"/>
          <w:lang w:val="en-US"/>
        </w:rPr>
        <w:t>st</w:t>
      </w:r>
      <w:r w:rsidRPr="002739AE">
        <w:rPr>
          <w:rFonts w:ascii="Verdana" w:hAnsi="Verdana" w:cs="Verdana"/>
          <w:iCs/>
          <w:color w:val="000000" w:themeColor="text1"/>
          <w:sz w:val="20"/>
          <w:szCs w:val="20"/>
          <w:lang w:val="en-US"/>
        </w:rPr>
        <w:t>, 2024: this limits the abilty of the fund to offer long tenures – which might better fit with the targets' needs – and could ultimately lead to invest less than the planned USD 40 Mil .</w:t>
      </w:r>
    </w:p>
    <w:p w14:paraId="516375A2" w14:textId="5D53D3B4" w:rsidR="0054567B" w:rsidRPr="002739AE" w:rsidRDefault="0054567B" w:rsidP="00FE0177">
      <w:pPr>
        <w:pStyle w:val="Paragrafoelenco"/>
        <w:spacing w:line="240" w:lineRule="auto"/>
        <w:ind w:left="426"/>
        <w:rPr>
          <w:rFonts w:ascii="Verdana" w:hAnsi="Verdana" w:cs="Verdana"/>
          <w:iCs/>
          <w:color w:val="000000" w:themeColor="text1"/>
          <w:sz w:val="20"/>
          <w:szCs w:val="20"/>
          <w:lang w:val="en-US"/>
        </w:rPr>
      </w:pPr>
      <w:r w:rsidRPr="002739AE">
        <w:rPr>
          <w:rFonts w:ascii="Verdana" w:hAnsi="Verdana" w:cs="Verdana"/>
          <w:iCs/>
          <w:color w:val="000000" w:themeColor="text1"/>
          <w:sz w:val="20"/>
          <w:szCs w:val="20"/>
          <w:lang w:val="en-US"/>
        </w:rPr>
        <w:t>This also implies that, without additional partners, the OMDF will probably not be able to disburse loan</w:t>
      </w:r>
      <w:r w:rsidR="00955040" w:rsidRPr="002739AE">
        <w:rPr>
          <w:rFonts w:ascii="Verdana" w:hAnsi="Verdana" w:cs="Verdana"/>
          <w:iCs/>
          <w:color w:val="000000" w:themeColor="text1"/>
          <w:sz w:val="20"/>
          <w:szCs w:val="20"/>
          <w:lang w:val="en-US"/>
        </w:rPr>
        <w:t>s</w:t>
      </w:r>
      <w:r w:rsidRPr="002739AE">
        <w:rPr>
          <w:rFonts w:ascii="Verdana" w:hAnsi="Verdana" w:cs="Verdana"/>
          <w:iCs/>
          <w:color w:val="000000" w:themeColor="text1"/>
          <w:sz w:val="20"/>
          <w:szCs w:val="20"/>
          <w:lang w:val="en-US"/>
        </w:rPr>
        <w:t xml:space="preserve"> after mid 2022 (considering a maxi</w:t>
      </w:r>
      <w:r w:rsidR="00955040" w:rsidRPr="002739AE">
        <w:rPr>
          <w:rFonts w:ascii="Verdana" w:hAnsi="Verdana" w:cs="Verdana"/>
          <w:iCs/>
          <w:color w:val="000000" w:themeColor="text1"/>
          <w:sz w:val="20"/>
          <w:szCs w:val="20"/>
          <w:lang w:val="en-US"/>
        </w:rPr>
        <w:t>m</w:t>
      </w:r>
      <w:r w:rsidRPr="002739AE">
        <w:rPr>
          <w:rFonts w:ascii="Verdana" w:hAnsi="Verdana" w:cs="Verdana"/>
          <w:iCs/>
          <w:color w:val="000000" w:themeColor="text1"/>
          <w:sz w:val="20"/>
          <w:szCs w:val="20"/>
          <w:lang w:val="en-US"/>
        </w:rPr>
        <w:t xml:space="preserve">um </w:t>
      </w:r>
      <w:r w:rsidR="00955040" w:rsidRPr="002739AE">
        <w:rPr>
          <w:rFonts w:ascii="Verdana" w:hAnsi="Verdana" w:cs="Verdana"/>
          <w:iCs/>
          <w:color w:val="000000" w:themeColor="text1"/>
          <w:sz w:val="20"/>
          <w:szCs w:val="20"/>
          <w:lang w:val="en-US"/>
        </w:rPr>
        <w:t xml:space="preserve">loan </w:t>
      </w:r>
      <w:r w:rsidRPr="002739AE">
        <w:rPr>
          <w:rFonts w:ascii="Verdana" w:hAnsi="Verdana" w:cs="Verdana"/>
          <w:iCs/>
          <w:color w:val="000000" w:themeColor="text1"/>
          <w:sz w:val="20"/>
          <w:szCs w:val="20"/>
          <w:lang w:val="en-US"/>
        </w:rPr>
        <w:t>tenure of ~20 months).</w:t>
      </w:r>
    </w:p>
    <w:p w14:paraId="226F8BD5" w14:textId="631FFE11" w:rsidR="0054567B" w:rsidRPr="002739AE" w:rsidRDefault="0054567B" w:rsidP="00FE0177">
      <w:pPr>
        <w:pStyle w:val="Paragrafoelenco"/>
        <w:spacing w:line="240" w:lineRule="auto"/>
        <w:ind w:left="426"/>
        <w:rPr>
          <w:rFonts w:ascii="Verdana" w:hAnsi="Verdana" w:cs="Verdana"/>
          <w:iCs/>
          <w:color w:val="000000" w:themeColor="text1"/>
          <w:sz w:val="20"/>
          <w:szCs w:val="20"/>
          <w:lang w:val="en-US"/>
        </w:rPr>
      </w:pPr>
      <w:r w:rsidRPr="002739AE">
        <w:rPr>
          <w:rFonts w:ascii="Verdana" w:hAnsi="Verdana" w:cs="Verdana"/>
          <w:iCs/>
          <w:color w:val="000000" w:themeColor="text1"/>
          <w:sz w:val="20"/>
          <w:szCs w:val="20"/>
          <w:lang w:val="en-US"/>
        </w:rPr>
        <w:t>For this reason, the team a</w:t>
      </w:r>
      <w:r w:rsidR="00A73C4D" w:rsidRPr="002739AE">
        <w:rPr>
          <w:rFonts w:ascii="Verdana" w:hAnsi="Verdana" w:cs="Verdana"/>
          <w:iCs/>
          <w:color w:val="000000" w:themeColor="text1"/>
          <w:sz w:val="20"/>
          <w:szCs w:val="20"/>
          <w:lang w:val="en-US"/>
        </w:rPr>
        <w:t>t</w:t>
      </w:r>
      <w:r w:rsidRPr="002739AE">
        <w:rPr>
          <w:rFonts w:ascii="Verdana" w:hAnsi="Verdana" w:cs="Verdana"/>
          <w:iCs/>
          <w:color w:val="000000" w:themeColor="text1"/>
          <w:sz w:val="20"/>
          <w:szCs w:val="20"/>
          <w:lang w:val="en-US"/>
        </w:rPr>
        <w:t xml:space="preserve"> the OMDF looks with great interest at the JP (and at the Derisking Facility in general): a partnership in which the OMDF and the DF coinvest together, providing loans of different tenors, could allow the fund to deploy more capital (vs. what could happen otherwise happen).</w:t>
      </w:r>
    </w:p>
    <w:p w14:paraId="69AD48A4" w14:textId="59F22FA5" w:rsidR="0054567B" w:rsidRPr="002739AE" w:rsidRDefault="0054567B" w:rsidP="00FE0177">
      <w:pPr>
        <w:pStyle w:val="Paragrafoelenco"/>
        <w:spacing w:line="240" w:lineRule="auto"/>
        <w:ind w:left="426"/>
        <w:rPr>
          <w:rFonts w:ascii="Verdana" w:hAnsi="Verdana" w:cs="Verdana"/>
          <w:iCs/>
          <w:color w:val="000000" w:themeColor="text1"/>
          <w:sz w:val="20"/>
          <w:szCs w:val="20"/>
          <w:lang w:val="en-US"/>
        </w:rPr>
      </w:pPr>
      <w:r w:rsidRPr="002739AE">
        <w:rPr>
          <w:rFonts w:ascii="Verdana" w:hAnsi="Verdana" w:cs="Verdana"/>
          <w:iCs/>
          <w:color w:val="000000" w:themeColor="text1"/>
          <w:sz w:val="20"/>
          <w:szCs w:val="20"/>
          <w:lang w:val="en-US"/>
        </w:rPr>
        <w:t>A first joint OMDF/Derisking Facility deal is currently being analyzed (</w:t>
      </w:r>
      <w:r w:rsidR="00FE117E" w:rsidRPr="002739AE">
        <w:rPr>
          <w:rFonts w:ascii="Verdana" w:hAnsi="Verdana" w:cs="Verdana"/>
          <w:iCs/>
          <w:color w:val="000000" w:themeColor="text1"/>
          <w:sz w:val="20"/>
          <w:szCs w:val="20"/>
          <w:lang w:val="en-US"/>
        </w:rPr>
        <w:t xml:space="preserve">see </w:t>
      </w:r>
      <w:r w:rsidR="00AE2B36" w:rsidRPr="002739AE">
        <w:rPr>
          <w:rFonts w:ascii="Verdana" w:hAnsi="Verdana" w:cs="Verdana"/>
          <w:iCs/>
          <w:color w:val="000000" w:themeColor="text1"/>
          <w:sz w:val="20"/>
          <w:szCs w:val="20"/>
          <w:lang w:val="en-US"/>
        </w:rPr>
        <w:t xml:space="preserve">"Showcase Projects" in </w:t>
      </w:r>
      <w:r w:rsidR="00FE117E" w:rsidRPr="002739AE">
        <w:rPr>
          <w:rFonts w:ascii="Verdana" w:hAnsi="Verdana" w:cs="Verdana"/>
          <w:iCs/>
          <w:color w:val="000000" w:themeColor="text1"/>
          <w:sz w:val="20"/>
          <w:szCs w:val="20"/>
          <w:lang w:val="en-US"/>
        </w:rPr>
        <w:t>the " Proposed intervention" paragraph) and others might follow.</w:t>
      </w:r>
    </w:p>
    <w:p w14:paraId="67BB3A9E" w14:textId="77777777" w:rsidR="00FE39E3" w:rsidRPr="002739AE" w:rsidRDefault="00FE39E3" w:rsidP="00FE0177">
      <w:pPr>
        <w:pStyle w:val="Paragrafoelenco"/>
        <w:spacing w:line="240" w:lineRule="auto"/>
        <w:ind w:left="426"/>
        <w:rPr>
          <w:rFonts w:ascii="Verdana" w:eastAsia="Verdana" w:hAnsi="Verdana" w:cs="Verdana"/>
          <w:iCs/>
          <w:color w:val="000000" w:themeColor="text1"/>
          <w:sz w:val="20"/>
          <w:szCs w:val="20"/>
          <w:lang w:val="en-US"/>
        </w:rPr>
      </w:pPr>
    </w:p>
    <w:p w14:paraId="32D4DAF5" w14:textId="3ECCF6B1" w:rsidR="005A77A8" w:rsidRPr="002739AE" w:rsidRDefault="00FA1C90" w:rsidP="00FE0177">
      <w:pPr>
        <w:pStyle w:val="Paragrafoelenco"/>
        <w:numPr>
          <w:ilvl w:val="0"/>
          <w:numId w:val="7"/>
        </w:numPr>
        <w:spacing w:line="240" w:lineRule="auto"/>
        <w:ind w:left="426" w:hanging="426"/>
        <w:rPr>
          <w:rFonts w:ascii="Verdana" w:eastAsia="Verdana" w:hAnsi="Verdana" w:cs="Verdana"/>
          <w:iCs/>
          <w:color w:val="000000" w:themeColor="text1"/>
          <w:sz w:val="20"/>
          <w:szCs w:val="20"/>
          <w:lang w:val="en-US"/>
        </w:rPr>
      </w:pPr>
      <w:r w:rsidRPr="002739AE">
        <w:rPr>
          <w:rFonts w:ascii="Verdana" w:eastAsia="Verdana" w:hAnsi="Verdana" w:cs="Verdana"/>
          <w:b/>
          <w:bCs/>
          <w:iCs/>
          <w:color w:val="000000" w:themeColor="text1"/>
          <w:sz w:val="20"/>
          <w:szCs w:val="20"/>
          <w:lang w:val="en-US"/>
        </w:rPr>
        <w:t>SUNREF</w:t>
      </w:r>
      <w:r w:rsidR="005A77A8" w:rsidRPr="002739AE">
        <w:rPr>
          <w:rFonts w:ascii="Verdana" w:eastAsia="Verdana" w:hAnsi="Verdana" w:cs="Verdana"/>
          <w:b/>
          <w:bCs/>
          <w:iCs/>
          <w:color w:val="000000" w:themeColor="text1"/>
          <w:sz w:val="20"/>
          <w:szCs w:val="20"/>
          <w:lang w:val="en-US"/>
        </w:rPr>
        <w:t xml:space="preserve"> (AFD/EU)</w:t>
      </w:r>
      <w:r w:rsidR="005A77A8" w:rsidRPr="002739AE">
        <w:rPr>
          <w:rFonts w:ascii="Verdana" w:eastAsia="Verdana" w:hAnsi="Verdana" w:cs="Verdana"/>
          <w:iCs/>
          <w:color w:val="000000" w:themeColor="text1"/>
          <w:sz w:val="20"/>
          <w:szCs w:val="20"/>
          <w:lang w:val="en-US"/>
        </w:rPr>
        <w:t>: The project supports local banks in order to unlock investments to clean energy – related projects and companies, moving from a “risk averse” approach to a “business opportunity” approach. Projects can be financed through a mix of capital provided by the banks (up to EUR 350k</w:t>
      </w:r>
      <w:r w:rsidR="00955040" w:rsidRPr="002739AE">
        <w:rPr>
          <w:rFonts w:ascii="Verdana" w:eastAsia="Verdana" w:hAnsi="Verdana" w:cs="Verdana"/>
          <w:iCs/>
          <w:color w:val="000000" w:themeColor="text1"/>
          <w:sz w:val="20"/>
          <w:szCs w:val="20"/>
          <w:lang w:val="en-US"/>
        </w:rPr>
        <w:t xml:space="preserve"> - loans</w:t>
      </w:r>
      <w:r w:rsidR="005A77A8" w:rsidRPr="002739AE">
        <w:rPr>
          <w:rFonts w:ascii="Verdana" w:eastAsia="Verdana" w:hAnsi="Verdana" w:cs="Verdana"/>
          <w:iCs/>
          <w:color w:val="000000" w:themeColor="text1"/>
          <w:sz w:val="20"/>
          <w:szCs w:val="20"/>
          <w:lang w:val="en-US"/>
        </w:rPr>
        <w:t>) and directly by SUNREF (up to EUR 650k</w:t>
      </w:r>
      <w:r w:rsidR="005A77A8" w:rsidRPr="002739AE">
        <w:rPr>
          <w:rFonts w:ascii="Verdana" w:hAnsi="Verdana" w:cs="Verdana"/>
          <w:iCs/>
          <w:color w:val="000000" w:themeColor="text1"/>
          <w:sz w:val="20"/>
          <w:szCs w:val="20"/>
          <w:lang w:val="en-US"/>
        </w:rPr>
        <w:t xml:space="preserve"> – a combination of loans and grants</w:t>
      </w:r>
      <w:r w:rsidR="005A77A8" w:rsidRPr="002739AE">
        <w:rPr>
          <w:rFonts w:ascii="Verdana" w:eastAsia="Verdana" w:hAnsi="Verdana" w:cs="Verdana"/>
          <w:iCs/>
          <w:color w:val="000000" w:themeColor="text1"/>
          <w:sz w:val="20"/>
          <w:szCs w:val="20"/>
          <w:lang w:val="en-US"/>
        </w:rPr>
        <w:t>), for a total maximum investment of EUR 1 Mil</w:t>
      </w:r>
      <w:r w:rsidR="00955040" w:rsidRPr="002739AE">
        <w:rPr>
          <w:rFonts w:ascii="Verdana" w:eastAsia="Verdana" w:hAnsi="Verdana" w:cs="Verdana"/>
          <w:iCs/>
          <w:color w:val="000000" w:themeColor="text1"/>
          <w:sz w:val="20"/>
          <w:szCs w:val="20"/>
          <w:lang w:val="en-US"/>
        </w:rPr>
        <w:t xml:space="preserve"> for each company</w:t>
      </w:r>
      <w:r w:rsidR="005A77A8" w:rsidRPr="002739AE">
        <w:rPr>
          <w:rFonts w:ascii="Verdana" w:eastAsia="Verdana" w:hAnsi="Verdana" w:cs="Verdana"/>
          <w:iCs/>
          <w:color w:val="000000" w:themeColor="text1"/>
          <w:sz w:val="20"/>
          <w:szCs w:val="20"/>
          <w:lang w:val="en-US"/>
        </w:rPr>
        <w:t>.</w:t>
      </w:r>
    </w:p>
    <w:p w14:paraId="34475011" w14:textId="77777777" w:rsidR="00955040" w:rsidRPr="002739AE" w:rsidRDefault="005A77A8" w:rsidP="00FE0177">
      <w:pPr>
        <w:pStyle w:val="Paragrafoelenco"/>
        <w:spacing w:line="240" w:lineRule="auto"/>
        <w:ind w:left="426"/>
        <w:rPr>
          <w:rFonts w:ascii="Verdana" w:eastAsia="Verdana" w:hAnsi="Verdana" w:cs="Verdana"/>
          <w:iCs/>
          <w:color w:val="000000" w:themeColor="text1"/>
          <w:sz w:val="20"/>
          <w:szCs w:val="20"/>
          <w:lang w:val="en-US"/>
        </w:rPr>
      </w:pPr>
      <w:r w:rsidRPr="002739AE">
        <w:rPr>
          <w:rFonts w:ascii="Verdana" w:eastAsia="Verdana" w:hAnsi="Verdana" w:cs="Verdana"/>
          <w:iCs/>
          <w:color w:val="000000" w:themeColor="text1"/>
          <w:sz w:val="20"/>
          <w:szCs w:val="20"/>
          <w:lang w:val="en-US"/>
        </w:rPr>
        <w:t>Following discussions with the team working on the present JP, the SUNREF team has expressed appreciation for the initiative as they can see the value and the potential synergies that the JP – above all through the Sustainable Energy Incubator and the Derisking Facility – could bring in the market, potentially unlocking up to EUR 12-15 Mil</w:t>
      </w:r>
      <w:r w:rsidR="00955040" w:rsidRPr="002739AE">
        <w:rPr>
          <w:rFonts w:ascii="Verdana" w:eastAsia="Verdana" w:hAnsi="Verdana" w:cs="Verdana"/>
          <w:iCs/>
          <w:color w:val="000000" w:themeColor="text1"/>
          <w:sz w:val="20"/>
          <w:szCs w:val="20"/>
          <w:lang w:val="en-US"/>
        </w:rPr>
        <w:t xml:space="preserve"> that the SUNREF program could potentially allocate to Madagascar.</w:t>
      </w:r>
    </w:p>
    <w:p w14:paraId="16F795BF" w14:textId="079E61FE" w:rsidR="00955040" w:rsidRPr="002739AE" w:rsidRDefault="00955040" w:rsidP="00FE0177">
      <w:pPr>
        <w:pStyle w:val="Paragrafoelenco"/>
        <w:spacing w:line="240" w:lineRule="auto"/>
        <w:ind w:left="426"/>
        <w:rPr>
          <w:rFonts w:ascii="Verdana" w:eastAsia="Verdana" w:hAnsi="Verdana" w:cs="Verdana"/>
          <w:iCs/>
          <w:color w:val="000000" w:themeColor="text1"/>
          <w:sz w:val="20"/>
          <w:szCs w:val="20"/>
          <w:lang w:val="en-US"/>
        </w:rPr>
      </w:pPr>
      <w:r w:rsidRPr="002739AE">
        <w:rPr>
          <w:rFonts w:ascii="Verdana" w:eastAsia="Verdana" w:hAnsi="Verdana" w:cs="Verdana"/>
          <w:iCs/>
          <w:color w:val="000000" w:themeColor="text1"/>
          <w:sz w:val="20"/>
          <w:szCs w:val="20"/>
          <w:lang w:val="en-US"/>
        </w:rPr>
        <w:lastRenderedPageBreak/>
        <w:t>Partnering with the JP – and particularly with the Derisking Facility, which will have the faculty of providing concessional capital, thus decreasing the risk level for the banks and for SUNREF – could substantially increase the actual amount of capital that SUNREF will be able to deploy.</w:t>
      </w:r>
    </w:p>
    <w:p w14:paraId="68AE7070" w14:textId="4E81B3BC" w:rsidR="005A77A8" w:rsidRPr="002739AE" w:rsidRDefault="005A77A8" w:rsidP="00FE0177">
      <w:pPr>
        <w:pStyle w:val="Paragrafoelenco"/>
        <w:spacing w:line="240" w:lineRule="auto"/>
        <w:ind w:left="426"/>
        <w:rPr>
          <w:rFonts w:ascii="Verdana" w:eastAsia="Verdana" w:hAnsi="Verdana" w:cs="Verdana"/>
          <w:iCs/>
          <w:color w:val="000000" w:themeColor="text1"/>
          <w:sz w:val="20"/>
          <w:szCs w:val="20"/>
          <w:lang w:val="en-US"/>
        </w:rPr>
      </w:pPr>
      <w:r w:rsidRPr="002739AE">
        <w:rPr>
          <w:rFonts w:ascii="Verdana" w:eastAsia="Verdana" w:hAnsi="Verdana" w:cs="Verdana"/>
          <w:iCs/>
          <w:color w:val="000000" w:themeColor="text1"/>
          <w:sz w:val="20"/>
          <w:szCs w:val="20"/>
          <w:lang w:val="en-US"/>
        </w:rPr>
        <w:t xml:space="preserve">More details about </w:t>
      </w:r>
      <w:r w:rsidR="006E337C" w:rsidRPr="002739AE">
        <w:rPr>
          <w:rFonts w:ascii="Verdana" w:eastAsia="Verdana" w:hAnsi="Verdana" w:cs="Verdana"/>
          <w:iCs/>
          <w:color w:val="000000" w:themeColor="text1"/>
          <w:sz w:val="20"/>
          <w:szCs w:val="20"/>
          <w:lang w:val="en-US"/>
        </w:rPr>
        <w:t>SUNREF</w:t>
      </w:r>
      <w:r w:rsidRPr="002739AE">
        <w:rPr>
          <w:rFonts w:ascii="Verdana" w:eastAsia="Verdana" w:hAnsi="Verdana" w:cs="Verdana"/>
          <w:iCs/>
          <w:color w:val="000000" w:themeColor="text1"/>
          <w:sz w:val="20"/>
          <w:szCs w:val="20"/>
          <w:lang w:val="en-US"/>
        </w:rPr>
        <w:t xml:space="preserve"> are presented in Annex 1</w:t>
      </w:r>
      <w:r w:rsidR="006E337C" w:rsidRPr="002739AE">
        <w:rPr>
          <w:rFonts w:ascii="Verdana" w:eastAsia="Verdana" w:hAnsi="Verdana" w:cs="Verdana"/>
          <w:iCs/>
          <w:color w:val="000000" w:themeColor="text1"/>
          <w:sz w:val="20"/>
          <w:szCs w:val="20"/>
          <w:lang w:val="en-US"/>
        </w:rPr>
        <w:t>2</w:t>
      </w:r>
      <w:r w:rsidRPr="002739AE">
        <w:rPr>
          <w:rFonts w:ascii="Verdana" w:eastAsia="Verdana" w:hAnsi="Verdana" w:cs="Verdana"/>
          <w:iCs/>
          <w:color w:val="000000" w:themeColor="text1"/>
          <w:sz w:val="20"/>
          <w:szCs w:val="20"/>
          <w:lang w:val="en-US"/>
        </w:rPr>
        <w:t>.</w:t>
      </w:r>
    </w:p>
    <w:p w14:paraId="5F999FE2" w14:textId="2933EC97" w:rsidR="000D41F5" w:rsidRPr="002739AE" w:rsidRDefault="000D41F5" w:rsidP="00FE0177">
      <w:pPr>
        <w:pStyle w:val="Paragrafoelenco"/>
        <w:spacing w:line="240" w:lineRule="auto"/>
        <w:ind w:left="426"/>
        <w:rPr>
          <w:rFonts w:ascii="Verdana" w:eastAsia="Verdana" w:hAnsi="Verdana" w:cs="Verdana"/>
          <w:color w:val="000000" w:themeColor="text1"/>
          <w:sz w:val="20"/>
          <w:szCs w:val="20"/>
          <w:lang w:val="en-US"/>
        </w:rPr>
      </w:pPr>
      <w:r w:rsidRPr="002739AE">
        <w:rPr>
          <w:rFonts w:ascii="Verdana" w:eastAsia="Verdana" w:hAnsi="Verdana" w:cs="Verdana"/>
          <w:color w:val="000000" w:themeColor="text1"/>
          <w:sz w:val="20"/>
          <w:szCs w:val="20"/>
          <w:lang w:val="en-US"/>
        </w:rPr>
        <w:t xml:space="preserve">LoIs from SUNREF and from Mauritius Commercial Bank Madagascar (the first partner of the SUNREF </w:t>
      </w:r>
      <w:r w:rsidRPr="00EE3265">
        <w:rPr>
          <w:rFonts w:ascii="Verdana" w:eastAsia="Verdana" w:hAnsi="Verdana" w:cs="Verdana"/>
          <w:color w:val="000000" w:themeColor="text1"/>
          <w:sz w:val="20"/>
          <w:szCs w:val="20"/>
          <w:lang w:val="en-US"/>
        </w:rPr>
        <w:t>project</w:t>
      </w:r>
      <w:r w:rsidR="008C231F" w:rsidRPr="00EE3265">
        <w:rPr>
          <w:rFonts w:ascii="Verdana" w:eastAsia="Verdana" w:hAnsi="Verdana" w:cs="Verdana"/>
          <w:color w:val="000000" w:themeColor="text1"/>
          <w:sz w:val="20"/>
          <w:szCs w:val="20"/>
          <w:lang w:val="en-US"/>
        </w:rPr>
        <w:t xml:space="preserve">, </w:t>
      </w:r>
      <w:r w:rsidR="008C231F" w:rsidRPr="0024699B">
        <w:rPr>
          <w:rFonts w:ascii="Verdana" w:eastAsia="Verdana" w:hAnsi="Verdana" w:cs="Verdana"/>
          <w:color w:val="000000" w:themeColor="text1"/>
          <w:sz w:val="20"/>
          <w:szCs w:val="20"/>
          <w:highlight w:val="yellow"/>
          <w:lang w:val="en-US"/>
        </w:rPr>
        <w:t>another bank has officially committed</w:t>
      </w:r>
      <w:r w:rsidRPr="0024699B">
        <w:rPr>
          <w:rFonts w:ascii="Verdana" w:eastAsia="Verdana" w:hAnsi="Verdana" w:cs="Verdana"/>
          <w:color w:val="000000" w:themeColor="text1"/>
          <w:sz w:val="20"/>
          <w:szCs w:val="20"/>
          <w:highlight w:val="yellow"/>
          <w:lang w:val="en-US"/>
        </w:rPr>
        <w:t xml:space="preserve"> </w:t>
      </w:r>
      <w:r w:rsidR="008C231F" w:rsidRPr="0024699B">
        <w:rPr>
          <w:rFonts w:ascii="Verdana" w:eastAsia="Verdana" w:hAnsi="Verdana" w:cs="Verdana"/>
          <w:color w:val="000000" w:themeColor="text1"/>
          <w:sz w:val="20"/>
          <w:szCs w:val="20"/>
          <w:highlight w:val="yellow"/>
          <w:lang w:val="en-US"/>
        </w:rPr>
        <w:t xml:space="preserve">to the project and one </w:t>
      </w:r>
      <w:r w:rsidRPr="0024699B">
        <w:rPr>
          <w:rFonts w:ascii="Verdana" w:eastAsia="Verdana" w:hAnsi="Verdana" w:cs="Verdana"/>
          <w:color w:val="000000" w:themeColor="text1"/>
          <w:sz w:val="20"/>
          <w:szCs w:val="20"/>
          <w:highlight w:val="yellow"/>
          <w:lang w:val="en-US"/>
        </w:rPr>
        <w:t>more will follow)</w:t>
      </w:r>
      <w:r w:rsidRPr="002739AE">
        <w:rPr>
          <w:rFonts w:ascii="Verdana" w:eastAsia="Verdana" w:hAnsi="Verdana" w:cs="Verdana"/>
          <w:color w:val="000000" w:themeColor="text1"/>
          <w:sz w:val="20"/>
          <w:szCs w:val="20"/>
          <w:lang w:val="en-US"/>
        </w:rPr>
        <w:t xml:space="preserve"> are available.</w:t>
      </w:r>
    </w:p>
    <w:p w14:paraId="16BD520A" w14:textId="61F390E5" w:rsidR="000D41F5" w:rsidRPr="002739AE" w:rsidRDefault="000D41F5" w:rsidP="00FE0177">
      <w:pPr>
        <w:pStyle w:val="Paragrafoelenco"/>
        <w:spacing w:line="240" w:lineRule="auto"/>
        <w:ind w:left="426"/>
        <w:rPr>
          <w:rFonts w:ascii="Verdana" w:eastAsia="Verdana" w:hAnsi="Verdana" w:cs="Verdana"/>
          <w:color w:val="000000" w:themeColor="text1"/>
          <w:sz w:val="20"/>
          <w:szCs w:val="20"/>
          <w:lang w:val="en-US"/>
        </w:rPr>
      </w:pPr>
    </w:p>
    <w:p w14:paraId="0FF7589A" w14:textId="0B46F895" w:rsidR="005D0E83" w:rsidRPr="002739AE" w:rsidRDefault="005D0E83" w:rsidP="00FE0177">
      <w:pPr>
        <w:pStyle w:val="Paragrafoelenco"/>
        <w:numPr>
          <w:ilvl w:val="0"/>
          <w:numId w:val="7"/>
        </w:numPr>
        <w:spacing w:line="240" w:lineRule="auto"/>
        <w:ind w:left="426" w:hanging="426"/>
        <w:rPr>
          <w:rFonts w:ascii="Verdana" w:eastAsia="Verdana" w:hAnsi="Verdana" w:cs="Verdana"/>
          <w:color w:val="000000" w:themeColor="text1"/>
          <w:sz w:val="20"/>
          <w:szCs w:val="20"/>
          <w:lang w:val="en-US"/>
        </w:rPr>
      </w:pPr>
      <w:r w:rsidRPr="002739AE">
        <w:rPr>
          <w:rFonts w:ascii="Verdana" w:eastAsia="Verdana" w:hAnsi="Verdana" w:cs="Verdana"/>
          <w:b/>
          <w:bCs/>
          <w:iCs/>
          <w:color w:val="000000" w:themeColor="text1"/>
          <w:sz w:val="20"/>
          <w:szCs w:val="20"/>
          <w:lang w:val="en-US"/>
        </w:rPr>
        <w:t>IETP</w:t>
      </w:r>
      <w:r w:rsidRPr="002739AE">
        <w:rPr>
          <w:rFonts w:ascii="Verdana" w:eastAsia="Verdana" w:hAnsi="Verdana" w:cs="Verdana"/>
          <w:iCs/>
          <w:color w:val="000000" w:themeColor="text1"/>
          <w:sz w:val="20"/>
          <w:szCs w:val="20"/>
          <w:lang w:val="en-US"/>
        </w:rPr>
        <w:t xml:space="preserve">: the impact fund operates all over Sub Saharan Africa targeting small and medium sized African companies with high local added value. They invest equity/quasi equity through different funds, and they still have ~ EUR 18 Mil that they can invest in Madagascar over the next couple of years. However, they struggle to find good pipeline and they would benefit from a partner providing derisking capital (debt) that could lower the risk profile of the deals. For this reason they are very interested in collaborating with the JP, and with the Derisking Facility in particular, as they envisage substantial synergies at investment level. A LoI from IETP is available. </w:t>
      </w:r>
    </w:p>
    <w:p w14:paraId="3CBB358F" w14:textId="77777777" w:rsidR="005D0E83" w:rsidRPr="002739AE" w:rsidRDefault="005D0E83" w:rsidP="00FE0177">
      <w:pPr>
        <w:pStyle w:val="Paragrafoelenco"/>
        <w:spacing w:line="240" w:lineRule="auto"/>
        <w:ind w:left="426"/>
        <w:rPr>
          <w:rFonts w:ascii="Verdana" w:eastAsia="Verdana" w:hAnsi="Verdana" w:cs="Verdana"/>
          <w:color w:val="000000" w:themeColor="text1"/>
          <w:sz w:val="20"/>
          <w:szCs w:val="20"/>
          <w:lang w:val="en-US"/>
        </w:rPr>
      </w:pPr>
    </w:p>
    <w:p w14:paraId="65EF79CD" w14:textId="6FE9377B" w:rsidR="003E63ED" w:rsidRPr="002739AE" w:rsidRDefault="003E63ED" w:rsidP="00FE0177">
      <w:pPr>
        <w:pStyle w:val="Paragrafoelenco"/>
        <w:numPr>
          <w:ilvl w:val="0"/>
          <w:numId w:val="7"/>
        </w:numPr>
        <w:spacing w:line="240" w:lineRule="auto"/>
        <w:ind w:left="426" w:hanging="426"/>
        <w:rPr>
          <w:rFonts w:ascii="Verdana" w:eastAsia="Verdana" w:hAnsi="Verdana" w:cs="Verdana"/>
          <w:iCs/>
          <w:color w:val="000000" w:themeColor="text1"/>
          <w:sz w:val="20"/>
          <w:szCs w:val="20"/>
          <w:lang w:val="en-US"/>
        </w:rPr>
      </w:pPr>
      <w:r w:rsidRPr="002739AE">
        <w:rPr>
          <w:rFonts w:ascii="Verdana" w:eastAsia="Verdana" w:hAnsi="Verdana" w:cs="Verdana"/>
          <w:b/>
          <w:bCs/>
          <w:iCs/>
          <w:color w:val="000000" w:themeColor="text1"/>
          <w:sz w:val="20"/>
          <w:szCs w:val="20"/>
          <w:lang w:val="en-US"/>
        </w:rPr>
        <w:t>PFAN</w:t>
      </w:r>
      <w:r w:rsidRPr="002739AE">
        <w:rPr>
          <w:rFonts w:ascii="Verdana" w:eastAsia="Verdana" w:hAnsi="Verdana" w:cs="Verdana"/>
          <w:iCs/>
          <w:color w:val="000000" w:themeColor="text1"/>
          <w:sz w:val="20"/>
          <w:szCs w:val="20"/>
          <w:lang w:val="en-US"/>
        </w:rPr>
        <w:t xml:space="preserve"> expressed its willingness to collaborate</w:t>
      </w:r>
      <w:r w:rsidR="0051108D" w:rsidRPr="002739AE">
        <w:rPr>
          <w:rFonts w:ascii="Verdana" w:eastAsia="Verdana" w:hAnsi="Verdana" w:cs="Verdana"/>
          <w:iCs/>
          <w:color w:val="000000" w:themeColor="text1"/>
          <w:sz w:val="20"/>
          <w:szCs w:val="20"/>
          <w:lang w:val="en-US"/>
        </w:rPr>
        <w:t xml:space="preserve"> with the JP,</w:t>
      </w:r>
      <w:r w:rsidRPr="002739AE">
        <w:rPr>
          <w:rFonts w:ascii="Verdana" w:eastAsia="Verdana" w:hAnsi="Verdana" w:cs="Verdana"/>
          <w:iCs/>
          <w:color w:val="000000" w:themeColor="text1"/>
          <w:sz w:val="20"/>
          <w:szCs w:val="20"/>
          <w:lang w:val="en-US"/>
        </w:rPr>
        <w:t xml:space="preserve"> in particular to strengthen the technical assistance planned to be provided by the Incubator to SMEs/SMIs and to facilitate the presentation of the best projects to a panel of investors (cf. </w:t>
      </w:r>
      <w:r w:rsidR="0051108D" w:rsidRPr="002739AE">
        <w:rPr>
          <w:rFonts w:ascii="Verdana" w:eastAsia="Verdana" w:hAnsi="Verdana" w:cs="Verdana"/>
          <w:iCs/>
          <w:color w:val="000000" w:themeColor="text1"/>
          <w:sz w:val="20"/>
          <w:szCs w:val="20"/>
          <w:lang w:val="en-US"/>
        </w:rPr>
        <w:t>LoI</w:t>
      </w:r>
      <w:r w:rsidRPr="002739AE">
        <w:rPr>
          <w:rFonts w:ascii="Verdana" w:eastAsia="Verdana" w:hAnsi="Verdana" w:cs="Verdana"/>
          <w:iCs/>
          <w:color w:val="000000" w:themeColor="text1"/>
          <w:sz w:val="20"/>
          <w:szCs w:val="20"/>
          <w:lang w:val="en-US"/>
        </w:rPr>
        <w:t>).</w:t>
      </w:r>
    </w:p>
    <w:p w14:paraId="790DA864" w14:textId="12D3A8CF" w:rsidR="00CA323E" w:rsidRPr="002739AE" w:rsidRDefault="0051108D" w:rsidP="00FE0177">
      <w:pPr>
        <w:pStyle w:val="Paragrafoelenco"/>
        <w:spacing w:line="240" w:lineRule="auto"/>
        <w:ind w:left="426"/>
        <w:rPr>
          <w:rFonts w:ascii="Verdana" w:eastAsia="Verdana" w:hAnsi="Verdana" w:cs="Verdana"/>
          <w:iCs/>
          <w:color w:val="000000" w:themeColor="text1"/>
          <w:sz w:val="20"/>
          <w:szCs w:val="20"/>
          <w:lang w:val="en-US"/>
        </w:rPr>
      </w:pPr>
      <w:r w:rsidRPr="002739AE">
        <w:rPr>
          <w:rFonts w:ascii="Verdana" w:eastAsia="Verdana" w:hAnsi="Verdana" w:cs="Verdana"/>
          <w:iCs/>
          <w:color w:val="000000" w:themeColor="text1"/>
          <w:sz w:val="20"/>
          <w:szCs w:val="20"/>
          <w:lang w:val="en-US"/>
        </w:rPr>
        <w:t>PFAN is very interested in collaborating with the initiative developed by the JP as they plan to substantially increase the support and the capital deployed to companies in the coming years and they see the SEI and the DF as strong partners that could allow them to have access to a robust pipeline in the coming years.</w:t>
      </w:r>
      <w:r w:rsidR="005D0E83" w:rsidRPr="002739AE">
        <w:rPr>
          <w:rFonts w:ascii="Verdana" w:eastAsia="Verdana" w:hAnsi="Verdana" w:cs="Verdana"/>
          <w:iCs/>
          <w:color w:val="000000" w:themeColor="text1"/>
          <w:sz w:val="20"/>
          <w:szCs w:val="20"/>
          <w:lang w:val="en-US"/>
        </w:rPr>
        <w:t xml:space="preserve"> A LoI from PFAN is available.</w:t>
      </w:r>
    </w:p>
    <w:p w14:paraId="7FF28441" w14:textId="77777777" w:rsidR="0054567B" w:rsidRPr="002739AE" w:rsidRDefault="0054567B" w:rsidP="00FE0177">
      <w:pPr>
        <w:pStyle w:val="Paragrafoelenco"/>
        <w:spacing w:line="240" w:lineRule="auto"/>
        <w:ind w:left="426"/>
        <w:rPr>
          <w:rFonts w:ascii="Verdana" w:eastAsia="Verdana" w:hAnsi="Verdana" w:cs="Verdana"/>
          <w:iCs/>
          <w:color w:val="000000" w:themeColor="text1"/>
          <w:sz w:val="20"/>
          <w:szCs w:val="20"/>
          <w:lang w:val="en-US"/>
        </w:rPr>
      </w:pPr>
    </w:p>
    <w:p w14:paraId="5ED992B0" w14:textId="15C8AC80" w:rsidR="00B97E25" w:rsidRPr="002739AE" w:rsidRDefault="00B97E25" w:rsidP="00FE0177">
      <w:pPr>
        <w:pStyle w:val="Paragrafoelenco"/>
        <w:numPr>
          <w:ilvl w:val="0"/>
          <w:numId w:val="7"/>
        </w:numPr>
        <w:spacing w:line="240" w:lineRule="auto"/>
        <w:ind w:left="426" w:hanging="426"/>
        <w:rPr>
          <w:rFonts w:ascii="Verdana" w:eastAsia="Verdana" w:hAnsi="Verdana" w:cs="Verdana"/>
          <w:iCs/>
          <w:color w:val="000000" w:themeColor="text1"/>
          <w:sz w:val="20"/>
          <w:szCs w:val="20"/>
          <w:lang w:val="en-US"/>
        </w:rPr>
      </w:pPr>
      <w:r w:rsidRPr="002739AE">
        <w:rPr>
          <w:rFonts w:ascii="Verdana" w:eastAsia="Verdana" w:hAnsi="Verdana" w:cs="Verdana"/>
          <w:b/>
          <w:bCs/>
          <w:iCs/>
          <w:color w:val="000000" w:themeColor="text1"/>
          <w:sz w:val="20"/>
          <w:szCs w:val="20"/>
          <w:lang w:val="en-US"/>
        </w:rPr>
        <w:t>World Bank</w:t>
      </w:r>
      <w:r w:rsidRPr="002739AE">
        <w:rPr>
          <w:rFonts w:ascii="Verdana" w:eastAsia="Verdana" w:hAnsi="Verdana" w:cs="Verdana"/>
          <w:iCs/>
          <w:color w:val="000000" w:themeColor="text1"/>
          <w:sz w:val="20"/>
          <w:szCs w:val="20"/>
          <w:lang w:val="en-US"/>
        </w:rPr>
        <w:t>: the WB has expressed strong interest in the financial mechanism being structured by the JP, as they see it as synergic with the initiatives being d</w:t>
      </w:r>
      <w:r w:rsidR="00BA6C02" w:rsidRPr="002739AE">
        <w:rPr>
          <w:rFonts w:ascii="Verdana" w:eastAsia="Verdana" w:hAnsi="Verdana" w:cs="Verdana"/>
          <w:iCs/>
          <w:color w:val="000000" w:themeColor="text1"/>
          <w:sz w:val="20"/>
          <w:szCs w:val="20"/>
          <w:lang w:val="en-US"/>
        </w:rPr>
        <w:t>eveloped by them in Madagascar.</w:t>
      </w:r>
    </w:p>
    <w:p w14:paraId="4E8E59C7" w14:textId="77777777" w:rsidR="0054567B" w:rsidRPr="0024699B" w:rsidRDefault="0054567B" w:rsidP="00FE0177">
      <w:pPr>
        <w:rPr>
          <w:rFonts w:ascii="Verdana" w:eastAsia="Verdana" w:hAnsi="Verdana" w:cs="Verdana"/>
          <w:iCs/>
          <w:color w:val="000000" w:themeColor="text1"/>
          <w:sz w:val="20"/>
          <w:szCs w:val="20"/>
          <w:lang w:val="en-US"/>
        </w:rPr>
      </w:pPr>
    </w:p>
    <w:p w14:paraId="6EE11C46" w14:textId="24BC4D71" w:rsidR="00A43C6F" w:rsidRPr="002739AE" w:rsidRDefault="00B97E25" w:rsidP="00FE0177">
      <w:pPr>
        <w:pStyle w:val="Paragrafoelenco"/>
        <w:numPr>
          <w:ilvl w:val="0"/>
          <w:numId w:val="7"/>
        </w:numPr>
        <w:spacing w:line="240" w:lineRule="auto"/>
        <w:ind w:left="426" w:hanging="426"/>
        <w:rPr>
          <w:rFonts w:ascii="Verdana" w:eastAsia="Verdana" w:hAnsi="Verdana" w:cs="Verdana"/>
          <w:iCs/>
          <w:color w:val="000000" w:themeColor="text1"/>
          <w:sz w:val="20"/>
          <w:szCs w:val="20"/>
          <w:lang w:val="en-US"/>
        </w:rPr>
      </w:pPr>
      <w:r w:rsidRPr="002739AE">
        <w:rPr>
          <w:rFonts w:ascii="Verdana" w:eastAsia="Verdana" w:hAnsi="Verdana" w:cs="Verdana"/>
          <w:b/>
          <w:bCs/>
          <w:iCs/>
          <w:color w:val="000000" w:themeColor="text1"/>
          <w:sz w:val="20"/>
          <w:szCs w:val="20"/>
          <w:lang w:val="en-US"/>
        </w:rPr>
        <w:t>GIZ</w:t>
      </w:r>
      <w:r w:rsidRPr="002739AE">
        <w:rPr>
          <w:rFonts w:ascii="Verdana" w:eastAsia="Verdana" w:hAnsi="Verdana" w:cs="Verdana"/>
          <w:iCs/>
          <w:color w:val="000000" w:themeColor="text1"/>
          <w:sz w:val="20"/>
          <w:szCs w:val="20"/>
          <w:lang w:val="en-US"/>
        </w:rPr>
        <w:t>: over the last few years the organization has been working with the GoM to reform the FNE (Fonds National de l’Électricité</w:t>
      </w:r>
      <w:r w:rsidR="00A43C6F" w:rsidRPr="002739AE">
        <w:rPr>
          <w:rFonts w:ascii="Verdana" w:eastAsia="Verdana" w:hAnsi="Verdana" w:cs="Verdana"/>
          <w:iCs/>
          <w:color w:val="000000" w:themeColor="text1"/>
          <w:sz w:val="20"/>
          <w:szCs w:val="20"/>
          <w:lang w:val="en-US"/>
        </w:rPr>
        <w:t>) into</w:t>
      </w:r>
      <w:r w:rsidRPr="002739AE">
        <w:rPr>
          <w:rFonts w:ascii="Verdana" w:eastAsia="Verdana" w:hAnsi="Verdana" w:cs="Verdana"/>
          <w:iCs/>
          <w:color w:val="000000" w:themeColor="text1"/>
          <w:sz w:val="20"/>
          <w:szCs w:val="20"/>
          <w:lang w:val="en-US"/>
        </w:rPr>
        <w:t xml:space="preserve"> the FNED (Fonds National de l’Énergie Durable), which will provide grants, guarantees and loans to renewable energy projects. GIZ</w:t>
      </w:r>
      <w:r w:rsidR="005636A9" w:rsidRPr="002739AE">
        <w:rPr>
          <w:rFonts w:ascii="Verdana" w:eastAsia="Verdana" w:hAnsi="Verdana" w:cs="Verdana"/>
          <w:iCs/>
          <w:color w:val="000000" w:themeColor="text1"/>
          <w:sz w:val="20"/>
          <w:szCs w:val="20"/>
          <w:lang w:val="en-US"/>
        </w:rPr>
        <w:t xml:space="preserve"> providing technical assistance only</w:t>
      </w:r>
      <w:r w:rsidRPr="002739AE">
        <w:rPr>
          <w:rFonts w:ascii="Verdana" w:eastAsia="Verdana" w:hAnsi="Verdana" w:cs="Verdana"/>
          <w:iCs/>
          <w:color w:val="000000" w:themeColor="text1"/>
          <w:sz w:val="20"/>
          <w:szCs w:val="20"/>
          <w:lang w:val="en-US"/>
        </w:rPr>
        <w:t xml:space="preserve"> sees the potential for a collaboration/integration of the activities of the FNED with the activities of the Derisking Facility </w:t>
      </w:r>
      <w:r w:rsidR="005636A9" w:rsidRPr="002739AE">
        <w:rPr>
          <w:rFonts w:ascii="Verdana" w:eastAsia="Verdana" w:hAnsi="Verdana" w:cs="Verdana"/>
          <w:iCs/>
          <w:color w:val="000000" w:themeColor="text1"/>
          <w:sz w:val="20"/>
          <w:szCs w:val="20"/>
          <w:lang w:val="en-US"/>
        </w:rPr>
        <w:t xml:space="preserve">very well aligned </w:t>
      </w:r>
      <w:r w:rsidR="00890439" w:rsidRPr="002739AE">
        <w:rPr>
          <w:rFonts w:ascii="Verdana" w:eastAsia="Verdana" w:hAnsi="Verdana" w:cs="Verdana"/>
          <w:iCs/>
          <w:color w:val="000000" w:themeColor="text1"/>
          <w:sz w:val="20"/>
          <w:szCs w:val="20"/>
          <w:lang w:val="en-US"/>
        </w:rPr>
        <w:t xml:space="preserve">Finally, GIZ through PERER II and III also supports EDBM in investment promotion for the renewable energy sector in Madagascar, thus GIZ is also very interested in accompanying the Sustainable Energy set up. </w:t>
      </w:r>
    </w:p>
    <w:p w14:paraId="0C073DA4" w14:textId="77777777" w:rsidR="0054567B" w:rsidRPr="0024699B" w:rsidRDefault="0054567B" w:rsidP="00FE0177">
      <w:pPr>
        <w:rPr>
          <w:rFonts w:ascii="Verdana" w:eastAsia="Verdana" w:hAnsi="Verdana" w:cs="Verdana"/>
          <w:iCs/>
          <w:color w:val="000000" w:themeColor="text1"/>
          <w:sz w:val="20"/>
          <w:szCs w:val="20"/>
          <w:lang w:val="en-US"/>
        </w:rPr>
      </w:pPr>
    </w:p>
    <w:p w14:paraId="3A888F3C" w14:textId="1E02D02E" w:rsidR="00B97E25" w:rsidRPr="00BC38BF" w:rsidRDefault="00A43C6F" w:rsidP="00FE0177">
      <w:pPr>
        <w:pStyle w:val="Paragrafoelenco"/>
        <w:numPr>
          <w:ilvl w:val="0"/>
          <w:numId w:val="7"/>
        </w:numPr>
        <w:spacing w:line="240" w:lineRule="auto"/>
        <w:ind w:left="426" w:hanging="426"/>
        <w:rPr>
          <w:rFonts w:ascii="Verdana" w:eastAsia="Verdana" w:hAnsi="Verdana" w:cs="Verdana"/>
          <w:iCs/>
          <w:color w:val="000000" w:themeColor="text1"/>
          <w:sz w:val="20"/>
          <w:szCs w:val="20"/>
          <w:lang w:val="en-US"/>
        </w:rPr>
      </w:pPr>
      <w:r w:rsidRPr="002739AE">
        <w:rPr>
          <w:rFonts w:ascii="Verdana" w:eastAsia="Verdana" w:hAnsi="Verdana" w:cs="Verdana"/>
          <w:iCs/>
          <w:color w:val="000000" w:themeColor="text1"/>
          <w:sz w:val="20"/>
          <w:szCs w:val="20"/>
          <w:lang w:val="en-US"/>
        </w:rPr>
        <w:t>Many (approx. 20) private sector companies involve in Sustainable Energy Sector had been identified. Identified projects/companies related to Derisking Facility already mobilized co-financement and have technical feasability studies ready (as example of private sector project, please refer to letter of intent provided by</w:t>
      </w:r>
      <w:r w:rsidRPr="00BC38BF">
        <w:rPr>
          <w:rFonts w:ascii="Verdana" w:eastAsia="Verdana" w:hAnsi="Verdana" w:cs="Verdana"/>
          <w:iCs/>
          <w:color w:val="000000" w:themeColor="text1"/>
          <w:sz w:val="20"/>
          <w:szCs w:val="20"/>
          <w:lang w:val="en-US"/>
        </w:rPr>
        <w:t xml:space="preserve"> ANKA Madagascar). </w:t>
      </w:r>
    </w:p>
    <w:p w14:paraId="6A62B71F" w14:textId="77777777" w:rsidR="009B1C87" w:rsidRPr="0024699B" w:rsidRDefault="009B1C87" w:rsidP="00FE0177">
      <w:pPr>
        <w:rPr>
          <w:rFonts w:ascii="Verdana" w:hAnsi="Verdana"/>
          <w:sz w:val="20"/>
          <w:szCs w:val="20"/>
          <w:lang w:val="en-US"/>
        </w:rPr>
      </w:pPr>
    </w:p>
    <w:p w14:paraId="7AD01958" w14:textId="3010DA66" w:rsidR="00BF47EC" w:rsidRPr="0024699B" w:rsidRDefault="00121F15" w:rsidP="00FE0177">
      <w:pPr>
        <w:rPr>
          <w:rFonts w:ascii="Verdana" w:hAnsi="Verdana"/>
          <w:b/>
          <w:bCs/>
          <w:sz w:val="20"/>
          <w:szCs w:val="20"/>
          <w:lang w:val="en-US"/>
        </w:rPr>
      </w:pPr>
      <w:r w:rsidRPr="0024699B">
        <w:rPr>
          <w:rFonts w:ascii="Verdana" w:hAnsi="Verdana"/>
          <w:b/>
          <w:bCs/>
          <w:sz w:val="20"/>
          <w:szCs w:val="20"/>
          <w:lang w:val="en-US"/>
        </w:rPr>
        <w:t>2.</w:t>
      </w:r>
      <w:r w:rsidR="008A0B5C" w:rsidRPr="0024699B">
        <w:rPr>
          <w:rFonts w:ascii="Verdana" w:hAnsi="Verdana"/>
          <w:b/>
          <w:bCs/>
          <w:sz w:val="20"/>
          <w:szCs w:val="20"/>
          <w:lang w:val="en-US"/>
        </w:rPr>
        <w:t>9</w:t>
      </w:r>
      <w:r w:rsidR="00BA6C02" w:rsidRPr="0024699B">
        <w:rPr>
          <w:rFonts w:ascii="Verdana" w:hAnsi="Verdana"/>
          <w:b/>
          <w:bCs/>
          <w:sz w:val="20"/>
          <w:szCs w:val="20"/>
          <w:lang w:val="en-US"/>
        </w:rPr>
        <w:t xml:space="preserve"> Sustainability: </w:t>
      </w:r>
    </w:p>
    <w:p w14:paraId="13EB1A4F" w14:textId="77777777" w:rsidR="008642F9" w:rsidRPr="0024699B" w:rsidRDefault="008642F9" w:rsidP="00FE0177">
      <w:pPr>
        <w:jc w:val="both"/>
        <w:rPr>
          <w:rFonts w:ascii="Verdana" w:eastAsia="Verdana" w:hAnsi="Verdana" w:cs="Verdana"/>
          <w:color w:val="000000" w:themeColor="text1"/>
          <w:sz w:val="16"/>
          <w:szCs w:val="20"/>
          <w:lang w:val="en-US"/>
        </w:rPr>
      </w:pPr>
    </w:p>
    <w:p w14:paraId="3D5CF369" w14:textId="77777777" w:rsidR="008642F9" w:rsidRPr="0024699B" w:rsidRDefault="008642F9"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overall sustainability of the initiative will be ensured as follows:</w:t>
      </w:r>
    </w:p>
    <w:p w14:paraId="316E3BFD" w14:textId="77777777" w:rsidR="00934BE2" w:rsidRPr="000D12ED" w:rsidRDefault="00934BE2" w:rsidP="00934BE2">
      <w:pPr>
        <w:pStyle w:val="Paragrafoelenco"/>
        <w:numPr>
          <w:ilvl w:val="0"/>
          <w:numId w:val="32"/>
        </w:numPr>
        <w:spacing w:line="240" w:lineRule="auto"/>
        <w:rPr>
          <w:rFonts w:ascii="Verdana" w:eastAsia="Verdana" w:hAnsi="Verdana" w:cs="Verdana"/>
          <w:color w:val="000000" w:themeColor="text1"/>
          <w:sz w:val="20"/>
          <w:szCs w:val="20"/>
          <w:lang w:val="en-US"/>
        </w:rPr>
      </w:pPr>
      <w:r w:rsidRPr="000D12ED">
        <w:rPr>
          <w:rFonts w:ascii="Verdana" w:eastAsia="Verdana" w:hAnsi="Verdana" w:cs="Verdana"/>
          <w:b/>
          <w:bCs/>
          <w:color w:val="000000" w:themeColor="text1"/>
          <w:sz w:val="20"/>
          <w:szCs w:val="20"/>
          <w:lang w:val="en-US"/>
        </w:rPr>
        <w:t>Sustainable Energy Incubator</w:t>
      </w:r>
      <w:r w:rsidRPr="000D12ED">
        <w:rPr>
          <w:rFonts w:ascii="Verdana" w:eastAsia="Verdana" w:hAnsi="Verdana" w:cs="Verdana"/>
          <w:color w:val="000000" w:themeColor="text1"/>
          <w:sz w:val="20"/>
          <w:szCs w:val="20"/>
          <w:lang w:val="en-US"/>
        </w:rPr>
        <w:t>: the Economic Development Board of Madagascar (EDBM), the National Investment Promotion of the Country, has a key role in strengthening and coaching the private sector and plays as a linkage role betwe</w:t>
      </w:r>
      <w:r>
        <w:rPr>
          <w:rFonts w:ascii="Verdana" w:eastAsia="Verdana" w:hAnsi="Verdana" w:cs="Verdana"/>
          <w:color w:val="000000" w:themeColor="text1"/>
          <w:sz w:val="20"/>
          <w:szCs w:val="20"/>
          <w:lang w:val="en-US"/>
        </w:rPr>
        <w:t>e</w:t>
      </w:r>
      <w:r w:rsidRPr="000D12ED">
        <w:rPr>
          <w:rFonts w:ascii="Verdana" w:eastAsia="Verdana" w:hAnsi="Verdana" w:cs="Verdana"/>
          <w:color w:val="000000" w:themeColor="text1"/>
          <w:sz w:val="20"/>
          <w:szCs w:val="20"/>
          <w:lang w:val="en-US"/>
        </w:rPr>
        <w:t>n project developers and potential investors: they have expressed interest in supporting the JP (a LoI was provided), they wil</w:t>
      </w:r>
      <w:r>
        <w:rPr>
          <w:rFonts w:ascii="Verdana" w:eastAsia="Verdana" w:hAnsi="Verdana" w:cs="Verdana"/>
          <w:color w:val="000000" w:themeColor="text1"/>
          <w:sz w:val="20"/>
          <w:szCs w:val="20"/>
          <w:lang w:val="en-US"/>
        </w:rPr>
        <w:t>l</w:t>
      </w:r>
      <w:r w:rsidRPr="000D12ED">
        <w:rPr>
          <w:rFonts w:ascii="Verdana" w:eastAsia="Verdana" w:hAnsi="Verdana" w:cs="Verdana"/>
          <w:color w:val="000000" w:themeColor="text1"/>
          <w:sz w:val="20"/>
          <w:szCs w:val="20"/>
          <w:lang w:val="en-US"/>
        </w:rPr>
        <w:t xml:space="preserve"> collaborate in running t</w:t>
      </w:r>
      <w:r>
        <w:rPr>
          <w:rFonts w:ascii="Verdana" w:eastAsia="Verdana" w:hAnsi="Verdana" w:cs="Verdana"/>
          <w:color w:val="000000" w:themeColor="text1"/>
          <w:sz w:val="20"/>
          <w:szCs w:val="20"/>
          <w:lang w:val="en-US"/>
        </w:rPr>
        <w:t xml:space="preserve">he Incubator and </w:t>
      </w:r>
      <w:r w:rsidRPr="00682D85">
        <w:rPr>
          <w:rFonts w:ascii="Verdana" w:eastAsia="Verdana" w:hAnsi="Verdana" w:cs="Verdana"/>
          <w:color w:val="000000" w:themeColor="text1"/>
          <w:sz w:val="20"/>
          <w:szCs w:val="20"/>
          <w:highlight w:val="yellow"/>
          <w:lang w:val="en-US"/>
        </w:rPr>
        <w:t>they will contribute to its sustainability</w:t>
      </w:r>
      <w:r w:rsidRPr="00080554">
        <w:rPr>
          <w:rFonts w:ascii="Verdana" w:eastAsia="Verdana" w:hAnsi="Verdana" w:cs="Verdana"/>
          <w:color w:val="000000" w:themeColor="text1"/>
          <w:sz w:val="20"/>
          <w:szCs w:val="20"/>
          <w:highlight w:val="yellow"/>
          <w:lang w:val="en-US"/>
        </w:rPr>
        <w:t xml:space="preserve">. An institution will be selected in the inception phase of the project to </w:t>
      </w:r>
      <w:r w:rsidRPr="00080554">
        <w:rPr>
          <w:rFonts w:ascii="Verdana" w:eastAsia="Verdana" w:hAnsi="Verdana" w:cs="Verdana"/>
          <w:color w:val="000000" w:themeColor="text1"/>
          <w:sz w:val="20"/>
          <w:szCs w:val="20"/>
          <w:highlight w:val="yellow"/>
          <w:lang w:val="en-US"/>
        </w:rPr>
        <w:lastRenderedPageBreak/>
        <w:t>to host and manage the SEI.</w:t>
      </w:r>
      <w:r>
        <w:rPr>
          <w:rFonts w:ascii="Verdana" w:eastAsia="Verdana" w:hAnsi="Verdana" w:cs="Verdana"/>
          <w:color w:val="000000" w:themeColor="text1"/>
          <w:sz w:val="20"/>
          <w:szCs w:val="20"/>
          <w:lang w:val="en-US"/>
        </w:rPr>
        <w:t xml:space="preserve"> </w:t>
      </w:r>
      <w:r w:rsidRPr="000D12ED">
        <w:rPr>
          <w:rFonts w:ascii="Verdana" w:eastAsia="Verdana" w:hAnsi="Verdana" w:cs="Verdana"/>
          <w:color w:val="000000" w:themeColor="text1"/>
          <w:sz w:val="20"/>
          <w:szCs w:val="20"/>
          <w:lang w:val="en-US"/>
        </w:rPr>
        <w:t xml:space="preserve">In addition several financial partners (as PFAN, IETP, Mirakap) manifest interest to consider cofinancing some projects incubated and already stand by EDBM. </w:t>
      </w:r>
    </w:p>
    <w:p w14:paraId="787319E7" w14:textId="70E211CC" w:rsidR="00BA6C02" w:rsidRPr="00BC38BF" w:rsidRDefault="008642F9" w:rsidP="00FE0177">
      <w:pPr>
        <w:pStyle w:val="Paragrafoelenco"/>
        <w:numPr>
          <w:ilvl w:val="0"/>
          <w:numId w:val="32"/>
        </w:numPr>
        <w:spacing w:line="240" w:lineRule="auto"/>
        <w:rPr>
          <w:rFonts w:ascii="Verdana" w:eastAsia="Verdana" w:hAnsi="Verdana" w:cs="Verdana"/>
          <w:color w:val="000000" w:themeColor="text1"/>
          <w:sz w:val="20"/>
          <w:szCs w:val="20"/>
          <w:lang w:val="en-US"/>
        </w:rPr>
      </w:pPr>
      <w:r w:rsidRPr="002739AE">
        <w:rPr>
          <w:rFonts w:ascii="Verdana" w:eastAsia="Verdana" w:hAnsi="Verdana" w:cs="Verdana"/>
          <w:b/>
          <w:bCs/>
          <w:color w:val="000000" w:themeColor="text1"/>
          <w:sz w:val="20"/>
          <w:szCs w:val="20"/>
          <w:lang w:val="en-US"/>
        </w:rPr>
        <w:t>Derisking Facility</w:t>
      </w:r>
      <w:r w:rsidRPr="002739AE">
        <w:rPr>
          <w:rFonts w:ascii="Verdana" w:eastAsia="Verdana" w:hAnsi="Verdana" w:cs="Verdana"/>
          <w:color w:val="000000" w:themeColor="text1"/>
          <w:sz w:val="20"/>
          <w:szCs w:val="20"/>
          <w:lang w:val="en-US"/>
        </w:rPr>
        <w:t>: the projects/companies that will be in the portfolio of the Derisking Facility at the end of the project will be transferred to the FNED (National Fund for Sustainable Energy), controlled by the GoM, and which is currently being operationalized. It has to be noted that the FNED, which</w:t>
      </w:r>
      <w:r w:rsidRPr="00BC38BF">
        <w:rPr>
          <w:rFonts w:ascii="Verdana" w:eastAsia="Verdana" w:hAnsi="Verdana" w:cs="Verdana"/>
          <w:color w:val="000000" w:themeColor="text1"/>
          <w:sz w:val="20"/>
          <w:szCs w:val="20"/>
          <w:lang w:val="en-US"/>
        </w:rPr>
        <w:t xml:space="preserve"> could previously</w:t>
      </w:r>
      <w:r w:rsidRPr="00BC38BF">
        <w:rPr>
          <w:rFonts w:ascii="Verdana" w:eastAsia="Verdana" w:hAnsi="Verdana" w:cs="Verdana"/>
          <w:b/>
          <w:bCs/>
          <w:color w:val="000000" w:themeColor="text1"/>
          <w:sz w:val="20"/>
          <w:szCs w:val="20"/>
          <w:lang w:val="en-US"/>
        </w:rPr>
        <w:t xml:space="preserve"> </w:t>
      </w:r>
      <w:r w:rsidRPr="00BC38BF">
        <w:rPr>
          <w:rFonts w:ascii="Verdana" w:eastAsia="Verdana" w:hAnsi="Verdana" w:cs="Verdana"/>
          <w:color w:val="000000" w:themeColor="text1"/>
          <w:sz w:val="20"/>
          <w:szCs w:val="20"/>
          <w:lang w:val="en-US"/>
        </w:rPr>
        <w:t>provide grants only (</w:t>
      </w:r>
      <w:r w:rsidRPr="00BC38BF">
        <w:rPr>
          <w:rFonts w:ascii="Verdana" w:hAnsi="Verdana"/>
          <w:sz w:val="20"/>
          <w:szCs w:val="20"/>
          <w:lang w:val="en-US"/>
        </w:rPr>
        <w:t>and was thus highly dependant on DFIs)</w:t>
      </w:r>
      <w:r w:rsidRPr="00BC38BF">
        <w:rPr>
          <w:rFonts w:ascii="Verdana" w:eastAsia="Verdana" w:hAnsi="Verdana" w:cs="Verdana"/>
          <w:color w:val="000000" w:themeColor="text1"/>
          <w:sz w:val="20"/>
          <w:szCs w:val="20"/>
          <w:lang w:val="en-US"/>
        </w:rPr>
        <w:t xml:space="preserve"> will now act as </w:t>
      </w:r>
      <w:r w:rsidR="00BA6C02" w:rsidRPr="00BC38BF">
        <w:rPr>
          <w:rFonts w:ascii="Verdana" w:eastAsia="Verdana" w:hAnsi="Verdana" w:cs="Verdana"/>
          <w:color w:val="000000" w:themeColor="text1"/>
          <w:sz w:val="20"/>
          <w:szCs w:val="20"/>
          <w:lang w:val="en-US"/>
        </w:rPr>
        <w:t xml:space="preserve">a </w:t>
      </w:r>
      <w:r w:rsidRPr="00BC38BF">
        <w:rPr>
          <w:rFonts w:ascii="Verdana" w:hAnsi="Verdana"/>
          <w:sz w:val="20"/>
          <w:szCs w:val="20"/>
          <w:lang w:val="en-US"/>
        </w:rPr>
        <w:t xml:space="preserve">revolving fund; </w:t>
      </w:r>
    </w:p>
    <w:p w14:paraId="4438633B" w14:textId="3D3EC72F" w:rsidR="00B97E25" w:rsidRPr="00BC38BF" w:rsidRDefault="008642F9" w:rsidP="00FE0177">
      <w:pPr>
        <w:pStyle w:val="Paragrafoelenco"/>
        <w:numPr>
          <w:ilvl w:val="0"/>
          <w:numId w:val="32"/>
        </w:numPr>
        <w:spacing w:line="240" w:lineRule="auto"/>
        <w:rPr>
          <w:rFonts w:ascii="Verdana" w:eastAsia="Verdana" w:hAnsi="Verdana" w:cs="Verdana"/>
          <w:color w:val="000000" w:themeColor="text1"/>
          <w:sz w:val="20"/>
          <w:szCs w:val="20"/>
          <w:lang w:val="en-US"/>
        </w:rPr>
      </w:pPr>
      <w:r w:rsidRPr="00BC38BF">
        <w:rPr>
          <w:rFonts w:ascii="Verdana" w:eastAsia="Verdana" w:hAnsi="Verdana" w:cs="Verdana"/>
          <w:b/>
          <w:bCs/>
          <w:color w:val="000000" w:themeColor="text1"/>
          <w:sz w:val="20"/>
          <w:szCs w:val="20"/>
          <w:lang w:val="en-US"/>
        </w:rPr>
        <w:t>Sovereign Development Fund</w:t>
      </w:r>
      <w:r w:rsidRPr="00BC38BF">
        <w:rPr>
          <w:rFonts w:ascii="Verdana" w:eastAsia="Verdana" w:hAnsi="Verdana" w:cs="Verdana"/>
          <w:color w:val="000000" w:themeColor="text1"/>
          <w:sz w:val="20"/>
          <w:szCs w:val="20"/>
          <w:lang w:val="en-US"/>
        </w:rPr>
        <w:t xml:space="preserve">: </w:t>
      </w:r>
      <w:r w:rsidRPr="00BC38BF">
        <w:rPr>
          <w:rFonts w:ascii="Verdana" w:hAnsi="Verdana"/>
          <w:sz w:val="20"/>
          <w:szCs w:val="20"/>
          <w:lang w:val="en-US"/>
        </w:rPr>
        <w:t xml:space="preserve">a well-managed strategic development fund </w:t>
      </w:r>
      <w:r w:rsidRPr="002739AE">
        <w:rPr>
          <w:rFonts w:ascii="Verdana" w:hAnsi="Verdana"/>
          <w:sz w:val="20"/>
          <w:szCs w:val="20"/>
          <w:lang w:val="en-US"/>
        </w:rPr>
        <w:t xml:space="preserve">will </w:t>
      </w:r>
      <w:r w:rsidR="00867944" w:rsidRPr="002739AE">
        <w:rPr>
          <w:rFonts w:ascii="Verdana" w:hAnsi="Verdana"/>
          <w:sz w:val="20"/>
          <w:szCs w:val="20"/>
          <w:lang w:val="en-US"/>
        </w:rPr>
        <w:t>pursue</w:t>
      </w:r>
      <w:r w:rsidRPr="002739AE">
        <w:rPr>
          <w:rFonts w:ascii="Verdana" w:hAnsi="Verdana"/>
          <w:sz w:val="20"/>
          <w:szCs w:val="20"/>
          <w:lang w:val="en-US"/>
        </w:rPr>
        <w:t xml:space="preserve"> reasonable margins of operations to allow re-investments and support the continuity of other sub-programs to be developed in partnership with other development funds, national private sector investors or foreign direct investors; sustainability of the Sovereign</w:t>
      </w:r>
      <w:r w:rsidRPr="00BC38BF">
        <w:rPr>
          <w:rFonts w:ascii="Verdana" w:hAnsi="Verdana"/>
          <w:sz w:val="20"/>
          <w:szCs w:val="20"/>
          <w:lang w:val="en-US"/>
        </w:rPr>
        <w:t xml:space="preserve"> Fund will be ensured by the country’s sale of natural resources, which will be planned and allocated on a multi-year basis, creating a strong mechanism of sustainability</w:t>
      </w:r>
      <w:r w:rsidR="00BA6C02" w:rsidRPr="00BC38BF">
        <w:rPr>
          <w:rFonts w:ascii="Verdana" w:hAnsi="Verdana"/>
          <w:sz w:val="20"/>
          <w:szCs w:val="20"/>
          <w:lang w:val="en-US"/>
        </w:rPr>
        <w:t xml:space="preserve">. </w:t>
      </w:r>
    </w:p>
    <w:p w14:paraId="21A08362" w14:textId="59B27F8E" w:rsidR="00BA52A9" w:rsidRPr="0024699B" w:rsidRDefault="00BA52A9" w:rsidP="00FE0177">
      <w:pPr>
        <w:rPr>
          <w:rFonts w:ascii="Verdana" w:eastAsia="Calibri" w:hAnsi="Verdana"/>
          <w:iCs/>
          <w:sz w:val="20"/>
          <w:szCs w:val="20"/>
          <w:lang w:val="en-US"/>
        </w:rPr>
      </w:pPr>
    </w:p>
    <w:p w14:paraId="2FD4573C" w14:textId="77441A52" w:rsidR="00753E0C" w:rsidRPr="0024699B" w:rsidRDefault="00753E0C" w:rsidP="00FE0177">
      <w:pPr>
        <w:jc w:val="both"/>
        <w:rPr>
          <w:rFonts w:ascii="Verdana" w:eastAsia="Calibri" w:hAnsi="Verdana"/>
          <w:iCs/>
          <w:sz w:val="20"/>
          <w:szCs w:val="20"/>
          <w:lang w:val="en-US"/>
        </w:rPr>
      </w:pPr>
      <w:r w:rsidRPr="0024699B">
        <w:rPr>
          <w:rFonts w:ascii="Verdana" w:eastAsia="Calibri" w:hAnsi="Verdana"/>
          <w:iCs/>
          <w:sz w:val="20"/>
          <w:szCs w:val="20"/>
          <w:lang w:val="en-US"/>
        </w:rPr>
        <w:t>Once the devised financial mechanism is fully implemented, the risk of investment associated with renewable energy in Madagascar will be substantially lowered. This result will attract numerous private investors interested in financing similar initiatives, which will quickly escalate the uptake of renewable energy power generation installations in semi-urban and rural areas. Additionally, the project also aims to operate a change in consumer behaviour by showing with real applications the benefits of using renewable energy system installations and access to modern lighting, which will be further supported by awareness raising initiatives. Changing the beneficiaries’ perspective about RE will have an additional catalytic effect on rural electrification.</w:t>
      </w:r>
    </w:p>
    <w:p w14:paraId="675F9203" w14:textId="58715CA0" w:rsidR="00753E0C" w:rsidRPr="0024699B" w:rsidRDefault="00753E0C" w:rsidP="00FE0177">
      <w:pPr>
        <w:rPr>
          <w:rFonts w:ascii="Verdana" w:eastAsia="Calibri" w:hAnsi="Verdana"/>
          <w:iCs/>
          <w:sz w:val="20"/>
          <w:szCs w:val="20"/>
          <w:lang w:val="en-US"/>
        </w:rPr>
      </w:pPr>
    </w:p>
    <w:p w14:paraId="0FFB3EB2" w14:textId="77777777" w:rsidR="00753E0C" w:rsidRPr="0024699B" w:rsidRDefault="00753E0C" w:rsidP="00FE0177">
      <w:pPr>
        <w:rPr>
          <w:rFonts w:ascii="Verdana" w:eastAsia="Calibri" w:hAnsi="Verdana"/>
          <w:iCs/>
          <w:sz w:val="20"/>
          <w:szCs w:val="20"/>
          <w:lang w:val="en-US"/>
        </w:rPr>
      </w:pPr>
    </w:p>
    <w:p w14:paraId="3EE3D841" w14:textId="2F152F82" w:rsidR="008A39EE" w:rsidRPr="0024699B" w:rsidRDefault="002E3C6F" w:rsidP="00FE0177">
      <w:pPr>
        <w:rPr>
          <w:rFonts w:ascii="Verdana" w:hAnsi="Verdana"/>
          <w:b/>
          <w:bCs/>
          <w:sz w:val="20"/>
          <w:szCs w:val="20"/>
          <w:lang w:val="en-US"/>
        </w:rPr>
      </w:pPr>
      <w:r w:rsidRPr="0024699B">
        <w:rPr>
          <w:rFonts w:ascii="Verdana" w:hAnsi="Verdana"/>
          <w:b/>
          <w:bCs/>
          <w:sz w:val="20"/>
          <w:szCs w:val="20"/>
          <w:lang w:val="en-US"/>
        </w:rPr>
        <w:t>2.1</w:t>
      </w:r>
      <w:r w:rsidR="008A0B5C" w:rsidRPr="0024699B">
        <w:rPr>
          <w:rFonts w:ascii="Verdana" w:hAnsi="Verdana"/>
          <w:b/>
          <w:bCs/>
          <w:sz w:val="20"/>
          <w:szCs w:val="20"/>
          <w:lang w:val="en-US"/>
        </w:rPr>
        <w:t>0</w:t>
      </w:r>
      <w:r w:rsidRPr="0024699B">
        <w:rPr>
          <w:rFonts w:ascii="Verdana" w:hAnsi="Verdana"/>
          <w:b/>
          <w:bCs/>
          <w:sz w:val="20"/>
          <w:szCs w:val="20"/>
          <w:lang w:val="en-US"/>
        </w:rPr>
        <w:t xml:space="preserve"> </w:t>
      </w:r>
      <w:r w:rsidR="00A43C6F" w:rsidRPr="0024699B">
        <w:rPr>
          <w:rFonts w:ascii="Verdana" w:hAnsi="Verdana"/>
          <w:b/>
          <w:bCs/>
          <w:sz w:val="20"/>
          <w:szCs w:val="20"/>
          <w:lang w:val="en-US"/>
        </w:rPr>
        <w:t>Replicability:</w:t>
      </w:r>
    </w:p>
    <w:p w14:paraId="5ACC5449" w14:textId="77777777" w:rsidR="00A43C6F" w:rsidRPr="0024699B" w:rsidRDefault="00A43C6F" w:rsidP="00FE0177">
      <w:pPr>
        <w:rPr>
          <w:rFonts w:ascii="Verdana" w:hAnsi="Verdana"/>
          <w:b/>
          <w:bCs/>
          <w:sz w:val="16"/>
          <w:szCs w:val="20"/>
          <w:lang w:val="en-US"/>
        </w:rPr>
      </w:pPr>
    </w:p>
    <w:p w14:paraId="73284350" w14:textId="479EDF8A" w:rsidR="00BA6C02" w:rsidRPr="0024699B" w:rsidRDefault="00BA6C02"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joint program is the first building block of a development finance mechanisms: it is expected that, after a successful experience in financing sustainable energy projects, the financial mechanism will then targets sustainable agriculture, health and water projects, with similar catalytic effect on private investment.</w:t>
      </w:r>
    </w:p>
    <w:p w14:paraId="246F1DA6" w14:textId="77777777" w:rsidR="00B97E25" w:rsidRPr="0024699B" w:rsidRDefault="00B97E25"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government of Madagascar called for the creation of an integrated financial mechanism to allow the replication of its main functions (select, prepare, invest in structural projects) in other strategic development areas, such as agriculture, water, health and education. </w:t>
      </w:r>
    </w:p>
    <w:p w14:paraId="2C97070E" w14:textId="1B537EBE" w:rsidR="00F93F27" w:rsidRPr="0024699B" w:rsidRDefault="00B97E25"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initiative is itself inspired by the Sovereign Fund of Senegal (FONSIS) with whom the government of Madagascar is currently preparing to sign a Memorandum of Understanding for technical support on conception and organizational set-up. </w:t>
      </w:r>
    </w:p>
    <w:p w14:paraId="38FBA034" w14:textId="77777777" w:rsidR="00934BE2" w:rsidRPr="0024699B" w:rsidRDefault="00934BE2" w:rsidP="00934BE2">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The set up of the SEI in collaboration with EDBM (the national investment promotion agency in Madagascar) will make the SEI the first </w:t>
      </w:r>
      <w:r w:rsidRPr="0024699B">
        <w:rPr>
          <w:rFonts w:ascii="Verdana" w:eastAsia="Verdana" w:hAnsi="Verdana" w:cs="Verdana"/>
          <w:color w:val="000000" w:themeColor="text1"/>
          <w:sz w:val="20"/>
          <w:szCs w:val="20"/>
          <w:highlight w:val="yellow"/>
          <w:lang w:val="en-US"/>
        </w:rPr>
        <w:t>incubator focus on sustainable energy sector in the country. An institution will be selected in the inception phase of the project to manage and hist the SEI and will continue incubation cycles after the project thus paving the way for extending the activities of the SEI beyond the time horizon of the JP.</w:t>
      </w:r>
    </w:p>
    <w:p w14:paraId="1D276DF0" w14:textId="040DAF0E" w:rsidR="0083447D" w:rsidRPr="0024699B" w:rsidRDefault="0083447D"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same applies to the DF, which will operate as a subwindow of the already existing BRIDGE Facility, managed by UNCDF.</w:t>
      </w:r>
    </w:p>
    <w:p w14:paraId="6BD84684" w14:textId="631624B2" w:rsidR="0083447D" w:rsidRPr="0024699B" w:rsidRDefault="0083447D" w:rsidP="00FE0177">
      <w:pPr>
        <w:jc w:val="both"/>
        <w:rPr>
          <w:rFonts w:ascii="Verdana" w:eastAsia="Verdana" w:hAnsi="Verdana" w:cs="Verdana"/>
          <w:color w:val="000000" w:themeColor="text1"/>
          <w:sz w:val="20"/>
          <w:szCs w:val="20"/>
          <w:lang w:val="en-US"/>
        </w:rPr>
      </w:pPr>
    </w:p>
    <w:p w14:paraId="47BB500C" w14:textId="77777777" w:rsidR="00272BF8" w:rsidRPr="0024699B" w:rsidRDefault="00272BF8" w:rsidP="00FE0177">
      <w:pPr>
        <w:rPr>
          <w:rFonts w:ascii="Verdana" w:eastAsia="Calibri" w:hAnsi="Verdana"/>
          <w:b/>
          <w:color w:val="0070C0"/>
          <w:sz w:val="20"/>
          <w:lang w:val="en-US"/>
        </w:rPr>
      </w:pPr>
      <w:r w:rsidRPr="0024699B">
        <w:rPr>
          <w:rFonts w:ascii="Verdana" w:eastAsia="Calibri" w:hAnsi="Verdana"/>
          <w:b/>
          <w:color w:val="0070C0"/>
          <w:sz w:val="20"/>
          <w:lang w:val="en-US"/>
        </w:rPr>
        <w:t>3. Programme implementation</w:t>
      </w:r>
    </w:p>
    <w:p w14:paraId="3CE4D0BB" w14:textId="77777777" w:rsidR="00086E9B" w:rsidRPr="0024699B" w:rsidRDefault="00086E9B" w:rsidP="00FE0177">
      <w:pPr>
        <w:rPr>
          <w:rFonts w:ascii="Verdana" w:eastAsia="Calibri" w:hAnsi="Verdana"/>
          <w:b/>
          <w:bCs/>
          <w:color w:val="000000" w:themeColor="text1"/>
          <w:sz w:val="20"/>
          <w:szCs w:val="20"/>
          <w:lang w:val="en-US"/>
        </w:rPr>
      </w:pPr>
    </w:p>
    <w:p w14:paraId="68940F8B" w14:textId="4FD18398" w:rsidR="00272BF8" w:rsidRPr="0024699B" w:rsidRDefault="00272BF8" w:rsidP="00FE0177">
      <w:pPr>
        <w:rPr>
          <w:rFonts w:ascii="Verdana" w:eastAsia="Calibri" w:hAnsi="Verdana"/>
          <w:b/>
          <w:bCs/>
          <w:color w:val="000000" w:themeColor="text1"/>
          <w:sz w:val="20"/>
          <w:szCs w:val="20"/>
          <w:lang w:val="en-US"/>
        </w:rPr>
      </w:pPr>
      <w:r w:rsidRPr="0024699B">
        <w:rPr>
          <w:rFonts w:ascii="Verdana" w:eastAsia="Calibri" w:hAnsi="Verdana"/>
          <w:b/>
          <w:bCs/>
          <w:color w:val="000000" w:themeColor="text1"/>
          <w:sz w:val="20"/>
          <w:szCs w:val="20"/>
          <w:lang w:val="en-US"/>
        </w:rPr>
        <w:t xml:space="preserve">3.1 Governance </w:t>
      </w:r>
      <w:r w:rsidR="00A43C6F" w:rsidRPr="0024699B">
        <w:rPr>
          <w:rFonts w:ascii="Verdana" w:eastAsia="Calibri" w:hAnsi="Verdana"/>
          <w:b/>
          <w:bCs/>
          <w:color w:val="000000" w:themeColor="text1"/>
          <w:sz w:val="20"/>
          <w:szCs w:val="20"/>
          <w:lang w:val="en-US"/>
        </w:rPr>
        <w:t xml:space="preserve">and implementation arrangements: </w:t>
      </w:r>
    </w:p>
    <w:p w14:paraId="59BC2AD1" w14:textId="03490F0C" w:rsidR="00275467" w:rsidRPr="0024699B" w:rsidRDefault="00275467" w:rsidP="00FE0177">
      <w:pPr>
        <w:jc w:val="both"/>
        <w:rPr>
          <w:rFonts w:ascii="Verdana" w:eastAsia="Calibri" w:hAnsi="Verdana"/>
          <w:i/>
          <w:color w:val="C45911" w:themeColor="accent2" w:themeShade="BF"/>
          <w:sz w:val="20"/>
          <w:szCs w:val="20"/>
          <w:lang w:val="en-US"/>
        </w:rPr>
      </w:pPr>
    </w:p>
    <w:p w14:paraId="7CD778E4" w14:textId="77777777" w:rsidR="00B44725" w:rsidRPr="0024699B" w:rsidRDefault="00B44725" w:rsidP="00B44725">
      <w:pPr>
        <w:jc w:val="both"/>
        <w:rPr>
          <w:rFonts w:ascii="Verdana" w:eastAsia="Verdana" w:hAnsi="Verdana" w:cs="Verdana"/>
          <w:color w:val="000000" w:themeColor="text1"/>
          <w:sz w:val="20"/>
          <w:szCs w:val="20"/>
          <w:lang w:val="en-US"/>
        </w:rPr>
      </w:pPr>
      <w:r w:rsidRPr="0024699B">
        <w:rPr>
          <w:rFonts w:ascii="Verdana" w:eastAsia="Verdana" w:hAnsi="Verdana" w:cs="Verdana"/>
          <w:sz w:val="20"/>
          <w:szCs w:val="20"/>
          <w:lang w:val="en-US"/>
        </w:rPr>
        <w:t xml:space="preserve">The programme will be implemented under the overall coordination of the Ministry of Economy and Finance, Presidency office and the UNCT. </w:t>
      </w:r>
      <w:r w:rsidRPr="0024699B">
        <w:rPr>
          <w:rFonts w:ascii="Verdana" w:eastAsia="Verdana" w:hAnsi="Verdana" w:cs="Verdana"/>
          <w:color w:val="000000" w:themeColor="text1"/>
          <w:sz w:val="20"/>
          <w:szCs w:val="20"/>
          <w:lang w:val="en-US"/>
        </w:rPr>
        <w:t xml:space="preserve">The RC will lead the political engagement and strategic dialogues with the Government. The RCO will ensure the coherence of the agencies’ </w:t>
      </w:r>
      <w:r w:rsidRPr="0024699B">
        <w:rPr>
          <w:rFonts w:ascii="Verdana" w:eastAsia="Verdana" w:hAnsi="Verdana" w:cs="Verdana"/>
          <w:color w:val="000000" w:themeColor="text1"/>
          <w:sz w:val="20"/>
          <w:szCs w:val="20"/>
          <w:lang w:val="en-US"/>
        </w:rPr>
        <w:lastRenderedPageBreak/>
        <w:t xml:space="preserve">interventions within the joint-program, the alignment of its results to UN Cooperation framework of the coming UNSDCF and to the RC’s mandate on development financing. Internal UN coordination bodies like PMT (UN Program Management Team) and UNCT will be used to facilitate exchanges and collaboration within the UN. </w:t>
      </w:r>
    </w:p>
    <w:p w14:paraId="6118FBC1" w14:textId="77777777" w:rsidR="00275467" w:rsidRPr="0024699B" w:rsidRDefault="00275467" w:rsidP="00FE0177">
      <w:pPr>
        <w:jc w:val="both"/>
        <w:rPr>
          <w:rFonts w:ascii="Verdana" w:eastAsia="Verdana" w:hAnsi="Verdana" w:cs="Verdana"/>
          <w:color w:val="000000" w:themeColor="text1"/>
          <w:sz w:val="20"/>
          <w:szCs w:val="20"/>
          <w:lang w:val="en-US"/>
        </w:rPr>
      </w:pPr>
    </w:p>
    <w:p w14:paraId="7F57F7DA" w14:textId="774C7FFA" w:rsidR="00B97E25" w:rsidRPr="0024699B" w:rsidRDefault="00B97E25"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UNDP will lead technical engagement with the Presidency and the Ministry of Economy and Finance to support the JP. UNCDF will use its investment mandate to attract other investors (IFIs/DFIs and private sector) and will provide technical support to sourcing and financial structuring of pro-SDG projects. UNIDO will lead the technical support </w:t>
      </w:r>
      <w:r w:rsidR="001002CC" w:rsidRPr="0024699B">
        <w:rPr>
          <w:rFonts w:ascii="Verdana" w:eastAsia="Verdana" w:hAnsi="Verdana" w:cs="Verdana"/>
          <w:color w:val="000000" w:themeColor="text1"/>
          <w:sz w:val="20"/>
          <w:szCs w:val="20"/>
          <w:lang w:val="en-US"/>
        </w:rPr>
        <w:t>from</w:t>
      </w:r>
      <w:r w:rsidRPr="0024699B">
        <w:rPr>
          <w:rFonts w:ascii="Verdana" w:eastAsia="Verdana" w:hAnsi="Verdana" w:cs="Verdana"/>
          <w:color w:val="000000" w:themeColor="text1"/>
          <w:sz w:val="20"/>
          <w:szCs w:val="20"/>
          <w:lang w:val="en-US"/>
        </w:rPr>
        <w:t xml:space="preserve"> its expertise on sustainable energy, productive use approach and SMEs structuring especially related to the Sustainable Energy Incubator. </w:t>
      </w:r>
    </w:p>
    <w:p w14:paraId="6CCC5400" w14:textId="5402553D" w:rsidR="00B97E25" w:rsidRPr="0024699B" w:rsidRDefault="00B97E25"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Concerning the derisking and incubation facet of the program, UNDP, UNIDO and UNCDF will form a governance committee to jointly provide oversight with representatives from </w:t>
      </w:r>
      <w:r w:rsidR="00282F8C" w:rsidRPr="0024699B">
        <w:rPr>
          <w:rFonts w:ascii="Verdana" w:eastAsia="Verdana" w:hAnsi="Verdana" w:cs="Verdana"/>
          <w:color w:val="000000" w:themeColor="text1"/>
          <w:sz w:val="20"/>
          <w:szCs w:val="20"/>
          <w:lang w:val="en-US"/>
        </w:rPr>
        <w:t xml:space="preserve">ADER, </w:t>
      </w:r>
      <w:r w:rsidRPr="0024699B">
        <w:rPr>
          <w:rFonts w:ascii="Verdana" w:eastAsia="Verdana" w:hAnsi="Verdana" w:cs="Verdana"/>
          <w:color w:val="000000" w:themeColor="text1"/>
          <w:sz w:val="20"/>
          <w:szCs w:val="20"/>
          <w:lang w:val="en-US"/>
        </w:rPr>
        <w:t>donors</w:t>
      </w:r>
      <w:r w:rsidR="00275467" w:rsidRPr="0024699B">
        <w:rPr>
          <w:rFonts w:ascii="Verdana" w:eastAsia="Verdana" w:hAnsi="Verdana" w:cs="Verdana"/>
          <w:color w:val="000000" w:themeColor="text1"/>
          <w:sz w:val="20"/>
          <w:szCs w:val="20"/>
          <w:lang w:val="en-US"/>
        </w:rPr>
        <w:t xml:space="preserve"> and Ministry of Energy</w:t>
      </w:r>
      <w:r w:rsidR="005524BE" w:rsidRPr="0024699B">
        <w:rPr>
          <w:rFonts w:ascii="Verdana" w:eastAsia="Verdana" w:hAnsi="Verdana" w:cs="Verdana"/>
          <w:color w:val="000000" w:themeColor="text1"/>
          <w:sz w:val="20"/>
          <w:szCs w:val="20"/>
          <w:lang w:val="en-US"/>
        </w:rPr>
        <w:t xml:space="preserve"> to select projects/companies to be supported</w:t>
      </w:r>
      <w:r w:rsidR="00967A43" w:rsidRPr="0024699B">
        <w:rPr>
          <w:rFonts w:ascii="Verdana" w:eastAsia="Verdana" w:hAnsi="Verdana" w:cs="Verdana"/>
          <w:color w:val="000000" w:themeColor="text1"/>
          <w:sz w:val="20"/>
          <w:szCs w:val="20"/>
          <w:lang w:val="en-US"/>
        </w:rPr>
        <w:t xml:space="preserve"> for the grants</w:t>
      </w:r>
      <w:r w:rsidRPr="0024699B">
        <w:rPr>
          <w:rFonts w:ascii="Verdana" w:eastAsia="Verdana" w:hAnsi="Verdana" w:cs="Verdana"/>
          <w:color w:val="000000" w:themeColor="text1"/>
          <w:sz w:val="20"/>
          <w:szCs w:val="20"/>
          <w:lang w:val="en-US"/>
        </w:rPr>
        <w:t>. Both will operate independently and report to the governance committee. National partners at the lead ministries</w:t>
      </w:r>
      <w:r w:rsidR="001002CC" w:rsidRPr="0024699B">
        <w:rPr>
          <w:rFonts w:ascii="Verdana" w:eastAsia="Verdana" w:hAnsi="Verdana" w:cs="Verdana"/>
          <w:color w:val="000000" w:themeColor="text1"/>
          <w:sz w:val="20"/>
          <w:szCs w:val="20"/>
          <w:lang w:val="en-US"/>
        </w:rPr>
        <w:t xml:space="preserve"> </w:t>
      </w:r>
      <w:r w:rsidRPr="0024699B">
        <w:rPr>
          <w:rFonts w:ascii="Verdana" w:eastAsia="Verdana" w:hAnsi="Verdana" w:cs="Verdana"/>
          <w:color w:val="000000" w:themeColor="text1"/>
          <w:sz w:val="20"/>
          <w:szCs w:val="20"/>
          <w:lang w:val="en-US"/>
        </w:rPr>
        <w:t xml:space="preserve">will advise the Sustainable Energy Incubator and the Derisking Facility and review incubation projects and derisking efforts prior to endorsement. </w:t>
      </w:r>
      <w:r w:rsidRPr="0024699B">
        <w:rPr>
          <w:rFonts w:ascii="Verdana" w:hAnsi="Verdana"/>
          <w:sz w:val="20"/>
          <w:szCs w:val="20"/>
          <w:lang w:val="en-US"/>
        </w:rPr>
        <w:t xml:space="preserve">GEWE CSO’s will propose and endorse women-led startups and SME’s as candidates for technical assistance and financial support from the </w:t>
      </w:r>
      <w:r w:rsidRPr="0024699B">
        <w:rPr>
          <w:rFonts w:ascii="Verdana" w:eastAsia="Verdana" w:hAnsi="Verdana" w:cs="Verdana"/>
          <w:color w:val="000000" w:themeColor="text1"/>
          <w:sz w:val="20"/>
          <w:szCs w:val="20"/>
          <w:lang w:val="en-US"/>
        </w:rPr>
        <w:t>Sustainable Energy Incubator</w:t>
      </w:r>
      <w:r w:rsidRPr="0024699B">
        <w:rPr>
          <w:rFonts w:ascii="Verdana" w:hAnsi="Verdana"/>
          <w:sz w:val="20"/>
          <w:szCs w:val="20"/>
          <w:lang w:val="en-US"/>
        </w:rPr>
        <w:t xml:space="preserve"> and Derisking Facility. </w:t>
      </w:r>
      <w:r w:rsidRPr="0024699B">
        <w:rPr>
          <w:rFonts w:ascii="Verdana" w:eastAsia="Verdana" w:hAnsi="Verdana" w:cs="Verdana"/>
          <w:color w:val="000000" w:themeColor="text1"/>
          <w:sz w:val="20"/>
          <w:szCs w:val="20"/>
          <w:lang w:val="en-US"/>
        </w:rPr>
        <w:t xml:space="preserve">Concerning the Sovereign fund, an external governing body with representatives from the Presidency and the Ministry of Economy and Finance will orient and oversee the funds operations. Within the Governance committee, the Presidency will lead strategic orientations and ensure alignment with General State Policy and strategic objectives. The Ministry of Economy and Finance will ensure that the operationalization of the program is compatible with the country’s public finance management principles and consistent with the national development plan. The Ministry of Energy will ensure consistency with the national energy plan and spearhead the achievement of SDG goals and targets. The Ministry of Environment will ensure integration of environmental standards in investment programming and monitor project impacts. The Ministry of Industry will support large scale projects and productive use </w:t>
      </w:r>
      <w:r w:rsidR="001002CC" w:rsidRPr="0024699B">
        <w:rPr>
          <w:rFonts w:ascii="Verdana" w:eastAsia="Verdana" w:hAnsi="Verdana" w:cs="Verdana"/>
          <w:color w:val="000000" w:themeColor="text1"/>
          <w:sz w:val="20"/>
          <w:szCs w:val="20"/>
          <w:lang w:val="en-US"/>
        </w:rPr>
        <w:t>promotion and SMEs involvement</w:t>
      </w:r>
      <w:r w:rsidRPr="0024699B">
        <w:rPr>
          <w:rFonts w:ascii="Verdana" w:eastAsia="Verdana" w:hAnsi="Verdana" w:cs="Verdana"/>
          <w:color w:val="000000" w:themeColor="text1"/>
          <w:sz w:val="20"/>
          <w:szCs w:val="20"/>
          <w:lang w:val="en-US"/>
        </w:rPr>
        <w:t>.</w:t>
      </w:r>
    </w:p>
    <w:p w14:paraId="16CA4843" w14:textId="77777777" w:rsidR="00EE0850" w:rsidRPr="0024699B" w:rsidRDefault="00EE0850" w:rsidP="00FE0177">
      <w:pPr>
        <w:jc w:val="both"/>
        <w:rPr>
          <w:rFonts w:ascii="Verdana" w:eastAsia="Verdana" w:hAnsi="Verdana" w:cs="Verdana"/>
          <w:color w:val="000000" w:themeColor="text1"/>
          <w:sz w:val="20"/>
          <w:szCs w:val="20"/>
          <w:lang w:val="en-US"/>
        </w:rPr>
      </w:pPr>
    </w:p>
    <w:p w14:paraId="28F5BAB1" w14:textId="7607DD28" w:rsidR="006E70C3" w:rsidRPr="0024699B" w:rsidRDefault="006E70C3" w:rsidP="00FE0177">
      <w:pPr>
        <w:rPr>
          <w:rFonts w:ascii="Verdana" w:eastAsia="Calibri" w:hAnsi="Verdana"/>
          <w:i/>
          <w:color w:val="C45911" w:themeColor="accent2" w:themeShade="BF"/>
          <w:sz w:val="20"/>
          <w:szCs w:val="20"/>
          <w:lang w:val="en-US"/>
        </w:rPr>
      </w:pPr>
    </w:p>
    <w:p w14:paraId="134F3479" w14:textId="2CE1CFAA" w:rsidR="006E70C3" w:rsidRPr="00BC38BF" w:rsidRDefault="0070270B" w:rsidP="00FE0177">
      <w:pPr>
        <w:rPr>
          <w:rFonts w:ascii="Verdana" w:eastAsia="Calibri" w:hAnsi="Verdana"/>
          <w:b/>
          <w:bCs/>
          <w:color w:val="000000" w:themeColor="text1"/>
          <w:sz w:val="20"/>
          <w:szCs w:val="20"/>
        </w:rPr>
      </w:pPr>
      <w:r w:rsidRPr="00BC38BF">
        <w:rPr>
          <w:rFonts w:ascii="Verdana" w:eastAsia="Calibri" w:hAnsi="Verdana"/>
          <w:b/>
          <w:bCs/>
          <w:color w:val="000000" w:themeColor="text1"/>
          <w:sz w:val="20"/>
          <w:szCs w:val="20"/>
        </w:rPr>
        <w:t>3</w:t>
      </w:r>
      <w:r w:rsidR="006E70C3" w:rsidRPr="00BC38BF">
        <w:rPr>
          <w:rFonts w:ascii="Verdana" w:eastAsia="Calibri" w:hAnsi="Verdana"/>
          <w:b/>
          <w:bCs/>
          <w:color w:val="000000" w:themeColor="text1"/>
          <w:sz w:val="20"/>
          <w:szCs w:val="20"/>
        </w:rPr>
        <w:t>.</w:t>
      </w:r>
      <w:r w:rsidRPr="00BC38BF">
        <w:rPr>
          <w:rFonts w:ascii="Verdana" w:eastAsia="Calibri" w:hAnsi="Verdana"/>
          <w:b/>
          <w:bCs/>
          <w:color w:val="000000" w:themeColor="text1"/>
          <w:sz w:val="20"/>
          <w:szCs w:val="20"/>
        </w:rPr>
        <w:t>2</w:t>
      </w:r>
      <w:r w:rsidR="006E70C3" w:rsidRPr="00BC38BF">
        <w:rPr>
          <w:rFonts w:ascii="Verdana" w:eastAsia="Calibri" w:hAnsi="Verdana"/>
          <w:b/>
          <w:bCs/>
          <w:color w:val="000000" w:themeColor="text1"/>
          <w:sz w:val="20"/>
          <w:szCs w:val="20"/>
        </w:rPr>
        <w:t xml:space="preserve"> Partners</w:t>
      </w:r>
      <w:r w:rsidR="008E685E" w:rsidRPr="00BC38BF">
        <w:rPr>
          <w:rFonts w:ascii="Verdana" w:eastAsia="Calibri" w:hAnsi="Verdana"/>
          <w:b/>
          <w:bCs/>
          <w:color w:val="000000" w:themeColor="text1"/>
          <w:sz w:val="20"/>
          <w:szCs w:val="20"/>
        </w:rPr>
        <w:t xml:space="preserve">hips and stakeholder engagement: </w:t>
      </w:r>
    </w:p>
    <w:p w14:paraId="5AB410B8" w14:textId="77777777" w:rsidR="0081771B" w:rsidRPr="00BC38BF" w:rsidRDefault="0081771B" w:rsidP="00FE0177">
      <w:pPr>
        <w:rPr>
          <w:rFonts w:ascii="Verdana" w:eastAsia="Calibri" w:hAnsi="Verdana"/>
          <w:i/>
          <w:color w:val="C45911" w:themeColor="accent2" w:themeShade="BF"/>
          <w:sz w:val="20"/>
          <w:szCs w:val="20"/>
        </w:rPr>
      </w:pPr>
    </w:p>
    <w:tbl>
      <w:tblPr>
        <w:tblStyle w:val="Grigliatabellachiara"/>
        <w:tblW w:w="0" w:type="auto"/>
        <w:tblInd w:w="102" w:type="dxa"/>
        <w:tblLook w:val="04A0" w:firstRow="1" w:lastRow="0" w:firstColumn="1" w:lastColumn="0" w:noHBand="0" w:noVBand="1"/>
      </w:tblPr>
      <w:tblGrid>
        <w:gridCol w:w="2303"/>
        <w:gridCol w:w="3260"/>
        <w:gridCol w:w="3685"/>
      </w:tblGrid>
      <w:tr w:rsidR="0081771B" w:rsidRPr="00491FA8" w14:paraId="1CDF5132" w14:textId="77777777" w:rsidTr="00275467">
        <w:tc>
          <w:tcPr>
            <w:tcW w:w="2303" w:type="dxa"/>
            <w:shd w:val="clear" w:color="auto" w:fill="E7E6E6" w:themeFill="background2"/>
          </w:tcPr>
          <w:p w14:paraId="48F23C02" w14:textId="77777777" w:rsidR="0081771B" w:rsidRPr="00BC38BF" w:rsidRDefault="0081771B" w:rsidP="00FE0177">
            <w:pPr>
              <w:rPr>
                <w:rFonts w:ascii="Verdana" w:hAnsi="Verdana"/>
                <w:b/>
                <w:sz w:val="16"/>
                <w:szCs w:val="16"/>
              </w:rPr>
            </w:pPr>
            <w:r w:rsidRPr="00BC38BF">
              <w:rPr>
                <w:rFonts w:ascii="Verdana" w:hAnsi="Verdana"/>
                <w:b/>
                <w:sz w:val="16"/>
                <w:szCs w:val="16"/>
              </w:rPr>
              <w:t>Stakeholder name</w:t>
            </w:r>
          </w:p>
        </w:tc>
        <w:tc>
          <w:tcPr>
            <w:tcW w:w="3260" w:type="dxa"/>
            <w:shd w:val="clear" w:color="auto" w:fill="E7E6E6" w:themeFill="background2"/>
          </w:tcPr>
          <w:p w14:paraId="0FF4F86A" w14:textId="77777777" w:rsidR="0081771B" w:rsidRPr="0024699B" w:rsidRDefault="0081771B" w:rsidP="00FE0177">
            <w:pPr>
              <w:rPr>
                <w:rFonts w:ascii="Verdana" w:hAnsi="Verdana"/>
                <w:b/>
                <w:sz w:val="16"/>
                <w:szCs w:val="16"/>
                <w:lang w:val="en-US"/>
              </w:rPr>
            </w:pPr>
            <w:r w:rsidRPr="0024699B">
              <w:rPr>
                <w:rFonts w:ascii="Verdana" w:hAnsi="Verdana"/>
                <w:b/>
                <w:sz w:val="16"/>
                <w:szCs w:val="16"/>
                <w:lang w:val="en-US"/>
              </w:rPr>
              <w:t>Role of stakeholder in structure</w:t>
            </w:r>
          </w:p>
        </w:tc>
        <w:tc>
          <w:tcPr>
            <w:tcW w:w="3685" w:type="dxa"/>
            <w:shd w:val="clear" w:color="auto" w:fill="E7E6E6" w:themeFill="background2"/>
          </w:tcPr>
          <w:p w14:paraId="43EAAC43" w14:textId="77777777" w:rsidR="0081771B" w:rsidRPr="0024699B" w:rsidRDefault="0081771B" w:rsidP="00FE0177">
            <w:pPr>
              <w:rPr>
                <w:rFonts w:ascii="Verdana" w:hAnsi="Verdana"/>
                <w:b/>
                <w:sz w:val="16"/>
                <w:szCs w:val="16"/>
                <w:lang w:val="en-US"/>
              </w:rPr>
            </w:pPr>
            <w:r w:rsidRPr="0024699B">
              <w:rPr>
                <w:rFonts w:ascii="Verdana" w:hAnsi="Verdana"/>
                <w:b/>
                <w:sz w:val="16"/>
                <w:szCs w:val="16"/>
                <w:lang w:val="en-US"/>
              </w:rPr>
              <w:t>Level of engagement/support to date</w:t>
            </w:r>
          </w:p>
        </w:tc>
      </w:tr>
      <w:tr w:rsidR="0081771B" w:rsidRPr="00491FA8" w14:paraId="517C1474" w14:textId="77777777" w:rsidTr="00275467">
        <w:tc>
          <w:tcPr>
            <w:tcW w:w="2303" w:type="dxa"/>
          </w:tcPr>
          <w:p w14:paraId="3E3AB040" w14:textId="7428AFBB" w:rsidR="0081771B" w:rsidRPr="00BC38BF" w:rsidRDefault="001002CC" w:rsidP="00FE0177">
            <w:pPr>
              <w:rPr>
                <w:rFonts w:ascii="Verdana" w:hAnsi="Verdana"/>
                <w:sz w:val="16"/>
                <w:szCs w:val="16"/>
              </w:rPr>
            </w:pPr>
            <w:r w:rsidRPr="00BC38BF">
              <w:rPr>
                <w:rFonts w:ascii="Verdana" w:hAnsi="Verdana"/>
                <w:sz w:val="16"/>
                <w:szCs w:val="16"/>
              </w:rPr>
              <w:t>Presidency Office</w:t>
            </w:r>
          </w:p>
        </w:tc>
        <w:tc>
          <w:tcPr>
            <w:tcW w:w="3260" w:type="dxa"/>
          </w:tcPr>
          <w:p w14:paraId="6C884CDB" w14:textId="49505CEE" w:rsidR="0081771B" w:rsidRPr="0024699B" w:rsidRDefault="00EE0850" w:rsidP="00FE0177">
            <w:pPr>
              <w:rPr>
                <w:rFonts w:ascii="Verdana" w:hAnsi="Verdana"/>
                <w:sz w:val="16"/>
                <w:szCs w:val="16"/>
                <w:lang w:val="en-US"/>
              </w:rPr>
            </w:pPr>
            <w:r w:rsidRPr="0024699B">
              <w:rPr>
                <w:rFonts w:ascii="Verdana" w:hAnsi="Verdana"/>
                <w:sz w:val="16"/>
                <w:szCs w:val="16"/>
                <w:lang w:val="en-US"/>
              </w:rPr>
              <w:t xml:space="preserve">Define and approve the project operation </w:t>
            </w:r>
          </w:p>
        </w:tc>
        <w:tc>
          <w:tcPr>
            <w:tcW w:w="3685" w:type="dxa"/>
          </w:tcPr>
          <w:p w14:paraId="43F963F2" w14:textId="3D5D7159" w:rsidR="0081771B" w:rsidRPr="0024699B" w:rsidRDefault="001002CC" w:rsidP="00FE0177">
            <w:pPr>
              <w:rPr>
                <w:rFonts w:ascii="Verdana" w:hAnsi="Verdana"/>
                <w:sz w:val="16"/>
                <w:szCs w:val="16"/>
                <w:lang w:val="en-US"/>
              </w:rPr>
            </w:pPr>
            <w:r w:rsidRPr="0024699B">
              <w:rPr>
                <w:rFonts w:ascii="Verdana" w:hAnsi="Verdana"/>
                <w:sz w:val="16"/>
                <w:szCs w:val="16"/>
                <w:lang w:val="en-US"/>
              </w:rPr>
              <w:t>Letter of support addressed to UNDP</w:t>
            </w:r>
          </w:p>
        </w:tc>
      </w:tr>
      <w:tr w:rsidR="0081771B" w:rsidRPr="00BC38BF" w14:paraId="091789CB" w14:textId="77777777" w:rsidTr="00275467">
        <w:tc>
          <w:tcPr>
            <w:tcW w:w="2303" w:type="dxa"/>
          </w:tcPr>
          <w:p w14:paraId="2029824E" w14:textId="3E2EE0F4" w:rsidR="0081771B" w:rsidRPr="00BC38BF" w:rsidRDefault="001002CC" w:rsidP="00FE0177">
            <w:pPr>
              <w:rPr>
                <w:rFonts w:ascii="Verdana" w:hAnsi="Verdana"/>
                <w:sz w:val="16"/>
                <w:szCs w:val="16"/>
              </w:rPr>
            </w:pPr>
            <w:r w:rsidRPr="00BC38BF">
              <w:rPr>
                <w:rFonts w:ascii="Verdana" w:hAnsi="Verdana"/>
                <w:sz w:val="16"/>
                <w:szCs w:val="16"/>
              </w:rPr>
              <w:t xml:space="preserve">Ministry of Finance </w:t>
            </w:r>
          </w:p>
        </w:tc>
        <w:tc>
          <w:tcPr>
            <w:tcW w:w="3260" w:type="dxa"/>
          </w:tcPr>
          <w:p w14:paraId="0DF52BD1" w14:textId="77777777" w:rsidR="0081771B" w:rsidRPr="0024699B" w:rsidRDefault="00EE0850" w:rsidP="00FE0177">
            <w:pPr>
              <w:rPr>
                <w:rFonts w:ascii="Verdana" w:hAnsi="Verdana"/>
                <w:sz w:val="16"/>
                <w:szCs w:val="16"/>
                <w:lang w:val="en-US"/>
              </w:rPr>
            </w:pPr>
            <w:r w:rsidRPr="0024699B">
              <w:rPr>
                <w:rFonts w:ascii="Verdana" w:hAnsi="Verdana"/>
                <w:sz w:val="16"/>
                <w:szCs w:val="16"/>
                <w:lang w:val="en-US"/>
              </w:rPr>
              <w:t>Regulate the country financial policy</w:t>
            </w:r>
          </w:p>
          <w:p w14:paraId="7378ADD8" w14:textId="101B4C2F" w:rsidR="00EE0850" w:rsidRPr="0024699B" w:rsidRDefault="00EE0850" w:rsidP="00FE0177">
            <w:pPr>
              <w:rPr>
                <w:rFonts w:ascii="Verdana" w:hAnsi="Verdana"/>
                <w:sz w:val="16"/>
                <w:szCs w:val="16"/>
                <w:lang w:val="en-US"/>
              </w:rPr>
            </w:pPr>
            <w:r w:rsidRPr="0024699B">
              <w:rPr>
                <w:rFonts w:ascii="Verdana" w:hAnsi="Verdana"/>
                <w:sz w:val="16"/>
                <w:szCs w:val="16"/>
                <w:lang w:val="en-US"/>
              </w:rPr>
              <w:t>Approve the implementation of the proposed financial mechanism and instruments</w:t>
            </w:r>
          </w:p>
        </w:tc>
        <w:tc>
          <w:tcPr>
            <w:tcW w:w="3685" w:type="dxa"/>
          </w:tcPr>
          <w:p w14:paraId="77B22A8E" w14:textId="7AC77629" w:rsidR="0081771B" w:rsidRPr="00BC38BF" w:rsidRDefault="001002CC" w:rsidP="00FE0177">
            <w:pPr>
              <w:rPr>
                <w:rFonts w:ascii="Verdana" w:hAnsi="Verdana"/>
                <w:sz w:val="16"/>
                <w:szCs w:val="16"/>
              </w:rPr>
            </w:pPr>
            <w:r w:rsidRPr="00BC38BF">
              <w:rPr>
                <w:rFonts w:ascii="Verdana" w:hAnsi="Verdana"/>
                <w:sz w:val="16"/>
                <w:szCs w:val="16"/>
              </w:rPr>
              <w:t>Letter of Endorsement provided</w:t>
            </w:r>
          </w:p>
        </w:tc>
      </w:tr>
      <w:tr w:rsidR="0081771B" w:rsidRPr="00491FA8" w14:paraId="168862D1" w14:textId="77777777" w:rsidTr="00275467">
        <w:trPr>
          <w:trHeight w:val="248"/>
        </w:trPr>
        <w:tc>
          <w:tcPr>
            <w:tcW w:w="2303" w:type="dxa"/>
          </w:tcPr>
          <w:p w14:paraId="670DDC21" w14:textId="1291FFD1" w:rsidR="0081771B" w:rsidRPr="00BC38BF" w:rsidRDefault="001002CC" w:rsidP="00FE0177">
            <w:pPr>
              <w:rPr>
                <w:rFonts w:ascii="Verdana" w:hAnsi="Verdana"/>
                <w:sz w:val="16"/>
                <w:szCs w:val="16"/>
              </w:rPr>
            </w:pPr>
            <w:r w:rsidRPr="00BC38BF">
              <w:rPr>
                <w:rFonts w:ascii="Verdana" w:hAnsi="Verdana"/>
                <w:sz w:val="16"/>
                <w:szCs w:val="16"/>
              </w:rPr>
              <w:t xml:space="preserve">Ministry of Energy </w:t>
            </w:r>
          </w:p>
        </w:tc>
        <w:tc>
          <w:tcPr>
            <w:tcW w:w="3260" w:type="dxa"/>
          </w:tcPr>
          <w:p w14:paraId="2AC6689D" w14:textId="77777777" w:rsidR="0081771B" w:rsidRPr="00BC38BF" w:rsidRDefault="00FB7B8D" w:rsidP="00FE0177">
            <w:pPr>
              <w:pStyle w:val="Paragrafoelenco"/>
              <w:numPr>
                <w:ilvl w:val="0"/>
                <w:numId w:val="28"/>
              </w:numPr>
              <w:spacing w:line="240" w:lineRule="auto"/>
              <w:jc w:val="left"/>
              <w:rPr>
                <w:rFonts w:ascii="Verdana" w:hAnsi="Verdana"/>
                <w:sz w:val="16"/>
                <w:szCs w:val="16"/>
                <w:lang w:val="en-US"/>
              </w:rPr>
            </w:pPr>
            <w:r w:rsidRPr="00BC38BF">
              <w:rPr>
                <w:rFonts w:ascii="Verdana" w:hAnsi="Verdana"/>
                <w:sz w:val="16"/>
                <w:szCs w:val="16"/>
                <w:lang w:val="en-US"/>
              </w:rPr>
              <w:t xml:space="preserve">Legal framework: operationalization of the FNED </w:t>
            </w:r>
          </w:p>
          <w:p w14:paraId="387F3EF2" w14:textId="2EFAC9AB" w:rsidR="00282F8C" w:rsidRPr="00BC38BF" w:rsidRDefault="00FB7B8D" w:rsidP="00282F8C">
            <w:pPr>
              <w:pStyle w:val="Paragrafoelenco"/>
              <w:numPr>
                <w:ilvl w:val="0"/>
                <w:numId w:val="28"/>
              </w:numPr>
              <w:spacing w:line="240" w:lineRule="auto"/>
              <w:jc w:val="left"/>
              <w:rPr>
                <w:rFonts w:ascii="Verdana" w:hAnsi="Verdana"/>
                <w:sz w:val="16"/>
                <w:szCs w:val="16"/>
                <w:lang w:val="en-US"/>
              </w:rPr>
            </w:pPr>
            <w:r w:rsidRPr="00BC38BF">
              <w:rPr>
                <w:rFonts w:ascii="Verdana" w:hAnsi="Verdana"/>
                <w:sz w:val="16"/>
                <w:szCs w:val="16"/>
                <w:lang w:val="en-US"/>
              </w:rPr>
              <w:t xml:space="preserve">Evaluation of final project financed by the </w:t>
            </w:r>
            <w:r w:rsidR="00282F8C" w:rsidRPr="00BC38BF">
              <w:rPr>
                <w:rFonts w:ascii="Verdana" w:hAnsi="Verdana"/>
                <w:sz w:val="16"/>
                <w:szCs w:val="16"/>
                <w:lang w:val="en-US"/>
              </w:rPr>
              <w:t>JP</w:t>
            </w:r>
            <w:r w:rsidR="00282F8C">
              <w:rPr>
                <w:rFonts w:ascii="Verdana" w:hAnsi="Verdana"/>
                <w:sz w:val="16"/>
                <w:szCs w:val="16"/>
                <w:lang w:val="en-US"/>
              </w:rPr>
              <w:t xml:space="preserve"> through ADER</w:t>
            </w:r>
            <w:r w:rsidR="00282F8C" w:rsidRPr="00BC38BF">
              <w:rPr>
                <w:rFonts w:ascii="Verdana" w:hAnsi="Verdana"/>
                <w:sz w:val="16"/>
                <w:szCs w:val="16"/>
                <w:lang w:val="en-US"/>
              </w:rPr>
              <w:t xml:space="preserve"> </w:t>
            </w:r>
          </w:p>
          <w:p w14:paraId="1FF717FB" w14:textId="77777777" w:rsidR="00FB7B8D" w:rsidRPr="00BC38BF" w:rsidRDefault="00FB7B8D" w:rsidP="00FE0177">
            <w:pPr>
              <w:pStyle w:val="Paragrafoelenco"/>
              <w:numPr>
                <w:ilvl w:val="0"/>
                <w:numId w:val="28"/>
              </w:numPr>
              <w:spacing w:line="240" w:lineRule="auto"/>
              <w:jc w:val="left"/>
              <w:rPr>
                <w:rFonts w:ascii="Verdana" w:hAnsi="Verdana"/>
                <w:sz w:val="16"/>
                <w:szCs w:val="16"/>
                <w:lang w:val="en-US"/>
              </w:rPr>
            </w:pPr>
            <w:r w:rsidRPr="00BC38BF">
              <w:rPr>
                <w:rFonts w:ascii="Verdana" w:hAnsi="Verdana"/>
                <w:sz w:val="16"/>
                <w:szCs w:val="16"/>
                <w:lang w:val="en-US"/>
              </w:rPr>
              <w:t xml:space="preserve">Provide projects pipeline </w:t>
            </w:r>
          </w:p>
          <w:p w14:paraId="19C2BE59" w14:textId="13F876E3" w:rsidR="00FB7B8D" w:rsidRPr="00BC38BF" w:rsidRDefault="00FB7B8D" w:rsidP="00FE0177">
            <w:pPr>
              <w:pStyle w:val="Paragrafoelenco"/>
              <w:numPr>
                <w:ilvl w:val="0"/>
                <w:numId w:val="28"/>
              </w:numPr>
              <w:spacing w:line="240" w:lineRule="auto"/>
              <w:jc w:val="left"/>
              <w:rPr>
                <w:rFonts w:ascii="Verdana" w:hAnsi="Verdana"/>
                <w:sz w:val="16"/>
                <w:szCs w:val="16"/>
                <w:lang w:val="en-US"/>
              </w:rPr>
            </w:pPr>
            <w:r w:rsidRPr="00BC38BF">
              <w:rPr>
                <w:rFonts w:ascii="Verdana" w:hAnsi="Verdana"/>
                <w:sz w:val="16"/>
                <w:szCs w:val="16"/>
                <w:lang w:val="en-US"/>
              </w:rPr>
              <w:t xml:space="preserve">Deliver autorizations / concessions for electricity production, transport and distribution  </w:t>
            </w:r>
          </w:p>
        </w:tc>
        <w:tc>
          <w:tcPr>
            <w:tcW w:w="3685" w:type="dxa"/>
          </w:tcPr>
          <w:p w14:paraId="5F0D266F" w14:textId="04450A2B" w:rsidR="0081771B" w:rsidRPr="0024699B" w:rsidRDefault="001002CC" w:rsidP="00FE0177">
            <w:pPr>
              <w:rPr>
                <w:rFonts w:ascii="Verdana" w:hAnsi="Verdana"/>
                <w:sz w:val="16"/>
                <w:szCs w:val="16"/>
                <w:lang w:val="en-US"/>
              </w:rPr>
            </w:pPr>
            <w:r w:rsidRPr="0024699B">
              <w:rPr>
                <w:rFonts w:ascii="Verdana" w:hAnsi="Verdana"/>
                <w:sz w:val="16"/>
                <w:szCs w:val="16"/>
                <w:lang w:val="en-US"/>
              </w:rPr>
              <w:t xml:space="preserve">Ministry of Energy </w:t>
            </w:r>
            <w:r w:rsidR="00FB7B8D" w:rsidRPr="0024699B">
              <w:rPr>
                <w:rFonts w:ascii="Verdana" w:hAnsi="Verdana"/>
                <w:sz w:val="16"/>
                <w:szCs w:val="16"/>
                <w:lang w:val="en-US"/>
              </w:rPr>
              <w:t xml:space="preserve">defined the pipeline of project during preparation phase. Highly involve in the JP and will facilitate follow up of indicators related to sustainable energy. </w:t>
            </w:r>
          </w:p>
        </w:tc>
      </w:tr>
      <w:tr w:rsidR="0081771B" w:rsidRPr="00491FA8" w14:paraId="2A648963" w14:textId="77777777" w:rsidTr="00275467">
        <w:trPr>
          <w:trHeight w:val="290"/>
        </w:trPr>
        <w:tc>
          <w:tcPr>
            <w:tcW w:w="2303" w:type="dxa"/>
          </w:tcPr>
          <w:p w14:paraId="0943B463" w14:textId="655FC4FC" w:rsidR="0081771B" w:rsidRPr="00BC38BF" w:rsidRDefault="001002CC" w:rsidP="00FE0177">
            <w:pPr>
              <w:rPr>
                <w:rFonts w:ascii="Verdana" w:hAnsi="Verdana"/>
                <w:sz w:val="16"/>
                <w:szCs w:val="16"/>
              </w:rPr>
            </w:pPr>
            <w:r w:rsidRPr="00BC38BF">
              <w:rPr>
                <w:rFonts w:ascii="Verdana" w:hAnsi="Verdana"/>
                <w:sz w:val="16"/>
                <w:szCs w:val="16"/>
              </w:rPr>
              <w:t xml:space="preserve">Ministry of Industry </w:t>
            </w:r>
          </w:p>
        </w:tc>
        <w:tc>
          <w:tcPr>
            <w:tcW w:w="3260" w:type="dxa"/>
          </w:tcPr>
          <w:p w14:paraId="056BDFE2" w14:textId="0D26C61C" w:rsidR="0081771B" w:rsidRPr="0024699B" w:rsidRDefault="008E685E" w:rsidP="00FE0177">
            <w:pPr>
              <w:rPr>
                <w:rFonts w:ascii="Verdana" w:hAnsi="Verdana"/>
                <w:sz w:val="16"/>
                <w:szCs w:val="16"/>
                <w:lang w:val="en-US"/>
              </w:rPr>
            </w:pPr>
            <w:r w:rsidRPr="0024699B">
              <w:rPr>
                <w:rFonts w:ascii="Verdana" w:hAnsi="Verdana"/>
                <w:sz w:val="16"/>
                <w:szCs w:val="16"/>
                <w:lang w:val="en-US"/>
              </w:rPr>
              <w:t>Facilitate collaboration with SMEs/SMIs and promote productive use within sustainable energy projects</w:t>
            </w:r>
          </w:p>
        </w:tc>
        <w:tc>
          <w:tcPr>
            <w:tcW w:w="3685" w:type="dxa"/>
          </w:tcPr>
          <w:p w14:paraId="16789122" w14:textId="435FC70E" w:rsidR="0081771B" w:rsidRPr="0024699B" w:rsidRDefault="008E685E" w:rsidP="00FE0177">
            <w:pPr>
              <w:rPr>
                <w:rFonts w:ascii="Verdana" w:hAnsi="Verdana"/>
                <w:sz w:val="16"/>
                <w:szCs w:val="16"/>
                <w:lang w:val="en-US"/>
              </w:rPr>
            </w:pPr>
            <w:r w:rsidRPr="0024699B">
              <w:rPr>
                <w:rFonts w:ascii="Verdana" w:hAnsi="Verdana"/>
                <w:sz w:val="16"/>
                <w:szCs w:val="16"/>
                <w:lang w:val="en-US"/>
              </w:rPr>
              <w:t xml:space="preserve">Ministry of Industry had been involved during concept note and preparation phase. </w:t>
            </w:r>
          </w:p>
        </w:tc>
      </w:tr>
      <w:tr w:rsidR="008E685E" w:rsidRPr="00491FA8" w14:paraId="613EAE46" w14:textId="77777777" w:rsidTr="00275467">
        <w:trPr>
          <w:trHeight w:val="290"/>
        </w:trPr>
        <w:tc>
          <w:tcPr>
            <w:tcW w:w="2303" w:type="dxa"/>
          </w:tcPr>
          <w:p w14:paraId="1DEEA635" w14:textId="6C3FF6C7" w:rsidR="008E685E" w:rsidRPr="00BC38BF" w:rsidRDefault="00F93F27" w:rsidP="00FE0177">
            <w:pPr>
              <w:rPr>
                <w:rFonts w:ascii="Verdana" w:hAnsi="Verdana"/>
                <w:sz w:val="16"/>
                <w:szCs w:val="16"/>
              </w:rPr>
            </w:pPr>
            <w:r w:rsidRPr="00BC38BF">
              <w:rPr>
                <w:rFonts w:ascii="Verdana" w:hAnsi="Verdana"/>
                <w:sz w:val="16"/>
                <w:szCs w:val="16"/>
              </w:rPr>
              <w:t>Ministry of En</w:t>
            </w:r>
            <w:r w:rsidR="008E685E" w:rsidRPr="00BC38BF">
              <w:rPr>
                <w:rFonts w:ascii="Verdana" w:hAnsi="Verdana"/>
                <w:sz w:val="16"/>
                <w:szCs w:val="16"/>
              </w:rPr>
              <w:t>vironment</w:t>
            </w:r>
          </w:p>
        </w:tc>
        <w:tc>
          <w:tcPr>
            <w:tcW w:w="3260" w:type="dxa"/>
          </w:tcPr>
          <w:p w14:paraId="676B0FCD" w14:textId="42F30AF9" w:rsidR="008E685E" w:rsidRPr="0024699B" w:rsidRDefault="008E685E" w:rsidP="00FE0177">
            <w:pPr>
              <w:rPr>
                <w:rFonts w:ascii="Verdana" w:hAnsi="Verdana"/>
                <w:sz w:val="16"/>
                <w:szCs w:val="16"/>
                <w:lang w:val="en-US"/>
              </w:rPr>
            </w:pPr>
            <w:r w:rsidRPr="0024699B">
              <w:rPr>
                <w:rFonts w:ascii="Verdana" w:hAnsi="Verdana"/>
                <w:sz w:val="16"/>
                <w:szCs w:val="16"/>
                <w:lang w:val="en-US"/>
              </w:rPr>
              <w:t>Monitor mitigation</w:t>
            </w:r>
            <w:r w:rsidR="00164A93" w:rsidRPr="0024699B">
              <w:rPr>
                <w:rFonts w:ascii="Verdana" w:hAnsi="Verdana"/>
                <w:sz w:val="16"/>
                <w:szCs w:val="16"/>
                <w:lang w:val="en-US"/>
              </w:rPr>
              <w:t xml:space="preserve"> of CO2 emission</w:t>
            </w:r>
          </w:p>
        </w:tc>
        <w:tc>
          <w:tcPr>
            <w:tcW w:w="3685" w:type="dxa"/>
          </w:tcPr>
          <w:p w14:paraId="114A0F6E" w14:textId="162BE466" w:rsidR="008E685E" w:rsidRPr="0024699B" w:rsidRDefault="008E685E" w:rsidP="00FE0177">
            <w:pPr>
              <w:rPr>
                <w:rFonts w:ascii="Verdana" w:hAnsi="Verdana"/>
                <w:sz w:val="16"/>
                <w:szCs w:val="16"/>
                <w:lang w:val="en-US"/>
              </w:rPr>
            </w:pPr>
          </w:p>
        </w:tc>
      </w:tr>
      <w:tr w:rsidR="0081771B" w:rsidRPr="00BC38BF" w14:paraId="4657EC11" w14:textId="77777777" w:rsidTr="00275467">
        <w:trPr>
          <w:trHeight w:val="248"/>
        </w:trPr>
        <w:tc>
          <w:tcPr>
            <w:tcW w:w="2303" w:type="dxa"/>
          </w:tcPr>
          <w:p w14:paraId="6DF7721B" w14:textId="7AF25ECD" w:rsidR="0081771B" w:rsidRPr="0024699B" w:rsidRDefault="001002CC" w:rsidP="00FE0177">
            <w:pPr>
              <w:rPr>
                <w:rFonts w:ascii="Verdana" w:hAnsi="Verdana"/>
                <w:sz w:val="16"/>
                <w:szCs w:val="16"/>
                <w:lang w:val="en-US"/>
              </w:rPr>
            </w:pPr>
            <w:r w:rsidRPr="0024699B">
              <w:rPr>
                <w:rFonts w:ascii="Verdana" w:hAnsi="Verdana"/>
                <w:sz w:val="16"/>
                <w:szCs w:val="16"/>
                <w:lang w:val="en-US"/>
              </w:rPr>
              <w:lastRenderedPageBreak/>
              <w:t>Economic Development Board of Madagascar</w:t>
            </w:r>
          </w:p>
        </w:tc>
        <w:tc>
          <w:tcPr>
            <w:tcW w:w="3260" w:type="dxa"/>
          </w:tcPr>
          <w:p w14:paraId="2F074D19" w14:textId="77777777" w:rsidR="0081771B" w:rsidRPr="0024699B" w:rsidRDefault="00FB7B8D" w:rsidP="00FE0177">
            <w:pPr>
              <w:rPr>
                <w:rFonts w:ascii="Verdana" w:hAnsi="Verdana"/>
                <w:sz w:val="16"/>
                <w:szCs w:val="16"/>
                <w:lang w:val="en-US"/>
              </w:rPr>
            </w:pPr>
            <w:r w:rsidRPr="0024699B">
              <w:rPr>
                <w:rFonts w:ascii="Verdana" w:hAnsi="Verdana"/>
                <w:sz w:val="16"/>
                <w:szCs w:val="16"/>
                <w:lang w:val="en-US"/>
              </w:rPr>
              <w:t xml:space="preserve">Manager of the Sustainable Energy Incubator </w:t>
            </w:r>
          </w:p>
          <w:p w14:paraId="48E1592A" w14:textId="0FA7FF47" w:rsidR="00FB7B8D" w:rsidRPr="00BC38BF" w:rsidRDefault="00FB7B8D" w:rsidP="00FE0177">
            <w:pPr>
              <w:rPr>
                <w:rFonts w:ascii="Verdana" w:hAnsi="Verdana"/>
                <w:sz w:val="16"/>
                <w:szCs w:val="16"/>
              </w:rPr>
            </w:pPr>
            <w:r w:rsidRPr="00BC38BF">
              <w:rPr>
                <w:rFonts w:ascii="Verdana" w:hAnsi="Verdana"/>
                <w:sz w:val="16"/>
                <w:szCs w:val="16"/>
              </w:rPr>
              <w:t xml:space="preserve">Launch </w:t>
            </w:r>
          </w:p>
        </w:tc>
        <w:tc>
          <w:tcPr>
            <w:tcW w:w="3685" w:type="dxa"/>
          </w:tcPr>
          <w:p w14:paraId="082674B5" w14:textId="489D2A4E" w:rsidR="0081771B" w:rsidRPr="00BC38BF" w:rsidRDefault="001002CC" w:rsidP="00FE0177">
            <w:pPr>
              <w:rPr>
                <w:rFonts w:ascii="Verdana" w:hAnsi="Verdana"/>
                <w:sz w:val="16"/>
                <w:szCs w:val="16"/>
              </w:rPr>
            </w:pPr>
            <w:r w:rsidRPr="00BC38BF">
              <w:rPr>
                <w:rFonts w:ascii="Verdana" w:hAnsi="Verdana"/>
                <w:sz w:val="16"/>
                <w:szCs w:val="16"/>
              </w:rPr>
              <w:t xml:space="preserve">Letter of Intent provided </w:t>
            </w:r>
          </w:p>
        </w:tc>
      </w:tr>
      <w:tr w:rsidR="00FB7B8D" w:rsidRPr="00491FA8" w14:paraId="5D32F739" w14:textId="77777777" w:rsidTr="00275467">
        <w:trPr>
          <w:trHeight w:val="248"/>
        </w:trPr>
        <w:tc>
          <w:tcPr>
            <w:tcW w:w="2303" w:type="dxa"/>
          </w:tcPr>
          <w:p w14:paraId="41AC6B86" w14:textId="0F68C987" w:rsidR="00FB7B8D" w:rsidRPr="00BC38BF" w:rsidRDefault="00275467" w:rsidP="00FE0177">
            <w:pPr>
              <w:rPr>
                <w:rFonts w:ascii="Verdana" w:hAnsi="Verdana"/>
                <w:sz w:val="16"/>
                <w:szCs w:val="16"/>
              </w:rPr>
            </w:pPr>
            <w:r w:rsidRPr="00BC38BF">
              <w:rPr>
                <w:rFonts w:ascii="Verdana" w:hAnsi="Verdana"/>
                <w:sz w:val="16"/>
                <w:szCs w:val="16"/>
              </w:rPr>
              <w:t>German Cooperation (GIZ + KfW)</w:t>
            </w:r>
          </w:p>
        </w:tc>
        <w:tc>
          <w:tcPr>
            <w:tcW w:w="3260" w:type="dxa"/>
          </w:tcPr>
          <w:p w14:paraId="37233DFC" w14:textId="77777777" w:rsidR="00FB7B8D" w:rsidRPr="00BC38BF" w:rsidRDefault="00FB7B8D" w:rsidP="00FE0177">
            <w:pPr>
              <w:pStyle w:val="Paragrafoelenco"/>
              <w:numPr>
                <w:ilvl w:val="0"/>
                <w:numId w:val="29"/>
              </w:numPr>
              <w:spacing w:line="240" w:lineRule="auto"/>
              <w:rPr>
                <w:rFonts w:ascii="Verdana" w:hAnsi="Verdana"/>
                <w:sz w:val="16"/>
                <w:szCs w:val="16"/>
                <w:lang w:val="en-US"/>
              </w:rPr>
            </w:pPr>
            <w:r w:rsidRPr="00BC38BF">
              <w:rPr>
                <w:rFonts w:ascii="Verdana" w:hAnsi="Verdana"/>
                <w:sz w:val="16"/>
                <w:szCs w:val="16"/>
                <w:lang w:val="en-US"/>
              </w:rPr>
              <w:t xml:space="preserve">Support Ministry of energy in the operationalization of FNED (legal framework only) </w:t>
            </w:r>
          </w:p>
          <w:p w14:paraId="4207FF8B" w14:textId="77777777" w:rsidR="00275467" w:rsidRPr="00BC38BF" w:rsidRDefault="00FB7B8D" w:rsidP="00FE0177">
            <w:pPr>
              <w:pStyle w:val="Paragrafoelenco"/>
              <w:numPr>
                <w:ilvl w:val="0"/>
                <w:numId w:val="29"/>
              </w:numPr>
              <w:spacing w:line="240" w:lineRule="auto"/>
              <w:rPr>
                <w:rFonts w:ascii="Verdana" w:hAnsi="Verdana"/>
                <w:sz w:val="16"/>
                <w:szCs w:val="16"/>
                <w:lang w:val="en-US"/>
              </w:rPr>
            </w:pPr>
            <w:r w:rsidRPr="00BC38BF">
              <w:rPr>
                <w:rFonts w:ascii="Verdana" w:hAnsi="Verdana"/>
                <w:sz w:val="16"/>
                <w:szCs w:val="16"/>
                <w:lang w:val="en-US"/>
              </w:rPr>
              <w:t xml:space="preserve">Prepare feasability studies </w:t>
            </w:r>
          </w:p>
          <w:p w14:paraId="7B827E07" w14:textId="2A866A3D" w:rsidR="00FB7B8D" w:rsidRPr="00BC38BF" w:rsidRDefault="00275467" w:rsidP="00FE0177">
            <w:pPr>
              <w:pStyle w:val="Paragrafoelenco"/>
              <w:numPr>
                <w:ilvl w:val="0"/>
                <w:numId w:val="29"/>
              </w:numPr>
              <w:spacing w:line="240" w:lineRule="auto"/>
              <w:rPr>
                <w:rFonts w:ascii="Verdana" w:hAnsi="Verdana"/>
                <w:sz w:val="16"/>
                <w:szCs w:val="16"/>
                <w:lang w:val="en-US"/>
              </w:rPr>
            </w:pPr>
            <w:r w:rsidRPr="00BC38BF">
              <w:rPr>
                <w:rFonts w:ascii="Verdana" w:hAnsi="Verdana"/>
                <w:sz w:val="16"/>
                <w:szCs w:val="16"/>
                <w:lang w:val="en-US"/>
              </w:rPr>
              <w:t>Co-financing Small Hydropower mini grid projects in SAVA Region</w:t>
            </w:r>
            <w:r w:rsidR="00FB7B8D" w:rsidRPr="00BC38BF">
              <w:rPr>
                <w:rFonts w:ascii="Verdana" w:hAnsi="Verdana"/>
                <w:sz w:val="16"/>
                <w:szCs w:val="16"/>
                <w:lang w:val="en-US"/>
              </w:rPr>
              <w:t xml:space="preserve"> </w:t>
            </w:r>
          </w:p>
          <w:p w14:paraId="0EA5CEF2" w14:textId="6FDC8FB8" w:rsidR="00FB7B8D" w:rsidRPr="0024699B" w:rsidRDefault="00FB7B8D" w:rsidP="00FE0177">
            <w:pPr>
              <w:rPr>
                <w:rFonts w:ascii="Verdana" w:hAnsi="Verdana"/>
                <w:sz w:val="16"/>
                <w:szCs w:val="16"/>
                <w:lang w:val="en-US"/>
              </w:rPr>
            </w:pPr>
          </w:p>
        </w:tc>
        <w:tc>
          <w:tcPr>
            <w:tcW w:w="3685" w:type="dxa"/>
          </w:tcPr>
          <w:p w14:paraId="1ECA958C" w14:textId="31358901" w:rsidR="00FB7B8D" w:rsidRPr="0024699B" w:rsidRDefault="00FB7B8D" w:rsidP="00FE0177">
            <w:pPr>
              <w:rPr>
                <w:rFonts w:ascii="Verdana" w:hAnsi="Verdana"/>
                <w:sz w:val="16"/>
                <w:szCs w:val="16"/>
                <w:lang w:val="en-US"/>
              </w:rPr>
            </w:pPr>
            <w:r w:rsidRPr="0024699B">
              <w:rPr>
                <w:rFonts w:ascii="Verdana" w:hAnsi="Verdana"/>
                <w:sz w:val="16"/>
                <w:szCs w:val="16"/>
                <w:lang w:val="en-US"/>
              </w:rPr>
              <w:t xml:space="preserve">Several discussions happened with </w:t>
            </w:r>
            <w:r w:rsidR="00275467" w:rsidRPr="0024699B">
              <w:rPr>
                <w:rFonts w:ascii="Verdana" w:hAnsi="Verdana"/>
                <w:sz w:val="16"/>
                <w:szCs w:val="16"/>
                <w:lang w:val="en-US"/>
              </w:rPr>
              <w:t xml:space="preserve">the German Cooperation </w:t>
            </w:r>
            <w:r w:rsidRPr="0024699B">
              <w:rPr>
                <w:rFonts w:ascii="Verdana" w:hAnsi="Verdana"/>
                <w:sz w:val="16"/>
                <w:szCs w:val="16"/>
                <w:lang w:val="en-US"/>
              </w:rPr>
              <w:t>during preparatory phase</w:t>
            </w:r>
            <w:r w:rsidR="00F93F27" w:rsidRPr="0024699B">
              <w:rPr>
                <w:rFonts w:ascii="Verdana" w:hAnsi="Verdana"/>
                <w:sz w:val="16"/>
                <w:szCs w:val="16"/>
                <w:lang w:val="en-US"/>
              </w:rPr>
              <w:t xml:space="preserve"> in order to synergize and to build and align the JP strategy on past German Cooperation experiences.  </w:t>
            </w:r>
          </w:p>
          <w:p w14:paraId="5CD7F120" w14:textId="77777777" w:rsidR="00FB7B8D" w:rsidRPr="0024699B" w:rsidRDefault="00FB7B8D" w:rsidP="00FE0177">
            <w:pPr>
              <w:rPr>
                <w:rFonts w:ascii="Verdana" w:hAnsi="Verdana"/>
                <w:sz w:val="16"/>
                <w:szCs w:val="16"/>
                <w:lang w:val="en-US"/>
              </w:rPr>
            </w:pPr>
          </w:p>
          <w:p w14:paraId="0A00D689" w14:textId="2CE5ECB4" w:rsidR="00FB7B8D" w:rsidRPr="0024699B" w:rsidRDefault="00FB7B8D" w:rsidP="00FE0177">
            <w:pPr>
              <w:rPr>
                <w:rFonts w:ascii="Verdana" w:hAnsi="Verdana"/>
                <w:sz w:val="16"/>
                <w:szCs w:val="16"/>
                <w:lang w:val="en-US"/>
              </w:rPr>
            </w:pPr>
          </w:p>
        </w:tc>
      </w:tr>
      <w:tr w:rsidR="00FB7B8D" w:rsidRPr="00BC38BF" w14:paraId="47F9A152" w14:textId="77777777" w:rsidTr="00275467">
        <w:trPr>
          <w:trHeight w:val="248"/>
        </w:trPr>
        <w:tc>
          <w:tcPr>
            <w:tcW w:w="2303" w:type="dxa"/>
          </w:tcPr>
          <w:p w14:paraId="07A707BF" w14:textId="5E0DAC89" w:rsidR="00FB7B8D" w:rsidRPr="0024699B" w:rsidRDefault="00FB7B8D" w:rsidP="00FE0177">
            <w:pPr>
              <w:rPr>
                <w:rFonts w:ascii="Verdana" w:hAnsi="Verdana"/>
                <w:sz w:val="16"/>
                <w:szCs w:val="16"/>
                <w:lang w:val="en-US"/>
              </w:rPr>
            </w:pPr>
            <w:r w:rsidRPr="0024699B">
              <w:rPr>
                <w:rFonts w:ascii="Verdana" w:hAnsi="Verdana"/>
                <w:sz w:val="16"/>
                <w:szCs w:val="16"/>
                <w:lang w:val="en-US"/>
              </w:rPr>
              <w:t>Bamboo Capital Partners</w:t>
            </w:r>
          </w:p>
          <w:p w14:paraId="0E22961D" w14:textId="2DE0D985" w:rsidR="00FB7B8D" w:rsidRPr="0024699B" w:rsidRDefault="00FB7B8D" w:rsidP="00FE0177">
            <w:pPr>
              <w:rPr>
                <w:rFonts w:ascii="Verdana" w:hAnsi="Verdana"/>
                <w:sz w:val="16"/>
                <w:szCs w:val="16"/>
                <w:lang w:val="en-US"/>
              </w:rPr>
            </w:pPr>
            <w:r w:rsidRPr="0024699B">
              <w:rPr>
                <w:rFonts w:ascii="Verdana" w:hAnsi="Verdana"/>
                <w:i/>
                <w:iCs/>
                <w:sz w:val="16"/>
                <w:szCs w:val="16"/>
                <w:lang w:val="en-US"/>
              </w:rPr>
              <w:t>(Off-grid Market Development Fund)</w:t>
            </w:r>
          </w:p>
        </w:tc>
        <w:tc>
          <w:tcPr>
            <w:tcW w:w="3260" w:type="dxa"/>
          </w:tcPr>
          <w:p w14:paraId="5FE5A090" w14:textId="5F993BC9" w:rsidR="00FB7B8D" w:rsidRPr="0024699B" w:rsidRDefault="00FB7B8D" w:rsidP="00FE0177">
            <w:pPr>
              <w:rPr>
                <w:rFonts w:ascii="Verdana" w:hAnsi="Verdana"/>
                <w:sz w:val="16"/>
                <w:szCs w:val="16"/>
                <w:lang w:val="en-US"/>
              </w:rPr>
            </w:pPr>
            <w:r w:rsidRPr="0024699B">
              <w:rPr>
                <w:rFonts w:ascii="Verdana" w:hAnsi="Verdana"/>
                <w:sz w:val="16"/>
                <w:szCs w:val="16"/>
                <w:lang w:val="en-US"/>
              </w:rPr>
              <w:t>Pipeline partner / Coinvestor</w:t>
            </w:r>
            <w:r w:rsidR="005524BE" w:rsidRPr="0024699B">
              <w:rPr>
                <w:rFonts w:ascii="Verdana" w:hAnsi="Verdana"/>
                <w:sz w:val="16"/>
                <w:szCs w:val="16"/>
                <w:lang w:val="en-US"/>
              </w:rPr>
              <w:t xml:space="preserve"> for Solar Home System business. </w:t>
            </w:r>
          </w:p>
        </w:tc>
        <w:tc>
          <w:tcPr>
            <w:tcW w:w="3685" w:type="dxa"/>
          </w:tcPr>
          <w:p w14:paraId="074D9FD7" w14:textId="7CAACD85" w:rsidR="00FE117E" w:rsidRPr="002739AE" w:rsidRDefault="008E685E" w:rsidP="00FE0177">
            <w:pPr>
              <w:rPr>
                <w:rFonts w:ascii="Verdana" w:hAnsi="Verdana"/>
                <w:sz w:val="16"/>
                <w:szCs w:val="16"/>
              </w:rPr>
            </w:pPr>
            <w:r w:rsidRPr="002739AE">
              <w:rPr>
                <w:rFonts w:ascii="Verdana" w:hAnsi="Verdana"/>
                <w:sz w:val="16"/>
                <w:szCs w:val="16"/>
              </w:rPr>
              <w:t>Letter of intent provided</w:t>
            </w:r>
          </w:p>
        </w:tc>
      </w:tr>
      <w:tr w:rsidR="00E618B5" w:rsidRPr="00BC38BF" w14:paraId="10786FD2" w14:textId="77777777" w:rsidTr="00275467">
        <w:trPr>
          <w:trHeight w:val="248"/>
        </w:trPr>
        <w:tc>
          <w:tcPr>
            <w:tcW w:w="2303" w:type="dxa"/>
          </w:tcPr>
          <w:p w14:paraId="420DF6CD" w14:textId="33DBDD0F" w:rsidR="00E618B5" w:rsidRPr="002739AE" w:rsidRDefault="00E618B5" w:rsidP="00FE0177">
            <w:pPr>
              <w:rPr>
                <w:rFonts w:ascii="Verdana" w:hAnsi="Verdana"/>
                <w:sz w:val="16"/>
                <w:szCs w:val="16"/>
              </w:rPr>
            </w:pPr>
            <w:r w:rsidRPr="002739AE">
              <w:rPr>
                <w:rFonts w:ascii="Verdana" w:hAnsi="Verdana"/>
                <w:sz w:val="16"/>
                <w:szCs w:val="16"/>
              </w:rPr>
              <w:t>SUNREF</w:t>
            </w:r>
          </w:p>
        </w:tc>
        <w:tc>
          <w:tcPr>
            <w:tcW w:w="3260" w:type="dxa"/>
          </w:tcPr>
          <w:p w14:paraId="2CC1DE68" w14:textId="04721B80" w:rsidR="00E618B5" w:rsidRPr="002739AE" w:rsidRDefault="00E618B5" w:rsidP="00FE0177">
            <w:pPr>
              <w:rPr>
                <w:rFonts w:ascii="Verdana" w:hAnsi="Verdana"/>
                <w:sz w:val="16"/>
                <w:szCs w:val="16"/>
              </w:rPr>
            </w:pPr>
            <w:r w:rsidRPr="002739AE">
              <w:rPr>
                <w:rFonts w:ascii="Verdana" w:hAnsi="Verdana"/>
                <w:sz w:val="16"/>
                <w:szCs w:val="16"/>
              </w:rPr>
              <w:t>Pipeline partner / Coinvestor</w:t>
            </w:r>
          </w:p>
        </w:tc>
        <w:tc>
          <w:tcPr>
            <w:tcW w:w="3685" w:type="dxa"/>
          </w:tcPr>
          <w:p w14:paraId="61BB1F80" w14:textId="77777777" w:rsidR="00E618B5" w:rsidRPr="002739AE" w:rsidRDefault="00E618B5" w:rsidP="00FE0177">
            <w:pPr>
              <w:rPr>
                <w:rFonts w:ascii="Verdana" w:hAnsi="Verdana"/>
                <w:sz w:val="16"/>
                <w:szCs w:val="16"/>
              </w:rPr>
            </w:pPr>
            <w:r w:rsidRPr="002739AE">
              <w:rPr>
                <w:rFonts w:ascii="Verdana" w:hAnsi="Verdana"/>
                <w:sz w:val="16"/>
                <w:szCs w:val="16"/>
              </w:rPr>
              <w:t>Letter of intent provided</w:t>
            </w:r>
          </w:p>
          <w:p w14:paraId="247DFDA5" w14:textId="3F9B53F6" w:rsidR="00E618B5" w:rsidRPr="002739AE" w:rsidRDefault="00E618B5" w:rsidP="00FE0177">
            <w:pPr>
              <w:rPr>
                <w:rFonts w:ascii="Verdana" w:hAnsi="Verdana"/>
                <w:sz w:val="16"/>
                <w:szCs w:val="16"/>
              </w:rPr>
            </w:pPr>
          </w:p>
        </w:tc>
      </w:tr>
      <w:tr w:rsidR="0005090E" w:rsidRPr="00BC38BF" w14:paraId="59CC1C80" w14:textId="77777777" w:rsidTr="00275467">
        <w:trPr>
          <w:trHeight w:val="248"/>
        </w:trPr>
        <w:tc>
          <w:tcPr>
            <w:tcW w:w="2303" w:type="dxa"/>
          </w:tcPr>
          <w:p w14:paraId="20CA7885" w14:textId="242CE424" w:rsidR="0005090E" w:rsidRPr="002739AE" w:rsidRDefault="0005090E" w:rsidP="0005090E">
            <w:pPr>
              <w:rPr>
                <w:rFonts w:ascii="Verdana" w:hAnsi="Verdana"/>
                <w:sz w:val="16"/>
                <w:szCs w:val="16"/>
              </w:rPr>
            </w:pPr>
            <w:r w:rsidRPr="002739AE">
              <w:rPr>
                <w:rFonts w:ascii="Verdana" w:hAnsi="Verdana"/>
                <w:sz w:val="16"/>
                <w:szCs w:val="16"/>
              </w:rPr>
              <w:t>Mauritius Commercial Bank</w:t>
            </w:r>
          </w:p>
        </w:tc>
        <w:tc>
          <w:tcPr>
            <w:tcW w:w="3260" w:type="dxa"/>
          </w:tcPr>
          <w:p w14:paraId="38371432" w14:textId="77777777" w:rsidR="0005090E" w:rsidRPr="0024699B" w:rsidRDefault="0005090E" w:rsidP="0005090E">
            <w:pPr>
              <w:rPr>
                <w:rFonts w:ascii="Verdana" w:hAnsi="Verdana"/>
                <w:sz w:val="16"/>
                <w:szCs w:val="16"/>
                <w:lang w:val="en-US"/>
              </w:rPr>
            </w:pPr>
            <w:r w:rsidRPr="0024699B">
              <w:rPr>
                <w:rFonts w:ascii="Verdana" w:hAnsi="Verdana"/>
                <w:sz w:val="16"/>
                <w:szCs w:val="16"/>
                <w:lang w:val="en-US"/>
              </w:rPr>
              <w:t>Pipeline partner / Coinvestor</w:t>
            </w:r>
          </w:p>
          <w:p w14:paraId="127E48B5" w14:textId="60810380" w:rsidR="0005090E" w:rsidRPr="0024699B" w:rsidRDefault="0005090E" w:rsidP="0005090E">
            <w:pPr>
              <w:rPr>
                <w:rFonts w:ascii="Verdana" w:hAnsi="Verdana"/>
                <w:sz w:val="16"/>
                <w:szCs w:val="16"/>
                <w:lang w:val="en-US"/>
              </w:rPr>
            </w:pPr>
            <w:r w:rsidRPr="0024699B">
              <w:rPr>
                <w:rFonts w:ascii="Verdana" w:hAnsi="Verdana"/>
                <w:sz w:val="16"/>
                <w:szCs w:val="16"/>
                <w:lang w:val="en-US"/>
              </w:rPr>
              <w:t>(partner of the SUNREF project)</w:t>
            </w:r>
          </w:p>
        </w:tc>
        <w:tc>
          <w:tcPr>
            <w:tcW w:w="3685" w:type="dxa"/>
          </w:tcPr>
          <w:p w14:paraId="11B7F8AF" w14:textId="3B659B5A" w:rsidR="0005090E" w:rsidRPr="002739AE" w:rsidRDefault="0005090E" w:rsidP="0005090E">
            <w:pPr>
              <w:rPr>
                <w:rFonts w:ascii="Verdana" w:hAnsi="Verdana"/>
                <w:sz w:val="16"/>
                <w:szCs w:val="16"/>
              </w:rPr>
            </w:pPr>
            <w:r w:rsidRPr="002739AE">
              <w:rPr>
                <w:rFonts w:ascii="Verdana" w:hAnsi="Verdana"/>
                <w:sz w:val="16"/>
                <w:szCs w:val="16"/>
              </w:rPr>
              <w:t>Letter of intent provided</w:t>
            </w:r>
          </w:p>
        </w:tc>
      </w:tr>
      <w:tr w:rsidR="0005090E" w:rsidRPr="00BC38BF" w14:paraId="61EC0D69" w14:textId="77777777" w:rsidTr="00275467">
        <w:trPr>
          <w:trHeight w:val="248"/>
        </w:trPr>
        <w:tc>
          <w:tcPr>
            <w:tcW w:w="2303" w:type="dxa"/>
          </w:tcPr>
          <w:p w14:paraId="14BE5D60" w14:textId="0D8D2ACF" w:rsidR="0005090E" w:rsidRPr="002739AE" w:rsidRDefault="0005090E" w:rsidP="0005090E">
            <w:pPr>
              <w:rPr>
                <w:rFonts w:ascii="Verdana" w:hAnsi="Verdana"/>
                <w:sz w:val="16"/>
                <w:szCs w:val="16"/>
              </w:rPr>
            </w:pPr>
            <w:r w:rsidRPr="002739AE">
              <w:rPr>
                <w:rFonts w:ascii="Verdana" w:hAnsi="Verdana"/>
                <w:sz w:val="16"/>
                <w:szCs w:val="16"/>
              </w:rPr>
              <w:t>IETP</w:t>
            </w:r>
          </w:p>
        </w:tc>
        <w:tc>
          <w:tcPr>
            <w:tcW w:w="3260" w:type="dxa"/>
          </w:tcPr>
          <w:p w14:paraId="6610DEC0" w14:textId="3CD6AE91" w:rsidR="0005090E" w:rsidRPr="002739AE" w:rsidRDefault="0005090E" w:rsidP="0005090E">
            <w:pPr>
              <w:rPr>
                <w:rFonts w:ascii="Verdana" w:hAnsi="Verdana"/>
                <w:sz w:val="16"/>
                <w:szCs w:val="16"/>
              </w:rPr>
            </w:pPr>
            <w:r w:rsidRPr="002739AE">
              <w:rPr>
                <w:rFonts w:ascii="Verdana" w:hAnsi="Verdana"/>
                <w:sz w:val="16"/>
                <w:szCs w:val="16"/>
              </w:rPr>
              <w:t>Pipeline partner / Coinvestor</w:t>
            </w:r>
          </w:p>
        </w:tc>
        <w:tc>
          <w:tcPr>
            <w:tcW w:w="3685" w:type="dxa"/>
          </w:tcPr>
          <w:p w14:paraId="303E5267" w14:textId="5D9B9DC5" w:rsidR="0005090E" w:rsidRPr="002739AE" w:rsidRDefault="0005090E" w:rsidP="0005090E">
            <w:pPr>
              <w:rPr>
                <w:rFonts w:ascii="Verdana" w:hAnsi="Verdana"/>
                <w:sz w:val="16"/>
                <w:szCs w:val="16"/>
              </w:rPr>
            </w:pPr>
            <w:r w:rsidRPr="002739AE">
              <w:rPr>
                <w:rFonts w:ascii="Verdana" w:hAnsi="Verdana"/>
                <w:sz w:val="16"/>
                <w:szCs w:val="16"/>
              </w:rPr>
              <w:t>Letter of intent provided</w:t>
            </w:r>
          </w:p>
        </w:tc>
      </w:tr>
      <w:tr w:rsidR="00FB7B8D" w:rsidRPr="00BC38BF" w14:paraId="6B615ED7" w14:textId="77777777" w:rsidTr="00275467">
        <w:trPr>
          <w:trHeight w:val="248"/>
        </w:trPr>
        <w:tc>
          <w:tcPr>
            <w:tcW w:w="2303" w:type="dxa"/>
          </w:tcPr>
          <w:p w14:paraId="43A9819D" w14:textId="11804EF3" w:rsidR="00FB7B8D" w:rsidRPr="002739AE" w:rsidRDefault="00FB7B8D" w:rsidP="00FE0177">
            <w:pPr>
              <w:rPr>
                <w:rFonts w:ascii="Verdana" w:hAnsi="Verdana"/>
                <w:sz w:val="16"/>
                <w:szCs w:val="16"/>
              </w:rPr>
            </w:pPr>
            <w:r w:rsidRPr="002739AE">
              <w:rPr>
                <w:rFonts w:ascii="Verdana" w:hAnsi="Verdana"/>
                <w:sz w:val="16"/>
                <w:szCs w:val="16"/>
              </w:rPr>
              <w:t xml:space="preserve">PFAN </w:t>
            </w:r>
          </w:p>
        </w:tc>
        <w:tc>
          <w:tcPr>
            <w:tcW w:w="3260" w:type="dxa"/>
          </w:tcPr>
          <w:p w14:paraId="58DE3D20" w14:textId="690A462A" w:rsidR="00FB7B8D" w:rsidRPr="0024699B" w:rsidRDefault="00FB7B8D" w:rsidP="00FE0177">
            <w:pPr>
              <w:rPr>
                <w:rFonts w:ascii="Verdana" w:hAnsi="Verdana"/>
                <w:sz w:val="16"/>
                <w:szCs w:val="16"/>
                <w:lang w:val="en-US"/>
              </w:rPr>
            </w:pPr>
            <w:r w:rsidRPr="0024699B">
              <w:rPr>
                <w:rFonts w:ascii="Verdana" w:hAnsi="Verdana"/>
                <w:sz w:val="16"/>
                <w:szCs w:val="16"/>
                <w:lang w:val="en-US"/>
              </w:rPr>
              <w:t xml:space="preserve">Pipeline partner / </w:t>
            </w:r>
            <w:r w:rsidR="00164A93" w:rsidRPr="0024699B">
              <w:rPr>
                <w:rFonts w:ascii="Verdana" w:hAnsi="Verdana"/>
                <w:sz w:val="16"/>
                <w:szCs w:val="16"/>
                <w:lang w:val="en-US"/>
              </w:rPr>
              <w:t xml:space="preserve">Technical assistance and Support for cofinancing </w:t>
            </w:r>
            <w:r w:rsidRPr="0024699B">
              <w:rPr>
                <w:rFonts w:ascii="Verdana" w:hAnsi="Verdana"/>
                <w:sz w:val="16"/>
                <w:szCs w:val="16"/>
                <w:lang w:val="en-US"/>
              </w:rPr>
              <w:t>(Sustainable Energy Incubator</w:t>
            </w:r>
            <w:r w:rsidR="00164A93" w:rsidRPr="0024699B">
              <w:rPr>
                <w:rFonts w:ascii="Verdana" w:hAnsi="Verdana"/>
                <w:sz w:val="16"/>
                <w:szCs w:val="16"/>
                <w:lang w:val="en-US"/>
              </w:rPr>
              <w:t xml:space="preserve"> and </w:t>
            </w:r>
            <w:r w:rsidR="0051108D" w:rsidRPr="0024699B">
              <w:rPr>
                <w:rFonts w:ascii="Verdana" w:hAnsi="Verdana"/>
                <w:sz w:val="16"/>
                <w:szCs w:val="16"/>
                <w:lang w:val="en-US"/>
              </w:rPr>
              <w:t>D</w:t>
            </w:r>
            <w:r w:rsidR="00164A93" w:rsidRPr="0024699B">
              <w:rPr>
                <w:rFonts w:ascii="Verdana" w:hAnsi="Verdana"/>
                <w:sz w:val="16"/>
                <w:szCs w:val="16"/>
                <w:lang w:val="en-US"/>
              </w:rPr>
              <w:t>erisking Facility</w:t>
            </w:r>
            <w:r w:rsidRPr="0024699B">
              <w:rPr>
                <w:rFonts w:ascii="Verdana" w:hAnsi="Verdana"/>
                <w:sz w:val="16"/>
                <w:szCs w:val="16"/>
                <w:lang w:val="en-US"/>
              </w:rPr>
              <w:t xml:space="preserve">) </w:t>
            </w:r>
          </w:p>
        </w:tc>
        <w:tc>
          <w:tcPr>
            <w:tcW w:w="3685" w:type="dxa"/>
          </w:tcPr>
          <w:p w14:paraId="60DBCD57" w14:textId="40EBDD90" w:rsidR="00FE117E" w:rsidRPr="002739AE" w:rsidRDefault="008E685E" w:rsidP="00FE0177">
            <w:pPr>
              <w:rPr>
                <w:rFonts w:ascii="Verdana" w:hAnsi="Verdana"/>
                <w:sz w:val="16"/>
                <w:szCs w:val="16"/>
              </w:rPr>
            </w:pPr>
            <w:r w:rsidRPr="002739AE">
              <w:rPr>
                <w:rFonts w:ascii="Verdana" w:hAnsi="Verdana"/>
                <w:sz w:val="16"/>
                <w:szCs w:val="16"/>
              </w:rPr>
              <w:t>Letter of intent provided</w:t>
            </w:r>
          </w:p>
        </w:tc>
      </w:tr>
      <w:tr w:rsidR="00FB7B8D" w:rsidRPr="00491FA8" w14:paraId="066950BF" w14:textId="77777777" w:rsidTr="00275467">
        <w:trPr>
          <w:trHeight w:val="248"/>
        </w:trPr>
        <w:tc>
          <w:tcPr>
            <w:tcW w:w="2303" w:type="dxa"/>
          </w:tcPr>
          <w:p w14:paraId="7827A719" w14:textId="46258841" w:rsidR="00FB7B8D" w:rsidRPr="002739AE" w:rsidRDefault="00FB7B8D" w:rsidP="00FE0177">
            <w:pPr>
              <w:rPr>
                <w:rFonts w:ascii="Verdana" w:hAnsi="Verdana"/>
                <w:sz w:val="16"/>
                <w:szCs w:val="16"/>
              </w:rPr>
            </w:pPr>
            <w:r w:rsidRPr="002739AE">
              <w:rPr>
                <w:rFonts w:ascii="Verdana" w:hAnsi="Verdana"/>
                <w:sz w:val="16"/>
                <w:szCs w:val="16"/>
              </w:rPr>
              <w:t xml:space="preserve">Private sector </w:t>
            </w:r>
          </w:p>
        </w:tc>
        <w:tc>
          <w:tcPr>
            <w:tcW w:w="3260" w:type="dxa"/>
          </w:tcPr>
          <w:p w14:paraId="24425CCD" w14:textId="69702635" w:rsidR="00FB7B8D" w:rsidRPr="0024699B" w:rsidRDefault="00FB7B8D" w:rsidP="00FE0177">
            <w:pPr>
              <w:rPr>
                <w:rFonts w:ascii="Verdana" w:hAnsi="Verdana"/>
                <w:sz w:val="16"/>
                <w:szCs w:val="16"/>
                <w:lang w:val="en-US"/>
              </w:rPr>
            </w:pPr>
            <w:r w:rsidRPr="0024699B">
              <w:rPr>
                <w:rFonts w:ascii="Verdana" w:hAnsi="Verdana"/>
                <w:sz w:val="16"/>
                <w:szCs w:val="16"/>
                <w:lang w:val="en-US"/>
              </w:rPr>
              <w:t xml:space="preserve">Main project developers of sustainable energy </w:t>
            </w:r>
          </w:p>
        </w:tc>
        <w:tc>
          <w:tcPr>
            <w:tcW w:w="3685" w:type="dxa"/>
          </w:tcPr>
          <w:p w14:paraId="2694D70D" w14:textId="3E7F8C28" w:rsidR="008E685E" w:rsidRPr="0024699B" w:rsidRDefault="008E685E" w:rsidP="00FE0177">
            <w:pPr>
              <w:rPr>
                <w:rFonts w:ascii="Verdana" w:hAnsi="Verdana"/>
                <w:sz w:val="16"/>
                <w:szCs w:val="16"/>
                <w:lang w:val="en-US"/>
              </w:rPr>
            </w:pPr>
            <w:r w:rsidRPr="0024699B">
              <w:rPr>
                <w:rFonts w:ascii="Verdana" w:hAnsi="Verdana"/>
                <w:sz w:val="16"/>
                <w:szCs w:val="16"/>
                <w:lang w:val="en-US"/>
              </w:rPr>
              <w:t xml:space="preserve">Several meetings during prepration phase with private sector promoting sustainable energy projects. </w:t>
            </w:r>
          </w:p>
          <w:p w14:paraId="20EEDB8C" w14:textId="4DFB5884" w:rsidR="00FB7B8D" w:rsidRPr="0024699B" w:rsidRDefault="00FB7B8D" w:rsidP="00FE0177">
            <w:pPr>
              <w:rPr>
                <w:rFonts w:ascii="Verdana" w:hAnsi="Verdana"/>
                <w:sz w:val="16"/>
                <w:szCs w:val="16"/>
                <w:lang w:val="en-US"/>
              </w:rPr>
            </w:pPr>
            <w:r w:rsidRPr="0024699B">
              <w:rPr>
                <w:rFonts w:ascii="Verdana" w:hAnsi="Verdana"/>
                <w:sz w:val="16"/>
                <w:szCs w:val="16"/>
                <w:lang w:val="en-US"/>
              </w:rPr>
              <w:t xml:space="preserve">One </w:t>
            </w:r>
            <w:r w:rsidR="008E685E" w:rsidRPr="0024699B">
              <w:rPr>
                <w:rFonts w:ascii="Verdana" w:hAnsi="Verdana"/>
                <w:sz w:val="16"/>
                <w:szCs w:val="16"/>
                <w:lang w:val="en-US"/>
              </w:rPr>
              <w:t xml:space="preserve">of them ANKA Madagascar </w:t>
            </w:r>
            <w:r w:rsidRPr="0024699B">
              <w:rPr>
                <w:rFonts w:ascii="Verdana" w:hAnsi="Verdana"/>
                <w:sz w:val="16"/>
                <w:szCs w:val="16"/>
                <w:lang w:val="en-US"/>
              </w:rPr>
              <w:t xml:space="preserve">provided letter of intent </w:t>
            </w:r>
          </w:p>
        </w:tc>
      </w:tr>
    </w:tbl>
    <w:p w14:paraId="06CE264E" w14:textId="77777777" w:rsidR="00275467" w:rsidRPr="0024699B" w:rsidRDefault="00275467" w:rsidP="00FE0177">
      <w:pPr>
        <w:rPr>
          <w:rFonts w:ascii="Verdana" w:eastAsia="Calibri" w:hAnsi="Verdana"/>
          <w:i/>
          <w:color w:val="C45911" w:themeColor="accent2" w:themeShade="BF"/>
          <w:sz w:val="20"/>
          <w:szCs w:val="20"/>
          <w:lang w:val="en-US"/>
        </w:rPr>
      </w:pPr>
    </w:p>
    <w:p w14:paraId="2DA025F9" w14:textId="77777777" w:rsidR="00275467" w:rsidRPr="0024699B" w:rsidRDefault="00275467" w:rsidP="00FE0177">
      <w:pPr>
        <w:rPr>
          <w:rFonts w:ascii="Verdana" w:eastAsia="Calibri" w:hAnsi="Verdana"/>
          <w:i/>
          <w:color w:val="C45911" w:themeColor="accent2" w:themeShade="BF"/>
          <w:sz w:val="20"/>
          <w:szCs w:val="20"/>
          <w:lang w:val="en-US"/>
        </w:rPr>
      </w:pPr>
    </w:p>
    <w:p w14:paraId="733BB3A2" w14:textId="4191F01F" w:rsidR="00272BF8" w:rsidRPr="0024699B" w:rsidRDefault="00275467" w:rsidP="00FE0177">
      <w:pPr>
        <w:rPr>
          <w:rFonts w:ascii="Verdana" w:eastAsia="Calibri" w:hAnsi="Verdana"/>
          <w:b/>
          <w:bCs/>
          <w:color w:val="000000" w:themeColor="text1"/>
          <w:lang w:val="en-US"/>
        </w:rPr>
      </w:pPr>
      <w:r w:rsidRPr="0024699B">
        <w:rPr>
          <w:rFonts w:ascii="Verdana" w:eastAsia="Calibri" w:hAnsi="Verdana"/>
          <w:i/>
          <w:color w:val="C45911" w:themeColor="accent2" w:themeShade="BF"/>
          <w:sz w:val="20"/>
          <w:szCs w:val="20"/>
          <w:lang w:val="en-US"/>
        </w:rPr>
        <w:t xml:space="preserve"> </w:t>
      </w:r>
      <w:r w:rsidR="00272BF8" w:rsidRPr="0024699B">
        <w:rPr>
          <w:rFonts w:ascii="Verdana" w:eastAsia="Calibri" w:hAnsi="Verdana"/>
          <w:b/>
          <w:bCs/>
          <w:color w:val="000000" w:themeColor="text1"/>
          <w:sz w:val="20"/>
          <w:lang w:val="en-US"/>
        </w:rPr>
        <w:t>3.</w:t>
      </w:r>
      <w:r w:rsidR="0070270B" w:rsidRPr="0024699B">
        <w:rPr>
          <w:rFonts w:ascii="Verdana" w:eastAsia="Calibri" w:hAnsi="Verdana"/>
          <w:b/>
          <w:bCs/>
          <w:color w:val="000000" w:themeColor="text1"/>
          <w:sz w:val="20"/>
          <w:lang w:val="en-US"/>
        </w:rPr>
        <w:t>3</w:t>
      </w:r>
      <w:r w:rsidR="00272BF8" w:rsidRPr="0024699B">
        <w:rPr>
          <w:rFonts w:ascii="Verdana" w:eastAsia="Calibri" w:hAnsi="Verdana"/>
          <w:b/>
          <w:bCs/>
          <w:color w:val="000000" w:themeColor="text1"/>
          <w:sz w:val="20"/>
          <w:lang w:val="en-US"/>
        </w:rPr>
        <w:t xml:space="preserve"> Monitoring, reporting, and evaluation</w:t>
      </w:r>
      <w:r w:rsidR="00920946" w:rsidRPr="0024699B">
        <w:rPr>
          <w:rFonts w:ascii="Verdana" w:eastAsia="Calibri" w:hAnsi="Verdana"/>
          <w:b/>
          <w:bCs/>
          <w:color w:val="000000" w:themeColor="text1"/>
          <w:sz w:val="20"/>
          <w:lang w:val="en-US"/>
        </w:rPr>
        <w:t xml:space="preserve">: </w:t>
      </w:r>
    </w:p>
    <w:p w14:paraId="54673387" w14:textId="77777777" w:rsidR="00272BF8" w:rsidRPr="0024699B" w:rsidRDefault="00272BF8" w:rsidP="00FE0177">
      <w:pPr>
        <w:rPr>
          <w:rFonts w:ascii="Verdana" w:eastAsia="Calibri" w:hAnsi="Verdana"/>
          <w:iCs/>
          <w:color w:val="C45911" w:themeColor="accent2" w:themeShade="BF"/>
          <w:sz w:val="20"/>
          <w:szCs w:val="20"/>
          <w:lang w:val="en-US"/>
        </w:rPr>
      </w:pPr>
    </w:p>
    <w:p w14:paraId="64A79E71" w14:textId="54FDB988" w:rsidR="00272BF8" w:rsidRPr="0024699B" w:rsidRDefault="00272BF8" w:rsidP="00FE0177">
      <w:pPr>
        <w:jc w:val="both"/>
        <w:rPr>
          <w:rFonts w:ascii="Verdana" w:eastAsia="Calibri" w:hAnsi="Verdana"/>
          <w:sz w:val="20"/>
          <w:szCs w:val="20"/>
          <w:lang w:val="en-US"/>
        </w:rPr>
      </w:pPr>
      <w:r w:rsidRPr="0024699B">
        <w:rPr>
          <w:rFonts w:ascii="Verdana" w:eastAsia="Calibri" w:hAnsi="Verdana"/>
          <w:sz w:val="20"/>
          <w:szCs w:val="20"/>
          <w:lang w:val="en-US"/>
        </w:rPr>
        <w:t>Reporting on the Joint SDG Fund will be results-oriented, and evidence based. Each PUNO will provide the Convening/Lead Agent with the following narrative reports prepared in accordance with instructions and templates developed by t</w:t>
      </w:r>
      <w:r w:rsidR="000D57C4" w:rsidRPr="0024699B">
        <w:rPr>
          <w:rFonts w:ascii="Verdana" w:eastAsia="Calibri" w:hAnsi="Verdana"/>
          <w:sz w:val="20"/>
          <w:szCs w:val="20"/>
          <w:lang w:val="en-US"/>
        </w:rPr>
        <w:t xml:space="preserve">he Joint SDG Fund Secretariat: </w:t>
      </w:r>
    </w:p>
    <w:p w14:paraId="0D7633FD" w14:textId="1DEA7DC1" w:rsidR="00272BF8" w:rsidRPr="0024699B" w:rsidRDefault="00272BF8" w:rsidP="00FE0177">
      <w:pPr>
        <w:numPr>
          <w:ilvl w:val="0"/>
          <w:numId w:val="4"/>
        </w:numPr>
        <w:jc w:val="both"/>
        <w:rPr>
          <w:rFonts w:ascii="Verdana" w:eastAsia="Calibri" w:hAnsi="Verdana"/>
          <w:color w:val="000000"/>
          <w:sz w:val="20"/>
          <w:szCs w:val="20"/>
          <w:lang w:val="en-US"/>
        </w:rPr>
      </w:pPr>
      <w:r w:rsidRPr="0024699B">
        <w:rPr>
          <w:rFonts w:ascii="Verdana" w:eastAsia="Calibri" w:hAnsi="Verdana"/>
          <w:b/>
          <w:i/>
          <w:iCs/>
          <w:color w:val="000000"/>
          <w:sz w:val="20"/>
          <w:szCs w:val="20"/>
          <w:lang w:val="en-US"/>
        </w:rPr>
        <w:t>Annual narrative progress reports</w:t>
      </w:r>
      <w:r w:rsidRPr="0024699B">
        <w:rPr>
          <w:rFonts w:ascii="Verdana" w:eastAsia="Calibri" w:hAnsi="Verdana"/>
          <w:b/>
          <w:color w:val="000000"/>
          <w:sz w:val="20"/>
          <w:szCs w:val="20"/>
          <w:lang w:val="en-US"/>
        </w:rPr>
        <w:t>,</w:t>
      </w:r>
      <w:r w:rsidRPr="0024699B">
        <w:rPr>
          <w:rFonts w:ascii="Verdana" w:eastAsia="Calibri" w:hAnsi="Verdana"/>
          <w:color w:val="000000"/>
          <w:sz w:val="20"/>
          <w:szCs w:val="20"/>
          <w:lang w:val="en-US"/>
        </w:rPr>
        <w:t xml:space="preserve"> to be provided no later than. one (1) month (31 January) after the end of the calendar year, and must include the result matrix</w:t>
      </w:r>
      <w:r w:rsidR="000D57C4" w:rsidRPr="0024699B">
        <w:rPr>
          <w:rFonts w:ascii="Verdana" w:eastAsia="Calibri" w:hAnsi="Verdana"/>
          <w:color w:val="000000"/>
          <w:sz w:val="20"/>
          <w:szCs w:val="20"/>
          <w:lang w:val="en-US"/>
        </w:rPr>
        <w:t xml:space="preserve"> </w:t>
      </w:r>
      <w:r w:rsidRPr="0024699B">
        <w:rPr>
          <w:rFonts w:ascii="Verdana" w:eastAsia="Calibri" w:hAnsi="Verdana"/>
          <w:color w:val="000000"/>
          <w:sz w:val="20"/>
          <w:szCs w:val="20"/>
          <w:lang w:val="en-US"/>
        </w:rPr>
        <w:t>updated risk log</w:t>
      </w:r>
      <w:r w:rsidR="000D57C4" w:rsidRPr="0024699B">
        <w:rPr>
          <w:rFonts w:ascii="Verdana" w:eastAsia="Calibri" w:hAnsi="Verdana"/>
          <w:color w:val="000000"/>
          <w:sz w:val="20"/>
          <w:szCs w:val="20"/>
          <w:lang w:val="en-US"/>
        </w:rPr>
        <w:t xml:space="preserve"> (based on quarterly reports)</w:t>
      </w:r>
      <w:r w:rsidRPr="0024699B">
        <w:rPr>
          <w:rFonts w:ascii="Verdana" w:eastAsia="Calibri" w:hAnsi="Verdana"/>
          <w:color w:val="000000"/>
          <w:sz w:val="20"/>
          <w:szCs w:val="20"/>
          <w:lang w:val="en-US"/>
        </w:rPr>
        <w:t>, and anticipated expenditures and results for the next 12-month funding period;</w:t>
      </w:r>
    </w:p>
    <w:p w14:paraId="0AB529B6" w14:textId="77777777" w:rsidR="00272BF8" w:rsidRPr="0024699B" w:rsidRDefault="00272BF8" w:rsidP="00FE0177">
      <w:pPr>
        <w:numPr>
          <w:ilvl w:val="0"/>
          <w:numId w:val="4"/>
        </w:numPr>
        <w:jc w:val="both"/>
        <w:rPr>
          <w:rFonts w:ascii="Verdana" w:eastAsia="Calibri" w:hAnsi="Verdana"/>
          <w:color w:val="000000"/>
          <w:sz w:val="20"/>
          <w:szCs w:val="20"/>
          <w:lang w:val="en-US"/>
        </w:rPr>
      </w:pPr>
      <w:r w:rsidRPr="0024699B">
        <w:rPr>
          <w:rFonts w:ascii="Verdana" w:eastAsia="Calibri" w:hAnsi="Verdana"/>
          <w:b/>
          <w:i/>
          <w:iCs/>
          <w:color w:val="000000"/>
          <w:sz w:val="20"/>
          <w:szCs w:val="20"/>
          <w:lang w:val="en-US"/>
        </w:rPr>
        <w:t>Mid-term progress review report</w:t>
      </w:r>
      <w:r w:rsidRPr="0024699B">
        <w:rPr>
          <w:rFonts w:ascii="Verdana" w:eastAsia="Calibri" w:hAnsi="Verdana"/>
          <w:color w:val="000000"/>
          <w:sz w:val="20"/>
          <w:szCs w:val="20"/>
          <w:lang w:val="en-US"/>
        </w:rPr>
        <w:t xml:space="preserve"> to be submitted halfway through the implementation of Joint Programme</w:t>
      </w:r>
      <w:r w:rsidRPr="00BC38BF">
        <w:rPr>
          <w:rFonts w:ascii="Verdana" w:eastAsia="Calibri" w:hAnsi="Verdana"/>
          <w:color w:val="000000"/>
          <w:vertAlign w:val="superscript"/>
        </w:rPr>
        <w:footnoteReference w:id="5"/>
      </w:r>
      <w:r w:rsidRPr="0024699B">
        <w:rPr>
          <w:rFonts w:ascii="Verdana" w:eastAsia="Calibri" w:hAnsi="Verdana"/>
          <w:color w:val="000000"/>
          <w:sz w:val="20"/>
          <w:szCs w:val="20"/>
          <w:lang w:val="en-US"/>
        </w:rPr>
        <w:t>; and</w:t>
      </w:r>
    </w:p>
    <w:p w14:paraId="244F93D8" w14:textId="23D0DB03" w:rsidR="00272BF8" w:rsidRPr="0024699B" w:rsidRDefault="00272BF8" w:rsidP="00FE0177">
      <w:pPr>
        <w:numPr>
          <w:ilvl w:val="0"/>
          <w:numId w:val="4"/>
        </w:numPr>
        <w:jc w:val="both"/>
        <w:rPr>
          <w:rFonts w:ascii="Verdana" w:eastAsia="Calibri" w:hAnsi="Verdana"/>
          <w:color w:val="000000"/>
          <w:sz w:val="20"/>
          <w:szCs w:val="20"/>
          <w:lang w:val="en-US"/>
        </w:rPr>
      </w:pPr>
      <w:r w:rsidRPr="0024699B">
        <w:rPr>
          <w:rFonts w:ascii="Verdana" w:eastAsia="Calibri" w:hAnsi="Verdana"/>
          <w:b/>
          <w:i/>
          <w:iCs/>
          <w:color w:val="000000"/>
          <w:sz w:val="20"/>
          <w:szCs w:val="20"/>
          <w:lang w:val="en-US"/>
        </w:rPr>
        <w:t xml:space="preserve">Final </w:t>
      </w:r>
      <w:r w:rsidRPr="0024699B">
        <w:rPr>
          <w:rFonts w:ascii="Verdana" w:eastAsia="Calibri" w:hAnsi="Verdana"/>
          <w:b/>
          <w:i/>
          <w:iCs/>
          <w:sz w:val="20"/>
          <w:szCs w:val="20"/>
          <w:lang w:val="en-US"/>
        </w:rPr>
        <w:t>consolidated narrative</w:t>
      </w:r>
      <w:r w:rsidRPr="0024699B">
        <w:rPr>
          <w:rFonts w:ascii="Verdana" w:eastAsia="Calibri" w:hAnsi="Verdana"/>
          <w:b/>
          <w:i/>
          <w:iCs/>
          <w:color w:val="000000"/>
          <w:sz w:val="20"/>
          <w:szCs w:val="20"/>
          <w:lang w:val="en-US"/>
        </w:rPr>
        <w:t xml:space="preserve"> report</w:t>
      </w:r>
      <w:r w:rsidRPr="0024699B">
        <w:rPr>
          <w:rFonts w:ascii="Verdana" w:eastAsia="Calibri" w:hAnsi="Verdana"/>
          <w:b/>
          <w:color w:val="000000"/>
          <w:sz w:val="20"/>
          <w:szCs w:val="20"/>
          <w:lang w:val="en-US"/>
        </w:rPr>
        <w:t>,</w:t>
      </w:r>
      <w:r w:rsidRPr="0024699B">
        <w:rPr>
          <w:rFonts w:ascii="Verdana" w:eastAsia="Calibri" w:hAnsi="Verdana"/>
          <w:color w:val="000000"/>
          <w:sz w:val="20"/>
          <w:szCs w:val="20"/>
          <w:lang w:val="en-US"/>
        </w:rPr>
        <w:t xml:space="preserve"> after the completion of the joint programme, to be provided no later than </w:t>
      </w:r>
      <w:r w:rsidRPr="0024699B">
        <w:rPr>
          <w:rFonts w:ascii="Verdana" w:eastAsia="Calibri" w:hAnsi="Verdana"/>
          <w:sz w:val="20"/>
          <w:szCs w:val="20"/>
          <w:lang w:val="en-US"/>
        </w:rPr>
        <w:t>two (2)</w:t>
      </w:r>
      <w:r w:rsidRPr="0024699B">
        <w:rPr>
          <w:rFonts w:ascii="Verdana" w:eastAsia="Calibri" w:hAnsi="Verdana"/>
          <w:color w:val="000000"/>
          <w:sz w:val="20"/>
          <w:szCs w:val="20"/>
          <w:lang w:val="en-US"/>
        </w:rPr>
        <w:t xml:space="preserve"> months after the operational closure of the activities </w:t>
      </w:r>
      <w:r w:rsidRPr="0024699B">
        <w:rPr>
          <w:rFonts w:ascii="Verdana" w:eastAsia="Calibri" w:hAnsi="Verdana"/>
          <w:sz w:val="20"/>
          <w:szCs w:val="20"/>
          <w:lang w:val="en-US"/>
        </w:rPr>
        <w:t>of</w:t>
      </w:r>
      <w:r w:rsidRPr="0024699B">
        <w:rPr>
          <w:rFonts w:ascii="Verdana" w:eastAsia="Calibri" w:hAnsi="Verdana"/>
          <w:color w:val="000000"/>
          <w:sz w:val="20"/>
          <w:szCs w:val="20"/>
          <w:lang w:val="en-US"/>
        </w:rPr>
        <w:t xml:space="preserve"> the </w:t>
      </w:r>
      <w:r w:rsidRPr="0024699B">
        <w:rPr>
          <w:rFonts w:ascii="Verdana" w:eastAsia="Calibri" w:hAnsi="Verdana"/>
          <w:sz w:val="20"/>
          <w:szCs w:val="20"/>
          <w:lang w:val="en-US"/>
        </w:rPr>
        <w:t>joint programme</w:t>
      </w:r>
      <w:r w:rsidRPr="0024699B">
        <w:rPr>
          <w:rFonts w:ascii="Verdana" w:eastAsia="Calibri" w:hAnsi="Verdana"/>
          <w:color w:val="000000"/>
          <w:sz w:val="20"/>
          <w:szCs w:val="20"/>
          <w:lang w:val="en-US"/>
        </w:rPr>
        <w:t xml:space="preserve">. </w:t>
      </w:r>
    </w:p>
    <w:p w14:paraId="24C375A4" w14:textId="77777777" w:rsidR="000D57C4" w:rsidRPr="0024699B" w:rsidRDefault="000D57C4" w:rsidP="00FE0177">
      <w:pPr>
        <w:jc w:val="both"/>
        <w:rPr>
          <w:rFonts w:ascii="Verdana" w:eastAsia="Calibri" w:hAnsi="Verdana"/>
          <w:sz w:val="20"/>
          <w:szCs w:val="20"/>
          <w:lang w:val="en-US"/>
        </w:rPr>
      </w:pPr>
    </w:p>
    <w:p w14:paraId="1C5693B9" w14:textId="01973E5C" w:rsidR="00272BF8" w:rsidRPr="0024699B" w:rsidRDefault="00272BF8" w:rsidP="00FE0177">
      <w:pPr>
        <w:jc w:val="both"/>
        <w:rPr>
          <w:rFonts w:ascii="Verdana" w:eastAsia="Calibri" w:hAnsi="Verdana"/>
          <w:sz w:val="20"/>
          <w:szCs w:val="20"/>
          <w:lang w:val="en-US"/>
        </w:rPr>
      </w:pPr>
      <w:r w:rsidRPr="0024699B">
        <w:rPr>
          <w:rFonts w:ascii="Verdana" w:eastAsia="Calibri" w:hAnsi="Verdana"/>
          <w:sz w:val="20"/>
          <w:szCs w:val="20"/>
          <w:lang w:val="en-US"/>
        </w:rPr>
        <w:t>The Convening/Lead Agent will compile the narrative reports of PUNOs and submit a consolidated report to the Joint SDG Fund Secretariat, thr</w:t>
      </w:r>
      <w:r w:rsidR="000D57C4" w:rsidRPr="0024699B">
        <w:rPr>
          <w:rFonts w:ascii="Verdana" w:eastAsia="Calibri" w:hAnsi="Verdana"/>
          <w:sz w:val="20"/>
          <w:szCs w:val="20"/>
          <w:lang w:val="en-US"/>
        </w:rPr>
        <w:t xml:space="preserve">ough the Resident Coordinator. </w:t>
      </w:r>
    </w:p>
    <w:p w14:paraId="534450E1" w14:textId="06EAC764" w:rsidR="00272BF8" w:rsidRPr="0024699B" w:rsidRDefault="00272BF8" w:rsidP="00FE0177">
      <w:pPr>
        <w:jc w:val="both"/>
        <w:rPr>
          <w:rFonts w:ascii="Verdana" w:eastAsia="Calibri" w:hAnsi="Verdana"/>
          <w:sz w:val="20"/>
          <w:szCs w:val="20"/>
          <w:lang w:val="en-US"/>
        </w:rPr>
      </w:pPr>
      <w:r w:rsidRPr="0024699B">
        <w:rPr>
          <w:rFonts w:ascii="Verdana" w:eastAsia="Calibri" w:hAnsi="Verdana"/>
          <w:sz w:val="20"/>
          <w:szCs w:val="20"/>
          <w:lang w:val="en-US"/>
        </w:rPr>
        <w:t xml:space="preserve">The Resident Coordinator will be required to monitor the implementation of the joint programme, with the involvement of Joint SDG Fund Secretariat to which it must submit data and information when requested. As a minimum, joint programmes will prepare, and submit to the Joint SDG Fund Secretariat, </w:t>
      </w:r>
      <w:r w:rsidR="000D57C4" w:rsidRPr="0024699B">
        <w:rPr>
          <w:rFonts w:ascii="Verdana" w:eastAsia="Calibri" w:hAnsi="Verdana"/>
          <w:sz w:val="20"/>
          <w:szCs w:val="20"/>
          <w:lang w:val="en-US"/>
        </w:rPr>
        <w:t>quarterly report</w:t>
      </w:r>
      <w:r w:rsidRPr="0024699B">
        <w:rPr>
          <w:rFonts w:ascii="Verdana" w:eastAsia="Calibri" w:hAnsi="Verdana"/>
          <w:sz w:val="20"/>
          <w:szCs w:val="20"/>
          <w:lang w:val="en-US"/>
        </w:rPr>
        <w:t xml:space="preserve"> monitoring updates. Additional insights (such as policy papers, value for money analysis, case studies, infographics, blogs) might need to be provided, per request of the Joint SDG Fund Secretariat. Joint programme will allocate resources for monitorin</w:t>
      </w:r>
      <w:r w:rsidR="000D57C4" w:rsidRPr="0024699B">
        <w:rPr>
          <w:rFonts w:ascii="Verdana" w:eastAsia="Calibri" w:hAnsi="Verdana"/>
          <w:sz w:val="20"/>
          <w:szCs w:val="20"/>
          <w:lang w:val="en-US"/>
        </w:rPr>
        <w:t>g and evaluation in the budget.</w:t>
      </w:r>
    </w:p>
    <w:p w14:paraId="7EDFAC10" w14:textId="4911EBDD" w:rsidR="00272BF8" w:rsidRPr="0024699B" w:rsidRDefault="00272BF8" w:rsidP="00FE0177">
      <w:pPr>
        <w:jc w:val="both"/>
        <w:rPr>
          <w:rFonts w:ascii="Verdana" w:eastAsia="Calibri" w:hAnsi="Verdana"/>
          <w:sz w:val="20"/>
          <w:szCs w:val="20"/>
          <w:lang w:val="en-US"/>
        </w:rPr>
      </w:pPr>
      <w:r w:rsidRPr="0024699B">
        <w:rPr>
          <w:rFonts w:ascii="Verdana" w:eastAsia="Calibri" w:hAnsi="Verdana"/>
          <w:sz w:val="20"/>
          <w:szCs w:val="20"/>
          <w:lang w:val="en-US"/>
        </w:rPr>
        <w:lastRenderedPageBreak/>
        <w:t xml:space="preserve">Data for all indicators of the results framework </w:t>
      </w:r>
      <w:r w:rsidR="008A0B5C" w:rsidRPr="0024699B">
        <w:rPr>
          <w:rFonts w:ascii="Verdana" w:eastAsia="Calibri" w:hAnsi="Verdana"/>
          <w:sz w:val="20"/>
          <w:szCs w:val="20"/>
          <w:lang w:val="en-US"/>
        </w:rPr>
        <w:t xml:space="preserve">which </w:t>
      </w:r>
      <w:r w:rsidRPr="0024699B">
        <w:rPr>
          <w:rFonts w:ascii="Verdana" w:eastAsia="Calibri" w:hAnsi="Verdana"/>
          <w:sz w:val="20"/>
          <w:szCs w:val="20"/>
          <w:lang w:val="en-US"/>
        </w:rPr>
        <w:t xml:space="preserve">will be shared with the Fund Secretariat on a regular basis, in order to allow the Fund Secretariat to aggregate results at the global level and integrate findings into reporting on progress of the Joint SDG Fund. </w:t>
      </w:r>
    </w:p>
    <w:p w14:paraId="65D8EA54" w14:textId="77777777" w:rsidR="00272BF8" w:rsidRPr="0024699B" w:rsidRDefault="00272BF8" w:rsidP="00FE0177">
      <w:pPr>
        <w:jc w:val="both"/>
        <w:rPr>
          <w:rFonts w:ascii="Verdana" w:eastAsia="Calibri" w:hAnsi="Verdana"/>
          <w:sz w:val="20"/>
          <w:szCs w:val="20"/>
          <w:lang w:val="en-US"/>
        </w:rPr>
      </w:pPr>
    </w:p>
    <w:p w14:paraId="71849F9E" w14:textId="4CF9BC8F" w:rsidR="00272BF8" w:rsidRPr="0024699B" w:rsidRDefault="00272BF8" w:rsidP="00FE0177">
      <w:pPr>
        <w:jc w:val="both"/>
        <w:rPr>
          <w:rFonts w:ascii="Verdana" w:eastAsia="Calibri" w:hAnsi="Verdana"/>
          <w:sz w:val="20"/>
          <w:szCs w:val="20"/>
          <w:lang w:val="en-US"/>
        </w:rPr>
      </w:pPr>
      <w:r w:rsidRPr="0024699B">
        <w:rPr>
          <w:rFonts w:ascii="Verdana" w:eastAsia="Calibri" w:hAnsi="Verdana"/>
          <w:sz w:val="20"/>
          <w:szCs w:val="20"/>
          <w:lang w:val="en-US"/>
        </w:rPr>
        <w:t>PUNOs will be required to include information on complementary funding received from other sources (both UN cost sharing, and external sources of funding) for the activities supported by the Fund, including in kind contributions and/or South-South Cooperation initiatives, in the repor</w:t>
      </w:r>
      <w:r w:rsidR="000D57C4" w:rsidRPr="0024699B">
        <w:rPr>
          <w:rFonts w:ascii="Verdana" w:eastAsia="Calibri" w:hAnsi="Verdana"/>
          <w:sz w:val="20"/>
          <w:szCs w:val="20"/>
          <w:lang w:val="en-US"/>
        </w:rPr>
        <w:t xml:space="preserve">ting done throughout the year. </w:t>
      </w:r>
    </w:p>
    <w:p w14:paraId="122A7268" w14:textId="214E7AF4" w:rsidR="00272BF8" w:rsidRPr="0024699B" w:rsidRDefault="00272BF8" w:rsidP="00FE0177">
      <w:pPr>
        <w:jc w:val="both"/>
        <w:rPr>
          <w:rFonts w:ascii="Verdana" w:eastAsia="Calibri" w:hAnsi="Verdana"/>
          <w:sz w:val="20"/>
          <w:szCs w:val="20"/>
          <w:lang w:val="en-US"/>
        </w:rPr>
      </w:pPr>
      <w:r w:rsidRPr="0024699B">
        <w:rPr>
          <w:rFonts w:ascii="Verdana" w:eastAsia="Calibri" w:hAnsi="Verdana"/>
          <w:sz w:val="20"/>
          <w:szCs w:val="20"/>
          <w:lang w:val="en-US"/>
        </w:rPr>
        <w:t>PUNOs at Headquarters level shall provide the Administrative Agent with the following statements and reports prepared in accordance with its accounting and reporting procedures, consolidate the</w:t>
      </w:r>
      <w:r w:rsidR="000D57C4" w:rsidRPr="0024699B">
        <w:rPr>
          <w:rFonts w:ascii="Verdana" w:eastAsia="Calibri" w:hAnsi="Verdana"/>
          <w:sz w:val="20"/>
          <w:szCs w:val="20"/>
          <w:lang w:val="en-US"/>
        </w:rPr>
        <w:t xml:space="preserve"> financial reports, as follows:</w:t>
      </w:r>
    </w:p>
    <w:p w14:paraId="0173B3EF" w14:textId="77777777" w:rsidR="00272BF8" w:rsidRPr="0024699B" w:rsidRDefault="00272BF8" w:rsidP="00FE0177">
      <w:pPr>
        <w:numPr>
          <w:ilvl w:val="0"/>
          <w:numId w:val="5"/>
        </w:numPr>
        <w:jc w:val="both"/>
        <w:rPr>
          <w:rFonts w:ascii="Verdana" w:eastAsia="Calibri" w:hAnsi="Verdana"/>
          <w:sz w:val="20"/>
          <w:szCs w:val="20"/>
          <w:lang w:val="en-US"/>
        </w:rPr>
      </w:pPr>
      <w:r w:rsidRPr="0024699B">
        <w:rPr>
          <w:rFonts w:ascii="Verdana" w:eastAsia="Calibri" w:hAnsi="Verdana"/>
          <w:color w:val="000000"/>
          <w:sz w:val="20"/>
          <w:szCs w:val="20"/>
          <w:lang w:val="en-US"/>
        </w:rPr>
        <w:t>Annual financial reports as of 31st December each year with respect to the funds disbursed to it from the Joint SDG Fund Account, to be provided no later than four months after the end of the applicable reporting period; and</w:t>
      </w:r>
    </w:p>
    <w:p w14:paraId="4ECA9B7C" w14:textId="77777777" w:rsidR="00272BF8" w:rsidRPr="0024699B" w:rsidRDefault="00272BF8" w:rsidP="00FE0177">
      <w:pPr>
        <w:numPr>
          <w:ilvl w:val="0"/>
          <w:numId w:val="5"/>
        </w:numPr>
        <w:jc w:val="both"/>
        <w:rPr>
          <w:rFonts w:ascii="Verdana" w:eastAsia="Calibri" w:hAnsi="Verdana"/>
          <w:sz w:val="20"/>
          <w:szCs w:val="20"/>
          <w:lang w:val="en-US"/>
        </w:rPr>
      </w:pPr>
      <w:r w:rsidRPr="0024699B">
        <w:rPr>
          <w:rFonts w:ascii="Verdana" w:eastAsia="Calibri" w:hAnsi="Verdana"/>
          <w:color w:val="000000"/>
          <w:sz w:val="20"/>
          <w:szCs w:val="20"/>
          <w:lang w:val="en-US"/>
        </w:rPr>
        <w:t>A final financial report, after the completion of the activities financed by the Joint SDG Fund and including the final year of the activities, to be provided no later than 30 April of the year following the operational closing of the project activities.</w:t>
      </w:r>
    </w:p>
    <w:p w14:paraId="4DBBBEB6" w14:textId="77777777" w:rsidR="00272BF8" w:rsidRPr="0024699B" w:rsidRDefault="00272BF8" w:rsidP="00FE0177">
      <w:pPr>
        <w:jc w:val="both"/>
        <w:rPr>
          <w:rFonts w:ascii="Verdana" w:eastAsia="Calibri" w:hAnsi="Verdana"/>
          <w:color w:val="000000"/>
          <w:sz w:val="16"/>
          <w:szCs w:val="20"/>
          <w:lang w:val="en-US"/>
        </w:rPr>
      </w:pPr>
    </w:p>
    <w:p w14:paraId="3690292E" w14:textId="77777777" w:rsidR="00272BF8" w:rsidRPr="0024699B" w:rsidRDefault="00272BF8" w:rsidP="00FE0177">
      <w:pPr>
        <w:jc w:val="both"/>
        <w:rPr>
          <w:rFonts w:ascii="Verdana" w:eastAsia="Calibri" w:hAnsi="Verdana"/>
          <w:sz w:val="20"/>
          <w:szCs w:val="20"/>
          <w:lang w:val="en-US"/>
        </w:rPr>
      </w:pPr>
      <w:r w:rsidRPr="0024699B">
        <w:rPr>
          <w:rFonts w:ascii="Verdana" w:eastAsia="Calibri" w:hAnsi="Verdana"/>
          <w:sz w:val="20"/>
          <w:szCs w:val="20"/>
          <w:lang w:val="en-US"/>
        </w:rPr>
        <w:t>In addition, regular updates on financial delivery might need to be provided, per request of the Fund Secretariat.</w:t>
      </w:r>
    </w:p>
    <w:p w14:paraId="5388941D" w14:textId="77777777" w:rsidR="00272BF8" w:rsidRPr="0024699B" w:rsidRDefault="00272BF8" w:rsidP="00FE0177">
      <w:pPr>
        <w:jc w:val="both"/>
        <w:rPr>
          <w:rFonts w:ascii="Verdana" w:eastAsia="Calibri" w:hAnsi="Verdana"/>
          <w:sz w:val="16"/>
          <w:szCs w:val="20"/>
          <w:lang w:val="en-US"/>
        </w:rPr>
      </w:pPr>
    </w:p>
    <w:p w14:paraId="39A70489" w14:textId="77777777" w:rsidR="00272BF8" w:rsidRPr="0024699B" w:rsidRDefault="00272BF8" w:rsidP="00FE0177">
      <w:pPr>
        <w:jc w:val="both"/>
        <w:rPr>
          <w:rFonts w:ascii="Verdana" w:eastAsia="Calibri" w:hAnsi="Verdana"/>
          <w:sz w:val="20"/>
          <w:szCs w:val="20"/>
          <w:lang w:val="en-US"/>
        </w:rPr>
      </w:pPr>
      <w:r w:rsidRPr="0024699B">
        <w:rPr>
          <w:rFonts w:ascii="Verdana" w:eastAsia="Calibri" w:hAnsi="Verdana"/>
          <w:sz w:val="20"/>
          <w:szCs w:val="20"/>
          <w:lang w:val="en-US"/>
        </w:rPr>
        <w:t xml:space="preserve">After competition of a joint programmes, a final, </w:t>
      </w:r>
      <w:r w:rsidRPr="0024699B">
        <w:rPr>
          <w:rFonts w:ascii="Verdana" w:eastAsia="Calibri" w:hAnsi="Verdana"/>
          <w:i/>
          <w:iCs/>
          <w:sz w:val="20"/>
          <w:szCs w:val="20"/>
          <w:lang w:val="en-US"/>
        </w:rPr>
        <w:t>independent and gender-responsive</w:t>
      </w:r>
      <w:r w:rsidRPr="00BC38BF">
        <w:rPr>
          <w:rFonts w:ascii="Verdana" w:eastAsia="Calibri" w:hAnsi="Verdana"/>
          <w:i/>
          <w:iCs/>
          <w:vertAlign w:val="superscript"/>
        </w:rPr>
        <w:footnoteReference w:id="6"/>
      </w:r>
      <w:r w:rsidRPr="0024699B">
        <w:rPr>
          <w:rFonts w:ascii="Verdana" w:eastAsia="Calibri" w:hAnsi="Verdana"/>
          <w:i/>
          <w:iCs/>
          <w:sz w:val="20"/>
          <w:szCs w:val="20"/>
          <w:lang w:val="en-US"/>
        </w:rPr>
        <w:t xml:space="preserve"> evaluation</w:t>
      </w:r>
      <w:r w:rsidRPr="0024699B">
        <w:rPr>
          <w:rFonts w:ascii="Verdana" w:eastAsia="Calibri" w:hAnsi="Verdana"/>
          <w:sz w:val="20"/>
          <w:szCs w:val="20"/>
          <w:lang w:val="en-US"/>
        </w:rPr>
        <w:t xml:space="preserve"> will be organized by the Resident Coordinator. The cost needs to be budgeted, and in case there are no remaining funds at the end of the joint programme, it will be the responsibility of PUNOs to pay for the final, independent evaluation from their own resources.</w:t>
      </w:r>
    </w:p>
    <w:p w14:paraId="5765DA1A" w14:textId="77777777" w:rsidR="00272BF8" w:rsidRPr="0024699B" w:rsidRDefault="00272BF8" w:rsidP="00FE0177">
      <w:pPr>
        <w:jc w:val="both"/>
        <w:rPr>
          <w:rFonts w:ascii="Verdana" w:eastAsia="Calibri" w:hAnsi="Verdana"/>
          <w:sz w:val="20"/>
          <w:szCs w:val="20"/>
          <w:lang w:val="en-US"/>
        </w:rPr>
      </w:pPr>
    </w:p>
    <w:p w14:paraId="676241CC" w14:textId="6B1A7369" w:rsidR="00272BF8" w:rsidRPr="0024699B" w:rsidRDefault="00272BF8" w:rsidP="00FE0177">
      <w:pPr>
        <w:jc w:val="both"/>
        <w:rPr>
          <w:rFonts w:ascii="Verdana" w:eastAsia="Calibri" w:hAnsi="Verdana"/>
          <w:sz w:val="20"/>
          <w:szCs w:val="20"/>
          <w:lang w:val="en-US"/>
        </w:rPr>
      </w:pPr>
      <w:r w:rsidRPr="0024699B">
        <w:rPr>
          <w:rFonts w:ascii="Verdana" w:eastAsia="Calibri" w:hAnsi="Verdana"/>
          <w:color w:val="000000" w:themeColor="text1"/>
          <w:sz w:val="20"/>
          <w:szCs w:val="20"/>
          <w:lang w:val="en-US"/>
        </w:rPr>
        <w:t xml:space="preserve">The </w:t>
      </w:r>
      <w:r w:rsidR="000D57C4" w:rsidRPr="0024699B">
        <w:rPr>
          <w:rFonts w:ascii="Verdana" w:eastAsia="Calibri" w:hAnsi="Verdana"/>
          <w:color w:val="000000" w:themeColor="text1"/>
          <w:sz w:val="20"/>
          <w:szCs w:val="20"/>
          <w:lang w:val="en-US"/>
        </w:rPr>
        <w:t>JP</w:t>
      </w:r>
      <w:r w:rsidRPr="0024699B">
        <w:rPr>
          <w:rFonts w:ascii="Verdana" w:eastAsia="Calibri" w:hAnsi="Verdana"/>
          <w:color w:val="000000" w:themeColor="text1"/>
          <w:sz w:val="20"/>
          <w:szCs w:val="20"/>
          <w:lang w:val="en-US"/>
        </w:rPr>
        <w:t xml:space="preserve"> will be subjected to a joint final independent evaluation. It will be managed jointly by PUNOs as per established process for independent evaluations, including the use of a joint evaluation steering group and dedicated evaluation managers not involved in the implementation of the joint programme. The evaluations will follow the United Nations Evaluation Group’s (UNEG) Norms and Standards for Evaluation in the UN System, using the guidance on </w:t>
      </w:r>
      <w:hyperlink r:id="rId44" w:history="1">
        <w:r w:rsidRPr="0024699B">
          <w:rPr>
            <w:rFonts w:ascii="Verdana" w:eastAsia="Calibri" w:hAnsi="Verdana"/>
            <w:color w:val="000000" w:themeColor="text1"/>
            <w:sz w:val="20"/>
            <w:szCs w:val="20"/>
            <w:u w:val="single"/>
            <w:lang w:val="en-US"/>
          </w:rPr>
          <w:t>Joint Evaluation and relevant UNDG guidance on evaluations</w:t>
        </w:r>
      </w:hyperlink>
      <w:r w:rsidRPr="0024699B">
        <w:rPr>
          <w:rFonts w:ascii="Verdana" w:eastAsia="Calibri" w:hAnsi="Verdana"/>
          <w:color w:val="000000" w:themeColor="text1"/>
          <w:sz w:val="20"/>
          <w:szCs w:val="20"/>
          <w:lang w:val="en-US"/>
        </w:rPr>
        <w:t>. The management and implementation of the joint evaluation will have due regard to the evaluation policies of PUNOs to ensure the requirements of those policies are met and the evaluation is conducted with use of appropriate guidance from PUNOs on joint evaluation. The evaluation process will be participative and will involve all relevant programme’s stakeholders and partners. Evaluation results will be disseminated amongst government, development partners, civil society, and other stakeholders. A joint management response will be produced upon completion of the evaluation process and made publicly available on the evaluation platforms or similar of PUNOs.</w:t>
      </w:r>
      <w:r w:rsidR="00D13FA6" w:rsidRPr="0024699B">
        <w:rPr>
          <w:rFonts w:ascii="Verdana" w:eastAsia="Calibri" w:hAnsi="Verdana"/>
          <w:color w:val="000000" w:themeColor="text1"/>
          <w:sz w:val="20"/>
          <w:szCs w:val="20"/>
          <w:lang w:val="en-US"/>
        </w:rPr>
        <w:t xml:space="preserve"> </w:t>
      </w:r>
    </w:p>
    <w:p w14:paraId="3F8313E3" w14:textId="77777777" w:rsidR="00272BF8" w:rsidRPr="0024699B" w:rsidRDefault="00272BF8" w:rsidP="00FE0177">
      <w:pPr>
        <w:jc w:val="both"/>
        <w:rPr>
          <w:rFonts w:ascii="Verdana" w:eastAsia="Calibri" w:hAnsi="Verdana"/>
          <w:sz w:val="20"/>
          <w:szCs w:val="20"/>
          <w:lang w:val="en-US"/>
        </w:rPr>
      </w:pPr>
    </w:p>
    <w:p w14:paraId="6CD98659" w14:textId="50760940" w:rsidR="00EB3EA1" w:rsidRPr="0024699B" w:rsidRDefault="00EB3EA1" w:rsidP="00FE0177">
      <w:pPr>
        <w:jc w:val="both"/>
        <w:rPr>
          <w:rFonts w:ascii="Verdana" w:eastAsia="Calibri" w:hAnsi="Verdana"/>
          <w:sz w:val="20"/>
          <w:szCs w:val="20"/>
          <w:lang w:val="en-US"/>
        </w:rPr>
      </w:pPr>
    </w:p>
    <w:p w14:paraId="5B4DBE68" w14:textId="77777777" w:rsidR="002C59EB" w:rsidRPr="0024699B" w:rsidRDefault="002C59EB" w:rsidP="00FE0177">
      <w:pPr>
        <w:jc w:val="both"/>
        <w:rPr>
          <w:rFonts w:ascii="Verdana" w:eastAsia="Calibri" w:hAnsi="Verdana"/>
          <w:sz w:val="20"/>
          <w:szCs w:val="20"/>
          <w:lang w:val="en-US"/>
        </w:rPr>
      </w:pPr>
    </w:p>
    <w:p w14:paraId="1888FDF4" w14:textId="234F1716" w:rsidR="00272BF8" w:rsidRPr="0024699B" w:rsidRDefault="00272BF8" w:rsidP="00FE0177">
      <w:pPr>
        <w:rPr>
          <w:rFonts w:ascii="Verdana" w:eastAsia="Calibri" w:hAnsi="Verdana"/>
          <w:b/>
          <w:bCs/>
          <w:color w:val="000000" w:themeColor="text1"/>
          <w:sz w:val="20"/>
          <w:szCs w:val="20"/>
          <w:lang w:val="en-US"/>
        </w:rPr>
      </w:pPr>
      <w:r w:rsidRPr="0024699B">
        <w:rPr>
          <w:rFonts w:ascii="Verdana" w:eastAsia="Calibri" w:hAnsi="Verdana"/>
          <w:b/>
          <w:bCs/>
          <w:color w:val="000000" w:themeColor="text1"/>
          <w:sz w:val="20"/>
          <w:szCs w:val="20"/>
          <w:lang w:val="en-US"/>
        </w:rPr>
        <w:t>3.</w:t>
      </w:r>
      <w:r w:rsidR="0070270B" w:rsidRPr="0024699B">
        <w:rPr>
          <w:rFonts w:ascii="Verdana" w:eastAsia="Calibri" w:hAnsi="Verdana"/>
          <w:b/>
          <w:bCs/>
          <w:color w:val="000000" w:themeColor="text1"/>
          <w:sz w:val="20"/>
          <w:szCs w:val="20"/>
          <w:lang w:val="en-US"/>
        </w:rPr>
        <w:t>4</w:t>
      </w:r>
      <w:r w:rsidRPr="0024699B">
        <w:rPr>
          <w:rFonts w:ascii="Verdana" w:eastAsia="Calibri" w:hAnsi="Verdana"/>
          <w:b/>
          <w:bCs/>
          <w:color w:val="000000" w:themeColor="text1"/>
          <w:sz w:val="20"/>
          <w:szCs w:val="20"/>
          <w:lang w:val="en-US"/>
        </w:rPr>
        <w:t xml:space="preserve"> Accountability, financial ma</w:t>
      </w:r>
      <w:r w:rsidR="00EB3EA1" w:rsidRPr="0024699B">
        <w:rPr>
          <w:rFonts w:ascii="Verdana" w:eastAsia="Calibri" w:hAnsi="Verdana"/>
          <w:b/>
          <w:bCs/>
          <w:color w:val="000000" w:themeColor="text1"/>
          <w:sz w:val="20"/>
          <w:szCs w:val="20"/>
          <w:lang w:val="en-US"/>
        </w:rPr>
        <w:t>nagement, and public disclosure</w:t>
      </w:r>
      <w:r w:rsidR="002D341E" w:rsidRPr="0024699B">
        <w:rPr>
          <w:rFonts w:ascii="Verdana" w:eastAsia="Calibri" w:hAnsi="Verdana"/>
          <w:b/>
          <w:bCs/>
          <w:color w:val="000000" w:themeColor="text1"/>
          <w:sz w:val="20"/>
          <w:szCs w:val="20"/>
          <w:lang w:val="en-US"/>
        </w:rPr>
        <w:t>:</w:t>
      </w:r>
    </w:p>
    <w:p w14:paraId="4A5F0A63" w14:textId="77777777" w:rsidR="00EB3EA1" w:rsidRPr="0024699B" w:rsidRDefault="00EB3EA1" w:rsidP="00FE0177">
      <w:pPr>
        <w:autoSpaceDE w:val="0"/>
        <w:autoSpaceDN w:val="0"/>
        <w:adjustRightInd w:val="0"/>
        <w:jc w:val="both"/>
        <w:rPr>
          <w:rFonts w:ascii="Verdana" w:eastAsia="DejaVuSans" w:hAnsi="Verdana" w:cs="DejaVuSans"/>
          <w:color w:val="000000"/>
          <w:sz w:val="20"/>
          <w:szCs w:val="20"/>
          <w:lang w:val="en-US"/>
        </w:rPr>
      </w:pPr>
    </w:p>
    <w:p w14:paraId="5A8335F5" w14:textId="77777777" w:rsidR="00272BF8" w:rsidRPr="0024699B" w:rsidRDefault="00272BF8" w:rsidP="00FE0177">
      <w:pPr>
        <w:autoSpaceDE w:val="0"/>
        <w:autoSpaceDN w:val="0"/>
        <w:adjustRightInd w:val="0"/>
        <w:jc w:val="both"/>
        <w:rPr>
          <w:rFonts w:ascii="Verdana" w:eastAsia="DejaVuSans" w:hAnsi="Verdana" w:cs="DejaVuSans"/>
          <w:color w:val="000000"/>
          <w:sz w:val="20"/>
          <w:szCs w:val="20"/>
          <w:lang w:val="en-US"/>
        </w:rPr>
      </w:pPr>
      <w:r w:rsidRPr="0024699B">
        <w:rPr>
          <w:rFonts w:ascii="Verdana" w:eastAsia="DejaVuSans" w:hAnsi="Verdana" w:cs="DejaVuSans"/>
          <w:color w:val="000000"/>
          <w:sz w:val="20"/>
          <w:szCs w:val="20"/>
          <w:lang w:val="en-US"/>
        </w:rPr>
        <w:t xml:space="preserve">The Joint Programme will be using a pass-through fund management modality where UNDP Multi-Partner Trust Fund Office will act as the Administrative Agent (AA) under which the funds will be channeled for the Joint Programme through the AA. Each Participating UN </w:t>
      </w:r>
      <w:r w:rsidRPr="0024699B">
        <w:rPr>
          <w:rFonts w:ascii="Verdana" w:eastAsia="DejaVuSans" w:hAnsi="Verdana" w:cs="DejaVuSans"/>
          <w:color w:val="000000"/>
          <w:sz w:val="20"/>
          <w:szCs w:val="20"/>
          <w:lang w:val="en-US"/>
        </w:rPr>
        <w:lastRenderedPageBreak/>
        <w:t>Organization receiving funds through the pass-through has signed a standard Memorandum of Understanding with the AA.</w:t>
      </w:r>
    </w:p>
    <w:p w14:paraId="76B9DA4F" w14:textId="77777777" w:rsidR="00272BF8" w:rsidRPr="0024699B" w:rsidRDefault="00272BF8" w:rsidP="00FE0177">
      <w:pPr>
        <w:jc w:val="both"/>
        <w:rPr>
          <w:rFonts w:ascii="Verdana" w:eastAsia="Calibri" w:hAnsi="Verdana"/>
          <w:sz w:val="16"/>
          <w:szCs w:val="20"/>
          <w:lang w:val="en-US"/>
        </w:rPr>
      </w:pPr>
    </w:p>
    <w:p w14:paraId="52F8EE87" w14:textId="77777777" w:rsidR="00272BF8" w:rsidRPr="0024699B" w:rsidRDefault="00272BF8" w:rsidP="00FE0177">
      <w:pPr>
        <w:jc w:val="both"/>
        <w:rPr>
          <w:rFonts w:ascii="Verdana" w:eastAsia="Calibri" w:hAnsi="Verdana"/>
          <w:sz w:val="20"/>
          <w:szCs w:val="20"/>
          <w:lang w:val="en-US"/>
        </w:rPr>
      </w:pPr>
      <w:r w:rsidRPr="0024699B">
        <w:rPr>
          <w:rFonts w:ascii="Verdana" w:eastAsia="Calibri" w:hAnsi="Verdana"/>
          <w:sz w:val="20"/>
          <w:szCs w:val="20"/>
          <w:lang w:val="en-US"/>
        </w:rPr>
        <w:t xml:space="preserve">Each Participating UN Organization (PUNO) shall assume full programmatic and financial accountability for the funds disbursed to it by the Administrative Agent of the Joint SDG Fund (Multi-Partner Trust Fund Office). Such funds will be administered by each UN Agency, Fund, and Programme in accordance with its own regulations, rules, directives and procedures. Each PUNO shall establish a separate ledger account for the receipt and administration of the funds disbursed to it by the Administrative Agent.  </w:t>
      </w:r>
    </w:p>
    <w:p w14:paraId="32E38530" w14:textId="77777777" w:rsidR="00272BF8" w:rsidRPr="0024699B" w:rsidRDefault="00272BF8" w:rsidP="00FE0177">
      <w:pPr>
        <w:jc w:val="both"/>
        <w:rPr>
          <w:rFonts w:ascii="Verdana" w:eastAsia="Calibri" w:hAnsi="Verdana"/>
          <w:sz w:val="16"/>
          <w:szCs w:val="20"/>
          <w:lang w:val="en-US"/>
        </w:rPr>
      </w:pPr>
    </w:p>
    <w:p w14:paraId="13BC02A2" w14:textId="5C512282" w:rsidR="00272BF8" w:rsidRPr="0024699B" w:rsidRDefault="00272BF8" w:rsidP="00FE0177">
      <w:pPr>
        <w:jc w:val="both"/>
        <w:rPr>
          <w:rFonts w:ascii="Verdana" w:eastAsia="Calibri" w:hAnsi="Verdana"/>
          <w:sz w:val="20"/>
          <w:szCs w:val="20"/>
          <w:lang w:val="en-US"/>
        </w:rPr>
      </w:pPr>
      <w:r w:rsidRPr="0024699B">
        <w:rPr>
          <w:rFonts w:ascii="Verdana" w:eastAsia="Calibri" w:hAnsi="Verdana"/>
          <w:sz w:val="20"/>
          <w:szCs w:val="20"/>
          <w:lang w:val="en-US"/>
        </w:rPr>
        <w:t>Indirect costs of the Participating Organizations recovered through programme support costs will be 7%. All other costs incurred by each PUNO in carrying out the activities for which it is responsible under the Fund wil</w:t>
      </w:r>
      <w:r w:rsidR="00EB3EA1" w:rsidRPr="0024699B">
        <w:rPr>
          <w:rFonts w:ascii="Verdana" w:eastAsia="Calibri" w:hAnsi="Verdana"/>
          <w:sz w:val="20"/>
          <w:szCs w:val="20"/>
          <w:lang w:val="en-US"/>
        </w:rPr>
        <w:t>l be recovered as direct costs.</w:t>
      </w:r>
    </w:p>
    <w:p w14:paraId="3E79AF2A" w14:textId="04115BA4" w:rsidR="00272BF8" w:rsidRPr="0024699B" w:rsidRDefault="00272BF8" w:rsidP="00FE0177">
      <w:pPr>
        <w:jc w:val="both"/>
        <w:rPr>
          <w:rFonts w:ascii="Verdana" w:eastAsia="Calibri" w:hAnsi="Verdana"/>
          <w:sz w:val="20"/>
          <w:szCs w:val="20"/>
          <w:lang w:val="en-US"/>
        </w:rPr>
      </w:pPr>
      <w:r w:rsidRPr="0024699B">
        <w:rPr>
          <w:rFonts w:ascii="Verdana" w:eastAsia="Calibri" w:hAnsi="Verdana"/>
          <w:sz w:val="20"/>
          <w:szCs w:val="20"/>
          <w:lang w:val="en-US"/>
        </w:rPr>
        <w:t>Funding by the Joint SDG Fund will be provided on annual basis, upon successful perfo</w:t>
      </w:r>
      <w:r w:rsidR="00EB3EA1" w:rsidRPr="0024699B">
        <w:rPr>
          <w:rFonts w:ascii="Verdana" w:eastAsia="Calibri" w:hAnsi="Verdana"/>
          <w:sz w:val="20"/>
          <w:szCs w:val="20"/>
          <w:lang w:val="en-US"/>
        </w:rPr>
        <w:t xml:space="preserve">rmance of the joint programme. </w:t>
      </w:r>
    </w:p>
    <w:p w14:paraId="5D41A357" w14:textId="77777777" w:rsidR="00272BF8" w:rsidRPr="0024699B" w:rsidRDefault="00272BF8" w:rsidP="00FE0177">
      <w:pPr>
        <w:jc w:val="both"/>
        <w:rPr>
          <w:rFonts w:ascii="Verdana" w:eastAsia="Calibri" w:hAnsi="Verdana"/>
          <w:iCs/>
          <w:color w:val="000000" w:themeColor="text1"/>
          <w:sz w:val="20"/>
          <w:szCs w:val="20"/>
          <w:lang w:val="en-US"/>
        </w:rPr>
      </w:pPr>
      <w:r w:rsidRPr="0024699B">
        <w:rPr>
          <w:rFonts w:ascii="Verdana" w:eastAsia="Calibri" w:hAnsi="Verdana"/>
          <w:iCs/>
          <w:color w:val="000000" w:themeColor="text1"/>
          <w:sz w:val="20"/>
          <w:szCs w:val="20"/>
          <w:lang w:val="en-US"/>
        </w:rPr>
        <w:t>Procedures on financial transfers, extensions, financial and operational closure, and related administrative issues are stipulated in the Operational Guidance of the Joint SDG Fund.</w:t>
      </w:r>
    </w:p>
    <w:p w14:paraId="3A242C94" w14:textId="77777777" w:rsidR="00272BF8" w:rsidRPr="0024699B" w:rsidRDefault="00272BF8" w:rsidP="00FE0177">
      <w:pPr>
        <w:jc w:val="both"/>
        <w:rPr>
          <w:rFonts w:ascii="Verdana" w:eastAsia="Calibri" w:hAnsi="Verdana"/>
          <w:iCs/>
          <w:color w:val="000000" w:themeColor="text1"/>
          <w:sz w:val="16"/>
          <w:szCs w:val="20"/>
          <w:lang w:val="en-US"/>
        </w:rPr>
      </w:pPr>
    </w:p>
    <w:p w14:paraId="18CEF9CB" w14:textId="77777777" w:rsidR="00272BF8" w:rsidRPr="0024699B" w:rsidRDefault="00272BF8" w:rsidP="00FE0177">
      <w:pPr>
        <w:jc w:val="both"/>
        <w:rPr>
          <w:rFonts w:ascii="Verdana" w:eastAsia="Calibri" w:hAnsi="Verdana"/>
          <w:iCs/>
          <w:color w:val="000000" w:themeColor="text1"/>
          <w:sz w:val="20"/>
          <w:szCs w:val="20"/>
          <w:lang w:val="en-US"/>
        </w:rPr>
      </w:pPr>
      <w:r w:rsidRPr="0024699B">
        <w:rPr>
          <w:rFonts w:ascii="Verdana" w:eastAsia="Calibri" w:hAnsi="Verdana"/>
          <w:sz w:val="20"/>
          <w:szCs w:val="20"/>
          <w:lang w:val="en-US"/>
        </w:rPr>
        <w:t>PUNOs and partners must comply with Joint SDG Fund brand guidelines, which includes information on donor visibility requirements.</w:t>
      </w:r>
    </w:p>
    <w:p w14:paraId="575193EC" w14:textId="77777777" w:rsidR="00272BF8" w:rsidRPr="0024699B" w:rsidRDefault="00272BF8" w:rsidP="00FE0177">
      <w:pPr>
        <w:jc w:val="both"/>
        <w:rPr>
          <w:rFonts w:ascii="Verdana" w:eastAsia="Calibri" w:hAnsi="Verdana"/>
          <w:sz w:val="16"/>
          <w:szCs w:val="20"/>
          <w:lang w:val="en-US"/>
        </w:rPr>
      </w:pPr>
    </w:p>
    <w:p w14:paraId="105B67FB" w14:textId="223FF39D" w:rsidR="00272BF8" w:rsidRPr="0024699B" w:rsidRDefault="00272BF8" w:rsidP="00FE0177">
      <w:pPr>
        <w:jc w:val="both"/>
        <w:rPr>
          <w:rFonts w:ascii="Verdana" w:eastAsia="Calibri" w:hAnsi="Verdana"/>
          <w:sz w:val="20"/>
          <w:szCs w:val="20"/>
          <w:lang w:val="en-US"/>
        </w:rPr>
      </w:pPr>
      <w:r w:rsidRPr="0024699B">
        <w:rPr>
          <w:rFonts w:ascii="Verdana" w:eastAsia="Calibri" w:hAnsi="Verdana" w:cs="Calibri"/>
          <w:sz w:val="20"/>
          <w:szCs w:val="20"/>
          <w:lang w:val="en-US"/>
        </w:rPr>
        <w:t xml:space="preserve">Each PUNO will take appropriate measures to publicize the Joint SDG Fund and give due credit to the other PUNOs. All related publicity material, official notices, reports and publications, provided to the press or Fund beneficiaries, will acknowledge the role of the host Government, donors, PUNOs, the Administrative Agent, and any other relevant entities. In particular, the Administrative Agent will include and ensure due recognition of the role of each Participating Organization and partners in all external communications related to the Joint SDG Fund. </w:t>
      </w:r>
    </w:p>
    <w:p w14:paraId="28F5644B" w14:textId="77777777" w:rsidR="00EB3EA1" w:rsidRPr="0024699B" w:rsidRDefault="00EB3EA1" w:rsidP="00FE0177">
      <w:pPr>
        <w:rPr>
          <w:rFonts w:ascii="Verdana" w:eastAsia="Calibri" w:hAnsi="Verdana"/>
          <w:b/>
          <w:bCs/>
          <w:color w:val="000000" w:themeColor="text1"/>
          <w:sz w:val="20"/>
          <w:szCs w:val="20"/>
          <w:lang w:val="en-US"/>
        </w:rPr>
      </w:pPr>
    </w:p>
    <w:p w14:paraId="4D7621EC" w14:textId="77777777" w:rsidR="00AC2610" w:rsidRPr="0024699B" w:rsidRDefault="00AC2610" w:rsidP="00FE0177">
      <w:pPr>
        <w:rPr>
          <w:rFonts w:ascii="Verdana" w:eastAsia="Calibri" w:hAnsi="Verdana"/>
          <w:b/>
          <w:bCs/>
          <w:color w:val="000000" w:themeColor="text1"/>
          <w:sz w:val="20"/>
          <w:szCs w:val="20"/>
          <w:highlight w:val="yellow"/>
          <w:lang w:val="en-US"/>
        </w:rPr>
      </w:pPr>
    </w:p>
    <w:p w14:paraId="1DB0C2A1" w14:textId="258181BF" w:rsidR="00272BF8" w:rsidRPr="0024699B" w:rsidRDefault="00272BF8" w:rsidP="00FE0177">
      <w:pPr>
        <w:rPr>
          <w:rFonts w:ascii="Verdana" w:eastAsia="Calibri" w:hAnsi="Verdana"/>
          <w:b/>
          <w:bCs/>
          <w:color w:val="000000" w:themeColor="text1"/>
          <w:sz w:val="20"/>
          <w:szCs w:val="20"/>
          <w:lang w:val="en-US"/>
        </w:rPr>
      </w:pPr>
      <w:r w:rsidRPr="0024699B">
        <w:rPr>
          <w:rFonts w:ascii="Verdana" w:eastAsia="Calibri" w:hAnsi="Verdana"/>
          <w:b/>
          <w:bCs/>
          <w:color w:val="000000" w:themeColor="text1"/>
          <w:sz w:val="20"/>
          <w:szCs w:val="20"/>
          <w:lang w:val="en-US"/>
        </w:rPr>
        <w:t>3.</w:t>
      </w:r>
      <w:r w:rsidR="0070270B" w:rsidRPr="0024699B">
        <w:rPr>
          <w:rFonts w:ascii="Verdana" w:eastAsia="Calibri" w:hAnsi="Verdana"/>
          <w:b/>
          <w:bCs/>
          <w:color w:val="000000" w:themeColor="text1"/>
          <w:sz w:val="20"/>
          <w:szCs w:val="20"/>
          <w:lang w:val="en-US"/>
        </w:rPr>
        <w:t>5</w:t>
      </w:r>
      <w:r w:rsidRPr="0024699B">
        <w:rPr>
          <w:rFonts w:ascii="Verdana" w:eastAsia="Calibri" w:hAnsi="Verdana"/>
          <w:b/>
          <w:bCs/>
          <w:color w:val="000000" w:themeColor="text1"/>
          <w:sz w:val="20"/>
          <w:szCs w:val="20"/>
          <w:lang w:val="en-US"/>
        </w:rPr>
        <w:t xml:space="preserve"> Legal context</w:t>
      </w:r>
    </w:p>
    <w:p w14:paraId="2127680B" w14:textId="77777777" w:rsidR="00272BF8" w:rsidRPr="0024699B" w:rsidRDefault="00272BF8" w:rsidP="00FE0177">
      <w:pPr>
        <w:jc w:val="both"/>
        <w:rPr>
          <w:rFonts w:ascii="Verdana" w:eastAsia="Calibri" w:hAnsi="Verdana"/>
          <w:i/>
          <w:iCs/>
          <w:color w:val="C45911" w:themeColor="accent2" w:themeShade="BF"/>
          <w:sz w:val="18"/>
          <w:szCs w:val="18"/>
          <w:lang w:val="en-US"/>
        </w:rPr>
      </w:pPr>
    </w:p>
    <w:p w14:paraId="032CC011" w14:textId="395458F3" w:rsidR="00272BF8" w:rsidRPr="0024699B" w:rsidRDefault="00272BF8" w:rsidP="00FE0177">
      <w:pPr>
        <w:ind w:left="720"/>
        <w:jc w:val="both"/>
        <w:rPr>
          <w:rFonts w:ascii="Verdana" w:eastAsia="Calibri" w:hAnsi="Verdana"/>
          <w:sz w:val="18"/>
          <w:szCs w:val="18"/>
          <w:lang w:val="en-US"/>
        </w:rPr>
      </w:pPr>
      <w:r w:rsidRPr="0024699B">
        <w:rPr>
          <w:rFonts w:ascii="Verdana" w:eastAsia="Calibri" w:hAnsi="Verdana"/>
          <w:sz w:val="18"/>
          <w:szCs w:val="18"/>
          <w:lang w:val="en-US"/>
        </w:rPr>
        <w:t xml:space="preserve">Agency name: </w:t>
      </w:r>
      <w:r w:rsidR="00C30E1A" w:rsidRPr="0024699B">
        <w:rPr>
          <w:rFonts w:ascii="Verdana" w:eastAsia="Calibri" w:hAnsi="Verdana"/>
          <w:b/>
          <w:sz w:val="18"/>
          <w:szCs w:val="18"/>
          <w:lang w:val="en-US"/>
        </w:rPr>
        <w:t xml:space="preserve">UNDP </w:t>
      </w:r>
    </w:p>
    <w:p w14:paraId="66D0FAA1" w14:textId="1BD9885E" w:rsidR="00272BF8" w:rsidRPr="0024699B" w:rsidRDefault="00272BF8" w:rsidP="00FE0177">
      <w:pPr>
        <w:ind w:left="720"/>
        <w:jc w:val="both"/>
        <w:rPr>
          <w:rFonts w:ascii="Verdana" w:eastAsia="Calibri" w:hAnsi="Verdana"/>
          <w:sz w:val="18"/>
          <w:szCs w:val="18"/>
          <w:lang w:val="en-US"/>
        </w:rPr>
      </w:pPr>
      <w:r w:rsidRPr="0024699B">
        <w:rPr>
          <w:rFonts w:ascii="Verdana" w:eastAsia="Calibri" w:hAnsi="Verdana"/>
          <w:sz w:val="18"/>
          <w:szCs w:val="18"/>
          <w:lang w:val="en-US"/>
        </w:rPr>
        <w:t xml:space="preserve">Agreement title: </w:t>
      </w:r>
      <w:r w:rsidR="0007032B" w:rsidRPr="0024699B">
        <w:rPr>
          <w:rFonts w:ascii="Verdana" w:eastAsia="Calibri" w:hAnsi="Verdana"/>
          <w:sz w:val="18"/>
          <w:szCs w:val="18"/>
          <w:lang w:val="en-US"/>
        </w:rPr>
        <w:t>SBA</w:t>
      </w:r>
    </w:p>
    <w:p w14:paraId="2AAB3D11" w14:textId="0652801C" w:rsidR="00C35578" w:rsidRPr="0024699B" w:rsidRDefault="00272BF8" w:rsidP="00FE0177">
      <w:pPr>
        <w:ind w:left="720"/>
        <w:jc w:val="both"/>
        <w:rPr>
          <w:rFonts w:ascii="Verdana" w:eastAsia="Calibri" w:hAnsi="Verdana"/>
          <w:sz w:val="18"/>
          <w:szCs w:val="18"/>
          <w:lang w:val="en-US"/>
        </w:rPr>
      </w:pPr>
      <w:r w:rsidRPr="0024699B">
        <w:rPr>
          <w:rFonts w:ascii="Verdana" w:eastAsia="Calibri" w:hAnsi="Verdana"/>
          <w:sz w:val="18"/>
          <w:szCs w:val="18"/>
          <w:lang w:val="en-US"/>
        </w:rPr>
        <w:t xml:space="preserve">Agreement date: </w:t>
      </w:r>
      <w:r w:rsidR="0007032B" w:rsidRPr="0024699B">
        <w:rPr>
          <w:rFonts w:ascii="Verdana" w:eastAsia="Calibri" w:hAnsi="Verdana"/>
          <w:sz w:val="18"/>
          <w:szCs w:val="18"/>
          <w:lang w:val="en-US"/>
        </w:rPr>
        <w:t>1991</w:t>
      </w:r>
    </w:p>
    <w:p w14:paraId="32A34823" w14:textId="77777777" w:rsidR="00C30E1A" w:rsidRPr="0024699B" w:rsidRDefault="00C30E1A" w:rsidP="00FE0177">
      <w:pPr>
        <w:ind w:left="720"/>
        <w:jc w:val="both"/>
        <w:rPr>
          <w:rFonts w:ascii="Verdana" w:eastAsia="Calibri" w:hAnsi="Verdana"/>
          <w:sz w:val="18"/>
          <w:szCs w:val="18"/>
          <w:lang w:val="en-US"/>
        </w:rPr>
      </w:pPr>
    </w:p>
    <w:p w14:paraId="2305A2C6" w14:textId="33C876BD" w:rsidR="00C30E1A" w:rsidRPr="0024699B" w:rsidRDefault="00C30E1A" w:rsidP="00FE0177">
      <w:pPr>
        <w:ind w:left="720"/>
        <w:jc w:val="both"/>
        <w:rPr>
          <w:rFonts w:ascii="Verdana" w:eastAsia="Calibri" w:hAnsi="Verdana"/>
          <w:sz w:val="18"/>
          <w:szCs w:val="18"/>
          <w:lang w:val="en-US"/>
        </w:rPr>
      </w:pPr>
      <w:r w:rsidRPr="0024699B">
        <w:rPr>
          <w:rFonts w:ascii="Verdana" w:eastAsia="Calibri" w:hAnsi="Verdana"/>
          <w:sz w:val="18"/>
          <w:szCs w:val="18"/>
          <w:lang w:val="en-US"/>
        </w:rPr>
        <w:t xml:space="preserve">Agency name: </w:t>
      </w:r>
      <w:r w:rsidRPr="0024699B">
        <w:rPr>
          <w:rFonts w:ascii="Verdana" w:eastAsia="Calibri" w:hAnsi="Verdana"/>
          <w:b/>
          <w:sz w:val="18"/>
          <w:szCs w:val="18"/>
          <w:lang w:val="en-US"/>
        </w:rPr>
        <w:t>UNCDF</w:t>
      </w:r>
    </w:p>
    <w:p w14:paraId="2A424B77" w14:textId="71AB8008" w:rsidR="00C30E1A" w:rsidRPr="0024699B" w:rsidRDefault="00C30E1A" w:rsidP="00FE0177">
      <w:pPr>
        <w:ind w:left="720"/>
        <w:jc w:val="both"/>
        <w:rPr>
          <w:rFonts w:ascii="Verdana" w:eastAsia="Calibri" w:hAnsi="Verdana"/>
          <w:sz w:val="18"/>
          <w:szCs w:val="18"/>
          <w:lang w:val="en-US"/>
        </w:rPr>
      </w:pPr>
      <w:r w:rsidRPr="0024699B">
        <w:rPr>
          <w:rFonts w:ascii="Verdana" w:eastAsia="Calibri" w:hAnsi="Verdana"/>
          <w:sz w:val="18"/>
          <w:szCs w:val="18"/>
          <w:lang w:val="en-US"/>
        </w:rPr>
        <w:t xml:space="preserve">Agreement title: </w:t>
      </w:r>
      <w:r w:rsidR="00EB3B53" w:rsidRPr="0024699B">
        <w:rPr>
          <w:rFonts w:ascii="Verdana" w:eastAsia="Calibri" w:hAnsi="Verdana"/>
          <w:sz w:val="18"/>
          <w:szCs w:val="18"/>
          <w:lang w:val="en-US"/>
        </w:rPr>
        <w:t>UNDP SBA</w:t>
      </w:r>
    </w:p>
    <w:p w14:paraId="4C55DD49" w14:textId="69443ED9" w:rsidR="00C30E1A" w:rsidRPr="0024699B" w:rsidRDefault="00C30E1A" w:rsidP="00FE0177">
      <w:pPr>
        <w:ind w:left="720"/>
        <w:jc w:val="both"/>
        <w:rPr>
          <w:rFonts w:ascii="Verdana" w:eastAsia="Calibri" w:hAnsi="Verdana"/>
          <w:sz w:val="18"/>
          <w:szCs w:val="18"/>
          <w:lang w:val="en-US"/>
        </w:rPr>
      </w:pPr>
      <w:r w:rsidRPr="0024699B">
        <w:rPr>
          <w:rFonts w:ascii="Verdana" w:eastAsia="Calibri" w:hAnsi="Verdana"/>
          <w:sz w:val="18"/>
          <w:szCs w:val="18"/>
          <w:lang w:val="en-US"/>
        </w:rPr>
        <w:t xml:space="preserve">Agreement date: </w:t>
      </w:r>
      <w:r w:rsidR="00EB3B53" w:rsidRPr="0024699B">
        <w:rPr>
          <w:rFonts w:ascii="Verdana" w:eastAsia="Calibri" w:hAnsi="Verdana"/>
          <w:sz w:val="18"/>
          <w:szCs w:val="18"/>
          <w:lang w:val="en-US"/>
        </w:rPr>
        <w:t>1991</w:t>
      </w:r>
    </w:p>
    <w:p w14:paraId="2C8008A1" w14:textId="77777777" w:rsidR="00C30E1A" w:rsidRPr="0024699B" w:rsidRDefault="00C30E1A" w:rsidP="00FE0177">
      <w:pPr>
        <w:ind w:left="720"/>
        <w:jc w:val="both"/>
        <w:rPr>
          <w:rFonts w:ascii="Verdana" w:eastAsia="Calibri" w:hAnsi="Verdana"/>
          <w:sz w:val="18"/>
          <w:szCs w:val="18"/>
          <w:lang w:val="en-US"/>
        </w:rPr>
      </w:pPr>
    </w:p>
    <w:p w14:paraId="5EBCF41B" w14:textId="1B0B6104" w:rsidR="00C30E1A" w:rsidRPr="0024699B" w:rsidRDefault="00C30E1A" w:rsidP="00FE0177">
      <w:pPr>
        <w:ind w:left="720"/>
        <w:jc w:val="both"/>
        <w:rPr>
          <w:rFonts w:ascii="Verdana" w:eastAsia="Calibri" w:hAnsi="Verdana"/>
          <w:sz w:val="18"/>
          <w:szCs w:val="18"/>
          <w:lang w:val="en-US"/>
        </w:rPr>
      </w:pPr>
      <w:r w:rsidRPr="0024699B">
        <w:rPr>
          <w:rFonts w:ascii="Verdana" w:eastAsia="Calibri" w:hAnsi="Verdana"/>
          <w:sz w:val="18"/>
          <w:szCs w:val="18"/>
          <w:lang w:val="en-US"/>
        </w:rPr>
        <w:t xml:space="preserve">Agency name: </w:t>
      </w:r>
      <w:r w:rsidRPr="0024699B">
        <w:rPr>
          <w:rFonts w:ascii="Verdana" w:eastAsia="Calibri" w:hAnsi="Verdana"/>
          <w:b/>
          <w:sz w:val="18"/>
          <w:szCs w:val="18"/>
          <w:lang w:val="en-US"/>
        </w:rPr>
        <w:t>UNIDO</w:t>
      </w:r>
    </w:p>
    <w:p w14:paraId="11ED9B09" w14:textId="24C2448A" w:rsidR="00C30E1A" w:rsidRPr="0024699B" w:rsidRDefault="00C30E1A" w:rsidP="00FE0177">
      <w:pPr>
        <w:ind w:left="720"/>
        <w:jc w:val="both"/>
        <w:rPr>
          <w:rFonts w:ascii="Verdana" w:eastAsia="Calibri" w:hAnsi="Verdana"/>
          <w:sz w:val="18"/>
          <w:szCs w:val="18"/>
          <w:lang w:val="en-US"/>
        </w:rPr>
      </w:pPr>
      <w:r w:rsidRPr="0024699B">
        <w:rPr>
          <w:rFonts w:ascii="Verdana" w:eastAsia="Calibri" w:hAnsi="Verdana"/>
          <w:sz w:val="18"/>
          <w:szCs w:val="18"/>
          <w:lang w:val="en-US"/>
        </w:rPr>
        <w:t xml:space="preserve">Agreement title: </w:t>
      </w:r>
      <w:r w:rsidR="00F93F27" w:rsidRPr="0024699B">
        <w:rPr>
          <w:rFonts w:ascii="Verdana" w:hAnsi="Verdana" w:cs="Calibri"/>
          <w:sz w:val="18"/>
          <w:szCs w:val="18"/>
          <w:lang w:val="en-US"/>
        </w:rPr>
        <w:t>UNDP SBA</w:t>
      </w:r>
      <w:r w:rsidR="00E27CA6" w:rsidRPr="0024699B">
        <w:rPr>
          <w:rFonts w:ascii="Verdana" w:hAnsi="Verdana" w:cs="Calibri"/>
          <w:sz w:val="18"/>
          <w:szCs w:val="18"/>
          <w:lang w:val="en-US"/>
        </w:rPr>
        <w:t xml:space="preserve"> </w:t>
      </w:r>
    </w:p>
    <w:p w14:paraId="567A7C96" w14:textId="4BCC2AD0" w:rsidR="00E27CA6" w:rsidRPr="0024699B" w:rsidRDefault="00C30E1A" w:rsidP="00FE0177">
      <w:pPr>
        <w:ind w:left="720"/>
        <w:jc w:val="both"/>
        <w:rPr>
          <w:rFonts w:ascii="Verdana" w:hAnsi="Verdana" w:cs="Calibri"/>
          <w:sz w:val="18"/>
          <w:szCs w:val="18"/>
          <w:lang w:val="en-US"/>
        </w:rPr>
      </w:pPr>
      <w:r w:rsidRPr="0024699B">
        <w:rPr>
          <w:rFonts w:ascii="Verdana" w:eastAsia="Calibri" w:hAnsi="Verdana"/>
          <w:sz w:val="18"/>
          <w:szCs w:val="18"/>
          <w:lang w:val="en-US"/>
        </w:rPr>
        <w:t xml:space="preserve">Agreement date: </w:t>
      </w:r>
      <w:r w:rsidR="00E27CA6" w:rsidRPr="0024699B">
        <w:rPr>
          <w:rFonts w:ascii="Verdana" w:hAnsi="Verdana" w:cs="Calibri"/>
          <w:sz w:val="18"/>
          <w:szCs w:val="18"/>
          <w:lang w:val="en-US"/>
        </w:rPr>
        <w:t>1991</w:t>
      </w:r>
    </w:p>
    <w:p w14:paraId="2807A8DE" w14:textId="77777777" w:rsidR="00E27CA6" w:rsidRPr="0024699B" w:rsidRDefault="00E27CA6" w:rsidP="00FE0177">
      <w:pPr>
        <w:ind w:left="720"/>
        <w:jc w:val="both"/>
        <w:rPr>
          <w:rFonts w:ascii="Verdana" w:hAnsi="Verdana" w:cs="Calibri"/>
          <w:sz w:val="18"/>
          <w:szCs w:val="18"/>
          <w:lang w:val="en-US"/>
        </w:rPr>
      </w:pPr>
    </w:p>
    <w:p w14:paraId="10BC04E9" w14:textId="13666B4F" w:rsidR="00E27CA6" w:rsidRPr="0024699B" w:rsidRDefault="00E27CA6" w:rsidP="00FE0177">
      <w:pPr>
        <w:jc w:val="both"/>
        <w:rPr>
          <w:rFonts w:ascii="Verdana" w:eastAsia="Verdana" w:hAnsi="Verdana" w:cs="Verdana"/>
          <w:sz w:val="18"/>
          <w:szCs w:val="18"/>
          <w:lang w:val="en-US"/>
        </w:rPr>
      </w:pPr>
      <w:r w:rsidRPr="0024699B">
        <w:rPr>
          <w:rFonts w:ascii="Verdana" w:eastAsia="Verdana" w:hAnsi="Verdana" w:cs="Verdana"/>
          <w:sz w:val="18"/>
          <w:szCs w:val="18"/>
          <w:lang w:val="en-US"/>
        </w:rPr>
        <w:t xml:space="preserve">Also, it seems important to mention that UNIDO Madagascar elaborated in November 2019 a Country Program in support of the industrial emergence of Madagascar is the cooperation framework between the Government of Madagascar and UNIDO. Aligned with the Government's priorities in terms of industrialization, diversification, transformation of natural resources, competitiveness and technological innovation to create wealth, jobs and know-how, this country program is structured around four components, namely : i) the development of agro-industry, value chains and entrepreneurship in emerging sectors; ii) </w:t>
      </w:r>
      <w:r w:rsidRPr="0024699B">
        <w:rPr>
          <w:rFonts w:ascii="Verdana" w:eastAsia="Verdana" w:hAnsi="Verdana" w:cs="Verdana"/>
          <w:b/>
          <w:sz w:val="18"/>
          <w:szCs w:val="18"/>
          <w:lang w:val="en-US"/>
        </w:rPr>
        <w:t>the development of renewable energy for productive purposes, energy efficiency and environmental protection for sustainable industrialization</w:t>
      </w:r>
      <w:r w:rsidRPr="0024699B">
        <w:rPr>
          <w:rFonts w:ascii="Verdana" w:eastAsia="Verdana" w:hAnsi="Verdana" w:cs="Verdana"/>
          <w:sz w:val="18"/>
          <w:szCs w:val="18"/>
          <w:lang w:val="en-US"/>
        </w:rPr>
        <w:t>; iii) the development of industrial emergence zones and support for regional industrialization; and iv) the development of institutional capacity, innovation and competitiveness.</w:t>
      </w:r>
    </w:p>
    <w:p w14:paraId="1A8CB59F" w14:textId="77777777" w:rsidR="00272BF8" w:rsidRPr="0024699B" w:rsidRDefault="00272BF8" w:rsidP="00FE0177">
      <w:pPr>
        <w:rPr>
          <w:rFonts w:ascii="Verdana" w:eastAsia="Calibri" w:hAnsi="Verdana"/>
          <w:color w:val="000000" w:themeColor="text1"/>
          <w:sz w:val="20"/>
          <w:szCs w:val="20"/>
          <w:lang w:val="en-US"/>
        </w:rPr>
      </w:pPr>
    </w:p>
    <w:p w14:paraId="2320677C" w14:textId="77777777" w:rsidR="00272BF8" w:rsidRPr="0024699B" w:rsidRDefault="00272BF8" w:rsidP="00FE0177">
      <w:pPr>
        <w:rPr>
          <w:rFonts w:ascii="Verdana" w:hAnsi="Verdana"/>
          <w:color w:val="000000" w:themeColor="text1"/>
          <w:sz w:val="20"/>
          <w:szCs w:val="20"/>
          <w:lang w:val="en-US" w:eastAsia="en-GB"/>
        </w:rPr>
      </w:pPr>
    </w:p>
    <w:p w14:paraId="2D2EC7E8" w14:textId="77777777" w:rsidR="00272BF8" w:rsidRPr="0024699B" w:rsidRDefault="00272BF8" w:rsidP="00FE0177">
      <w:pPr>
        <w:jc w:val="center"/>
        <w:rPr>
          <w:rFonts w:ascii="Verdana" w:eastAsia="Calibri" w:hAnsi="Verdana"/>
          <w:b/>
          <w:caps/>
          <w:color w:val="0070C0"/>
          <w:sz w:val="32"/>
          <w:lang w:val="en-US"/>
        </w:rPr>
        <w:sectPr w:rsidR="00272BF8" w:rsidRPr="0024699B" w:rsidSect="00832880">
          <w:pgSz w:w="12240" w:h="15840"/>
          <w:pgMar w:top="1440" w:right="1440" w:bottom="1440" w:left="1440" w:header="720" w:footer="180" w:gutter="0"/>
          <w:cols w:space="720"/>
          <w:docGrid w:linePitch="360"/>
        </w:sectPr>
      </w:pPr>
    </w:p>
    <w:p w14:paraId="76B7CA2C" w14:textId="1645F5A5" w:rsidR="00272BF8" w:rsidRPr="0024699B" w:rsidRDefault="00272BF8" w:rsidP="00FE0177">
      <w:pPr>
        <w:jc w:val="center"/>
        <w:rPr>
          <w:rFonts w:ascii="Verdana" w:eastAsia="Calibri" w:hAnsi="Verdana"/>
          <w:b/>
          <w:caps/>
          <w:color w:val="0070C0"/>
          <w:sz w:val="20"/>
          <w:szCs w:val="16"/>
          <w:lang w:val="en-US"/>
        </w:rPr>
      </w:pPr>
      <w:bookmarkStart w:id="2" w:name="_Hlk16072088"/>
      <w:r w:rsidRPr="0024699B">
        <w:rPr>
          <w:rFonts w:ascii="Verdana" w:eastAsia="Calibri" w:hAnsi="Verdana"/>
          <w:b/>
          <w:caps/>
          <w:color w:val="0070C0"/>
          <w:sz w:val="20"/>
          <w:szCs w:val="16"/>
          <w:lang w:val="en-US"/>
        </w:rPr>
        <w:lastRenderedPageBreak/>
        <w:t>D. ANNEXES of the Joint Programme template</w:t>
      </w:r>
    </w:p>
    <w:p w14:paraId="74DEA471" w14:textId="77777777" w:rsidR="00272BF8" w:rsidRPr="0024699B" w:rsidRDefault="00272BF8" w:rsidP="00FE0177">
      <w:pPr>
        <w:rPr>
          <w:rFonts w:ascii="Verdana" w:hAnsi="Verdana"/>
          <w:color w:val="000000" w:themeColor="text1"/>
          <w:lang w:val="en-US" w:eastAsia="en-GB"/>
        </w:rPr>
      </w:pPr>
    </w:p>
    <w:p w14:paraId="1C577D56" w14:textId="77777777" w:rsidR="00272BF8" w:rsidRPr="00BC38BF" w:rsidRDefault="00272BF8" w:rsidP="00FE0177">
      <w:pPr>
        <w:rPr>
          <w:rFonts w:ascii="Verdana" w:hAnsi="Verdana"/>
          <w:b/>
          <w:color w:val="0070C0"/>
          <w:sz w:val="20"/>
          <w:szCs w:val="20"/>
          <w:lang w:eastAsia="en-GB"/>
        </w:rPr>
      </w:pPr>
      <w:r w:rsidRPr="00BC38BF">
        <w:rPr>
          <w:rFonts w:ascii="Verdana" w:hAnsi="Verdana"/>
          <w:b/>
          <w:color w:val="0070C0"/>
          <w:sz w:val="20"/>
          <w:szCs w:val="20"/>
          <w:lang w:eastAsia="en-GB"/>
        </w:rPr>
        <w:t>Annex 1. List of related initiatives</w:t>
      </w:r>
    </w:p>
    <w:p w14:paraId="7873D3D9" w14:textId="77777777" w:rsidR="00272BF8" w:rsidRPr="00BC38BF" w:rsidRDefault="00272BF8" w:rsidP="00FE0177">
      <w:pPr>
        <w:rPr>
          <w:rFonts w:ascii="Verdana" w:hAnsi="Verdana"/>
          <w:color w:val="000000" w:themeColor="text1"/>
          <w:sz w:val="20"/>
          <w:szCs w:val="20"/>
          <w:lang w:eastAsia="en-GB"/>
        </w:rPr>
      </w:pPr>
    </w:p>
    <w:tbl>
      <w:tblPr>
        <w:tblStyle w:val="Grigliatabella"/>
        <w:tblW w:w="13425" w:type="dxa"/>
        <w:jc w:val="center"/>
        <w:tblLayout w:type="fixed"/>
        <w:tblLook w:val="04A0" w:firstRow="1" w:lastRow="0" w:firstColumn="1" w:lastColumn="0" w:noHBand="0" w:noVBand="1"/>
      </w:tblPr>
      <w:tblGrid>
        <w:gridCol w:w="1795"/>
        <w:gridCol w:w="1461"/>
        <w:gridCol w:w="2035"/>
        <w:gridCol w:w="1630"/>
        <w:gridCol w:w="1630"/>
        <w:gridCol w:w="1724"/>
        <w:gridCol w:w="1620"/>
        <w:gridCol w:w="1530"/>
      </w:tblGrid>
      <w:tr w:rsidR="008F14E7" w:rsidRPr="00491FA8" w14:paraId="0E7ED7C2" w14:textId="77777777" w:rsidTr="0011536F">
        <w:trPr>
          <w:jc w:val="center"/>
        </w:trPr>
        <w:tc>
          <w:tcPr>
            <w:tcW w:w="1795" w:type="dxa"/>
            <w:shd w:val="clear" w:color="auto" w:fill="BDD6EE" w:themeFill="accent5" w:themeFillTint="66"/>
            <w:vAlign w:val="center"/>
          </w:tcPr>
          <w:p w14:paraId="0E93279E" w14:textId="77777777" w:rsidR="008F14E7" w:rsidRPr="00BC38BF" w:rsidRDefault="008F14E7" w:rsidP="00FE0177">
            <w:pPr>
              <w:jc w:val="center"/>
              <w:rPr>
                <w:rFonts w:ascii="Verdana" w:hAnsi="Verdana"/>
                <w:b/>
                <w:bCs/>
                <w:color w:val="000000" w:themeColor="text1"/>
                <w:sz w:val="16"/>
                <w:szCs w:val="16"/>
                <w:lang w:eastAsia="en-GB"/>
              </w:rPr>
            </w:pPr>
            <w:r w:rsidRPr="00BC38BF">
              <w:rPr>
                <w:rFonts w:ascii="Verdana" w:hAnsi="Verdana"/>
                <w:b/>
                <w:bCs/>
                <w:color w:val="000000" w:themeColor="text1"/>
                <w:sz w:val="16"/>
                <w:szCs w:val="16"/>
                <w:lang w:eastAsia="en-GB"/>
              </w:rPr>
              <w:t>Name of initiative/project</w:t>
            </w:r>
          </w:p>
        </w:tc>
        <w:tc>
          <w:tcPr>
            <w:tcW w:w="1461" w:type="dxa"/>
            <w:shd w:val="clear" w:color="auto" w:fill="BDD6EE" w:themeFill="accent5" w:themeFillTint="66"/>
            <w:vAlign w:val="center"/>
          </w:tcPr>
          <w:p w14:paraId="3E638E92" w14:textId="77777777" w:rsidR="008F14E7" w:rsidRPr="00BC38BF" w:rsidRDefault="008F14E7" w:rsidP="00FE0177">
            <w:pPr>
              <w:jc w:val="center"/>
              <w:rPr>
                <w:rFonts w:ascii="Verdana" w:hAnsi="Verdana"/>
                <w:b/>
                <w:bCs/>
                <w:color w:val="000000" w:themeColor="text1"/>
                <w:sz w:val="16"/>
                <w:szCs w:val="16"/>
                <w:lang w:eastAsia="en-GB"/>
              </w:rPr>
            </w:pPr>
            <w:r w:rsidRPr="00BC38BF">
              <w:rPr>
                <w:rFonts w:ascii="Verdana" w:hAnsi="Verdana"/>
                <w:b/>
                <w:bCs/>
                <w:color w:val="000000" w:themeColor="text1"/>
                <w:sz w:val="16"/>
                <w:szCs w:val="16"/>
                <w:lang w:eastAsia="en-GB"/>
              </w:rPr>
              <w:t>Key expected results</w:t>
            </w:r>
          </w:p>
        </w:tc>
        <w:tc>
          <w:tcPr>
            <w:tcW w:w="2035" w:type="dxa"/>
            <w:shd w:val="clear" w:color="auto" w:fill="BDD6EE" w:themeFill="accent5" w:themeFillTint="66"/>
            <w:vAlign w:val="center"/>
          </w:tcPr>
          <w:p w14:paraId="0C615D65" w14:textId="77777777" w:rsidR="008F14E7" w:rsidRPr="0024699B" w:rsidRDefault="008F14E7" w:rsidP="00FE0177">
            <w:pPr>
              <w:jc w:val="center"/>
              <w:rPr>
                <w:rFonts w:ascii="Verdana" w:hAnsi="Verdana"/>
                <w:b/>
                <w:bCs/>
                <w:color w:val="000000" w:themeColor="text1"/>
                <w:sz w:val="16"/>
                <w:szCs w:val="16"/>
                <w:lang w:val="en-US" w:eastAsia="en-GB"/>
              </w:rPr>
            </w:pPr>
            <w:r w:rsidRPr="0024699B">
              <w:rPr>
                <w:rFonts w:ascii="Verdana" w:hAnsi="Verdana"/>
                <w:b/>
                <w:bCs/>
                <w:color w:val="000000" w:themeColor="text1"/>
                <w:sz w:val="16"/>
                <w:szCs w:val="16"/>
                <w:lang w:val="en-US" w:eastAsia="en-GB"/>
              </w:rPr>
              <w:t>Links to the joint programme</w:t>
            </w:r>
          </w:p>
        </w:tc>
        <w:tc>
          <w:tcPr>
            <w:tcW w:w="1630" w:type="dxa"/>
            <w:shd w:val="clear" w:color="auto" w:fill="BDD6EE" w:themeFill="accent5" w:themeFillTint="66"/>
            <w:vAlign w:val="center"/>
          </w:tcPr>
          <w:p w14:paraId="6CDA2B39" w14:textId="45F8B7FD" w:rsidR="008F14E7" w:rsidRPr="00BC38BF" w:rsidRDefault="008F14E7" w:rsidP="00FE0177">
            <w:pPr>
              <w:jc w:val="center"/>
              <w:rPr>
                <w:rFonts w:ascii="Verdana" w:hAnsi="Verdana"/>
                <w:b/>
                <w:bCs/>
                <w:color w:val="000000" w:themeColor="text1"/>
                <w:sz w:val="16"/>
                <w:szCs w:val="16"/>
                <w:lang w:eastAsia="en-GB"/>
              </w:rPr>
            </w:pPr>
            <w:r w:rsidRPr="00BC38BF">
              <w:rPr>
                <w:rFonts w:ascii="Verdana" w:hAnsi="Verdana"/>
                <w:b/>
                <w:bCs/>
                <w:color w:val="000000" w:themeColor="text1"/>
                <w:sz w:val="16"/>
                <w:szCs w:val="16"/>
                <w:lang w:eastAsia="en-GB"/>
              </w:rPr>
              <w:t>Current status</w:t>
            </w:r>
          </w:p>
        </w:tc>
        <w:tc>
          <w:tcPr>
            <w:tcW w:w="1630" w:type="dxa"/>
            <w:shd w:val="clear" w:color="auto" w:fill="BDD6EE" w:themeFill="accent5" w:themeFillTint="66"/>
            <w:vAlign w:val="center"/>
          </w:tcPr>
          <w:p w14:paraId="0E48A3D1" w14:textId="6D799871" w:rsidR="008F14E7" w:rsidRPr="00BC38BF" w:rsidRDefault="008F14E7" w:rsidP="00FE0177">
            <w:pPr>
              <w:jc w:val="center"/>
              <w:rPr>
                <w:rFonts w:ascii="Verdana" w:hAnsi="Verdana"/>
                <w:b/>
                <w:bCs/>
                <w:color w:val="000000" w:themeColor="text1"/>
                <w:sz w:val="16"/>
                <w:szCs w:val="16"/>
                <w:lang w:eastAsia="en-GB"/>
              </w:rPr>
            </w:pPr>
            <w:r w:rsidRPr="00BC38BF">
              <w:rPr>
                <w:rFonts w:ascii="Verdana" w:hAnsi="Verdana"/>
                <w:b/>
                <w:bCs/>
                <w:color w:val="000000" w:themeColor="text1"/>
                <w:sz w:val="16"/>
                <w:szCs w:val="16"/>
                <w:lang w:eastAsia="en-GB"/>
              </w:rPr>
              <w:t>Lead organization</w:t>
            </w:r>
          </w:p>
        </w:tc>
        <w:tc>
          <w:tcPr>
            <w:tcW w:w="1724" w:type="dxa"/>
            <w:shd w:val="clear" w:color="auto" w:fill="BDD6EE" w:themeFill="accent5" w:themeFillTint="66"/>
            <w:vAlign w:val="center"/>
          </w:tcPr>
          <w:p w14:paraId="13C13E47" w14:textId="77777777" w:rsidR="008F14E7" w:rsidRPr="00BC38BF" w:rsidRDefault="008F14E7" w:rsidP="00FE0177">
            <w:pPr>
              <w:jc w:val="center"/>
              <w:rPr>
                <w:rFonts w:ascii="Verdana" w:hAnsi="Verdana"/>
                <w:b/>
                <w:bCs/>
                <w:color w:val="000000" w:themeColor="text1"/>
                <w:sz w:val="16"/>
                <w:szCs w:val="16"/>
                <w:lang w:eastAsia="en-GB"/>
              </w:rPr>
            </w:pPr>
            <w:r w:rsidRPr="00BC38BF">
              <w:rPr>
                <w:rFonts w:ascii="Verdana" w:hAnsi="Verdana"/>
                <w:b/>
                <w:bCs/>
                <w:color w:val="000000" w:themeColor="text1"/>
                <w:sz w:val="16"/>
                <w:szCs w:val="16"/>
                <w:lang w:eastAsia="en-GB"/>
              </w:rPr>
              <w:t>Other partners</w:t>
            </w:r>
          </w:p>
        </w:tc>
        <w:tc>
          <w:tcPr>
            <w:tcW w:w="1620" w:type="dxa"/>
            <w:shd w:val="clear" w:color="auto" w:fill="BDD6EE" w:themeFill="accent5" w:themeFillTint="66"/>
            <w:vAlign w:val="center"/>
          </w:tcPr>
          <w:p w14:paraId="777EE9DB" w14:textId="77777777" w:rsidR="008F14E7" w:rsidRPr="00BC38BF" w:rsidRDefault="008F14E7" w:rsidP="00FE0177">
            <w:pPr>
              <w:jc w:val="center"/>
              <w:rPr>
                <w:rFonts w:ascii="Verdana" w:hAnsi="Verdana"/>
                <w:b/>
                <w:bCs/>
                <w:color w:val="000000" w:themeColor="text1"/>
                <w:sz w:val="16"/>
                <w:szCs w:val="16"/>
                <w:lang w:eastAsia="en-GB"/>
              </w:rPr>
            </w:pPr>
            <w:r w:rsidRPr="00BC38BF">
              <w:rPr>
                <w:rFonts w:ascii="Verdana" w:hAnsi="Verdana"/>
                <w:b/>
                <w:bCs/>
                <w:color w:val="000000" w:themeColor="text1"/>
                <w:sz w:val="16"/>
                <w:szCs w:val="16"/>
                <w:lang w:eastAsia="en-GB"/>
              </w:rPr>
              <w:t>Budget and funding source</w:t>
            </w:r>
          </w:p>
        </w:tc>
        <w:tc>
          <w:tcPr>
            <w:tcW w:w="1530" w:type="dxa"/>
            <w:shd w:val="clear" w:color="auto" w:fill="BDD6EE" w:themeFill="accent5" w:themeFillTint="66"/>
            <w:vAlign w:val="center"/>
          </w:tcPr>
          <w:p w14:paraId="5ADE5C03" w14:textId="77777777" w:rsidR="008F14E7" w:rsidRPr="0024699B" w:rsidRDefault="008F14E7" w:rsidP="00FE0177">
            <w:pPr>
              <w:jc w:val="center"/>
              <w:rPr>
                <w:rFonts w:ascii="Verdana" w:hAnsi="Verdana"/>
                <w:b/>
                <w:bCs/>
                <w:color w:val="000000" w:themeColor="text1"/>
                <w:sz w:val="16"/>
                <w:szCs w:val="16"/>
                <w:lang w:val="en-US" w:eastAsia="en-GB"/>
              </w:rPr>
            </w:pPr>
            <w:r w:rsidRPr="0024699B">
              <w:rPr>
                <w:rFonts w:ascii="Verdana" w:hAnsi="Verdana"/>
                <w:b/>
                <w:bCs/>
                <w:color w:val="000000" w:themeColor="text1"/>
                <w:sz w:val="16"/>
                <w:szCs w:val="16"/>
                <w:lang w:val="en-US" w:eastAsia="en-GB"/>
              </w:rPr>
              <w:t>Contract person</w:t>
            </w:r>
          </w:p>
          <w:p w14:paraId="1F7CB6D5" w14:textId="77777777" w:rsidR="008F14E7" w:rsidRPr="0024699B" w:rsidRDefault="008F14E7" w:rsidP="00FE0177">
            <w:pPr>
              <w:jc w:val="center"/>
              <w:rPr>
                <w:rFonts w:ascii="Verdana" w:hAnsi="Verdana"/>
                <w:color w:val="000000" w:themeColor="text1"/>
                <w:sz w:val="18"/>
                <w:szCs w:val="18"/>
                <w:lang w:val="en-US" w:eastAsia="en-GB"/>
              </w:rPr>
            </w:pPr>
            <w:r w:rsidRPr="0024699B">
              <w:rPr>
                <w:rFonts w:ascii="Verdana" w:hAnsi="Verdana"/>
                <w:color w:val="000000" w:themeColor="text1"/>
                <w:sz w:val="12"/>
                <w:szCs w:val="12"/>
                <w:lang w:val="en-US" w:eastAsia="en-GB"/>
              </w:rPr>
              <w:t>(name and email)</w:t>
            </w:r>
          </w:p>
        </w:tc>
      </w:tr>
      <w:tr w:rsidR="008F14E7" w:rsidRPr="00BC38BF" w14:paraId="52819393" w14:textId="77777777" w:rsidTr="0011536F">
        <w:trPr>
          <w:jc w:val="center"/>
        </w:trPr>
        <w:tc>
          <w:tcPr>
            <w:tcW w:w="1795" w:type="dxa"/>
            <w:vAlign w:val="center"/>
          </w:tcPr>
          <w:p w14:paraId="3327E0CE" w14:textId="22578775" w:rsidR="008F14E7" w:rsidRPr="0024699B" w:rsidRDefault="007B7204" w:rsidP="00FE0177">
            <w:pPr>
              <w:rPr>
                <w:rFonts w:ascii="Verdana" w:hAnsi="Verdana"/>
                <w:b/>
                <w:color w:val="000000" w:themeColor="text1"/>
                <w:sz w:val="14"/>
                <w:szCs w:val="14"/>
                <w:lang w:val="en-US" w:eastAsia="en-GB"/>
              </w:rPr>
            </w:pPr>
            <w:r w:rsidRPr="0024699B">
              <w:rPr>
                <w:rFonts w:ascii="Verdana" w:hAnsi="Verdana"/>
                <w:b/>
                <w:color w:val="000000" w:themeColor="text1"/>
                <w:sz w:val="14"/>
                <w:szCs w:val="14"/>
                <w:lang w:val="en-US" w:eastAsia="en-GB"/>
              </w:rPr>
              <w:t>Small Hydropower</w:t>
            </w:r>
            <w:r w:rsidR="00F37398" w:rsidRPr="0024699B">
              <w:rPr>
                <w:rFonts w:ascii="Verdana" w:hAnsi="Verdana"/>
                <w:b/>
                <w:color w:val="000000" w:themeColor="text1"/>
                <w:sz w:val="14"/>
                <w:szCs w:val="14"/>
                <w:lang w:val="en-US" w:eastAsia="en-GB"/>
              </w:rPr>
              <w:t xml:space="preserve"> (SHP)</w:t>
            </w:r>
            <w:r w:rsidRPr="0024699B">
              <w:rPr>
                <w:rFonts w:ascii="Verdana" w:hAnsi="Verdana"/>
                <w:b/>
                <w:color w:val="000000" w:themeColor="text1"/>
                <w:sz w:val="14"/>
                <w:szCs w:val="14"/>
                <w:lang w:val="en-US" w:eastAsia="en-GB"/>
              </w:rPr>
              <w:t xml:space="preserve"> for Productive Use in Rurale Areas </w:t>
            </w:r>
          </w:p>
        </w:tc>
        <w:tc>
          <w:tcPr>
            <w:tcW w:w="1461" w:type="dxa"/>
            <w:vAlign w:val="center"/>
          </w:tcPr>
          <w:p w14:paraId="1BE80293" w14:textId="2D29CE75" w:rsidR="008F14E7" w:rsidRPr="0024699B" w:rsidRDefault="007B7204" w:rsidP="00FE0177">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 xml:space="preserve">At least 2 MW capacity installed </w:t>
            </w:r>
          </w:p>
        </w:tc>
        <w:tc>
          <w:tcPr>
            <w:tcW w:w="2035" w:type="dxa"/>
            <w:vAlign w:val="center"/>
          </w:tcPr>
          <w:p w14:paraId="0E0CB5D4" w14:textId="1CC094BE" w:rsidR="008F14E7" w:rsidRPr="00BC38BF" w:rsidRDefault="00F37398" w:rsidP="00FE0177">
            <w:pPr>
              <w:pStyle w:val="Paragrafoelenco"/>
              <w:numPr>
                <w:ilvl w:val="0"/>
                <w:numId w:val="16"/>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Grants </w:t>
            </w:r>
            <w:r w:rsidR="00821981" w:rsidRPr="00BC38BF">
              <w:rPr>
                <w:rFonts w:ascii="Verdana" w:hAnsi="Verdana"/>
                <w:color w:val="000000" w:themeColor="text1"/>
                <w:sz w:val="14"/>
                <w:szCs w:val="14"/>
                <w:lang w:val="en-US" w:eastAsia="en-GB"/>
              </w:rPr>
              <w:t xml:space="preserve">(only) </w:t>
            </w:r>
            <w:r w:rsidRPr="00BC38BF">
              <w:rPr>
                <w:rFonts w:ascii="Verdana" w:hAnsi="Verdana"/>
                <w:color w:val="000000" w:themeColor="text1"/>
                <w:sz w:val="14"/>
                <w:szCs w:val="14"/>
                <w:lang w:val="en-US" w:eastAsia="en-GB"/>
              </w:rPr>
              <w:t xml:space="preserve">provided to private sector for the realization of Small Hydro power (detailed feasaibility studies ready, co-financement 90% secured) </w:t>
            </w:r>
          </w:p>
          <w:p w14:paraId="5675E471" w14:textId="77777777" w:rsidR="00F37398" w:rsidRPr="00BC38BF" w:rsidRDefault="00F37398" w:rsidP="00FE0177">
            <w:pPr>
              <w:pStyle w:val="Paragrafoelenco"/>
              <w:numPr>
                <w:ilvl w:val="0"/>
                <w:numId w:val="16"/>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Technical assistance  on mini grid SHP developer </w:t>
            </w:r>
          </w:p>
          <w:p w14:paraId="2EB77CAC" w14:textId="6330864A" w:rsidR="00F37398" w:rsidRPr="00BC38BF" w:rsidRDefault="00F37398" w:rsidP="00FE0177">
            <w:pPr>
              <w:pStyle w:val="Paragrafoelenco"/>
              <w:numPr>
                <w:ilvl w:val="0"/>
                <w:numId w:val="16"/>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Master Hydroelectricity created </w:t>
            </w:r>
          </w:p>
        </w:tc>
        <w:tc>
          <w:tcPr>
            <w:tcW w:w="1630" w:type="dxa"/>
          </w:tcPr>
          <w:p w14:paraId="09FCE746" w14:textId="107417A8" w:rsidR="008F14E7" w:rsidRPr="00BC38BF" w:rsidRDefault="007B7204" w:rsidP="00FE0177">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On going</w:t>
            </w:r>
          </w:p>
          <w:p w14:paraId="4669DBCD" w14:textId="77777777" w:rsidR="009859A5" w:rsidRPr="00BC38BF" w:rsidRDefault="009859A5" w:rsidP="00FE0177">
            <w:pPr>
              <w:jc w:val="center"/>
              <w:rPr>
                <w:rFonts w:ascii="Verdana" w:hAnsi="Verdana"/>
                <w:color w:val="000000" w:themeColor="text1"/>
                <w:sz w:val="14"/>
                <w:szCs w:val="14"/>
                <w:lang w:eastAsia="en-GB"/>
              </w:rPr>
            </w:pPr>
          </w:p>
          <w:p w14:paraId="3F2B4830" w14:textId="64B1F042" w:rsidR="007B7204" w:rsidRPr="00BC38BF" w:rsidRDefault="007B7204" w:rsidP="00FE0177">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(2015 – 2021)</w:t>
            </w:r>
          </w:p>
        </w:tc>
        <w:tc>
          <w:tcPr>
            <w:tcW w:w="1630" w:type="dxa"/>
            <w:vAlign w:val="center"/>
          </w:tcPr>
          <w:p w14:paraId="50369FF6" w14:textId="195B111C" w:rsidR="008F14E7" w:rsidRPr="00BC38BF" w:rsidRDefault="007B7204" w:rsidP="00FE0177">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UNIDO</w:t>
            </w:r>
          </w:p>
        </w:tc>
        <w:tc>
          <w:tcPr>
            <w:tcW w:w="1724" w:type="dxa"/>
            <w:vAlign w:val="center"/>
          </w:tcPr>
          <w:p w14:paraId="23D8BFCC" w14:textId="77777777" w:rsidR="008F14E7" w:rsidRPr="00BC38BF" w:rsidRDefault="007B7204" w:rsidP="00FE0177">
            <w:pPr>
              <w:pStyle w:val="Paragrafoelenco"/>
              <w:numPr>
                <w:ilvl w:val="0"/>
                <w:numId w:val="15"/>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Ministry of Energy (ADER + ORE) </w:t>
            </w:r>
          </w:p>
          <w:p w14:paraId="575EDC92" w14:textId="77777777" w:rsidR="007B7204" w:rsidRPr="00BC38BF" w:rsidRDefault="007B7204" w:rsidP="00FE0177">
            <w:pPr>
              <w:pStyle w:val="Paragrafoelenco"/>
              <w:numPr>
                <w:ilvl w:val="0"/>
                <w:numId w:val="15"/>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Ministry of Environment </w:t>
            </w:r>
          </w:p>
          <w:p w14:paraId="59643414" w14:textId="77777777" w:rsidR="007B7204" w:rsidRPr="00BC38BF" w:rsidRDefault="007B7204" w:rsidP="00FE0177">
            <w:pPr>
              <w:pStyle w:val="Paragrafoelenco"/>
              <w:numPr>
                <w:ilvl w:val="0"/>
                <w:numId w:val="15"/>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GIZ</w:t>
            </w:r>
          </w:p>
          <w:p w14:paraId="73E9A5BF" w14:textId="77777777" w:rsidR="007B7204" w:rsidRPr="00BC38BF" w:rsidRDefault="00F37398" w:rsidP="00FE0177">
            <w:pPr>
              <w:pStyle w:val="Paragrafoelenco"/>
              <w:numPr>
                <w:ilvl w:val="0"/>
                <w:numId w:val="15"/>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KfW </w:t>
            </w:r>
          </w:p>
          <w:p w14:paraId="67E01119" w14:textId="77777777" w:rsidR="00F37398" w:rsidRPr="00BC38BF" w:rsidRDefault="00F37398" w:rsidP="00FE0177">
            <w:pPr>
              <w:pStyle w:val="Paragrafoelenco"/>
              <w:numPr>
                <w:ilvl w:val="0"/>
                <w:numId w:val="15"/>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Local Universities </w:t>
            </w:r>
          </w:p>
          <w:p w14:paraId="5AA37329" w14:textId="142AB982" w:rsidR="00F37398" w:rsidRPr="00BC38BF" w:rsidRDefault="00F37398" w:rsidP="00FE0177">
            <w:pPr>
              <w:pStyle w:val="Paragrafoelenco"/>
              <w:numPr>
                <w:ilvl w:val="0"/>
                <w:numId w:val="15"/>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Private sector (HIER, MASAHYA, SIER-GC)</w:t>
            </w:r>
          </w:p>
        </w:tc>
        <w:tc>
          <w:tcPr>
            <w:tcW w:w="1620" w:type="dxa"/>
            <w:vAlign w:val="center"/>
          </w:tcPr>
          <w:p w14:paraId="4B85E115" w14:textId="71AF6462" w:rsidR="00F37398" w:rsidRPr="00BC38BF" w:rsidRDefault="00F37398" w:rsidP="00FE0177">
            <w:pPr>
              <w:rPr>
                <w:rFonts w:ascii="Verdana" w:hAnsi="Verdana"/>
                <w:color w:val="000000" w:themeColor="text1"/>
                <w:sz w:val="14"/>
                <w:szCs w:val="14"/>
                <w:lang w:eastAsia="en-GB"/>
              </w:rPr>
            </w:pPr>
            <w:r w:rsidRPr="00BC38BF">
              <w:rPr>
                <w:rFonts w:ascii="Verdana" w:hAnsi="Verdana"/>
                <w:color w:val="000000" w:themeColor="text1"/>
                <w:sz w:val="14"/>
                <w:szCs w:val="14"/>
                <w:lang w:eastAsia="en-GB"/>
              </w:rPr>
              <w:t>2,855,000 USD grant from GEF-5</w:t>
            </w:r>
          </w:p>
        </w:tc>
        <w:tc>
          <w:tcPr>
            <w:tcW w:w="1530" w:type="dxa"/>
            <w:vAlign w:val="center"/>
          </w:tcPr>
          <w:p w14:paraId="1773AC2D" w14:textId="77777777" w:rsidR="00F37398" w:rsidRPr="00BC38BF" w:rsidRDefault="00F37398" w:rsidP="00FE0177">
            <w:pPr>
              <w:rPr>
                <w:rFonts w:ascii="Verdana" w:hAnsi="Verdana"/>
                <w:color w:val="000000" w:themeColor="text1"/>
                <w:sz w:val="14"/>
                <w:szCs w:val="14"/>
                <w:lang w:eastAsia="en-GB"/>
              </w:rPr>
            </w:pPr>
            <w:r w:rsidRPr="00BC38BF">
              <w:rPr>
                <w:rFonts w:ascii="Verdana" w:hAnsi="Verdana"/>
                <w:color w:val="000000" w:themeColor="text1"/>
                <w:sz w:val="14"/>
                <w:szCs w:val="14"/>
                <w:lang w:eastAsia="en-GB"/>
              </w:rPr>
              <w:t>Mr Heng LIU,</w:t>
            </w:r>
          </w:p>
          <w:p w14:paraId="247D2740" w14:textId="06B2C0C1" w:rsidR="00F37398" w:rsidRPr="00BC38BF" w:rsidRDefault="00351487" w:rsidP="00FE0177">
            <w:pPr>
              <w:rPr>
                <w:rFonts w:ascii="Verdana" w:hAnsi="Verdana"/>
                <w:color w:val="000000" w:themeColor="text1"/>
                <w:sz w:val="14"/>
                <w:szCs w:val="14"/>
                <w:lang w:eastAsia="en-GB"/>
              </w:rPr>
            </w:pPr>
            <w:r w:rsidRPr="00BC38BF">
              <w:rPr>
                <w:rFonts w:ascii="Verdana" w:hAnsi="Verdana"/>
                <w:color w:val="000000" w:themeColor="text1"/>
                <w:sz w:val="14"/>
                <w:szCs w:val="14"/>
                <w:lang w:eastAsia="en-GB"/>
              </w:rPr>
              <w:t xml:space="preserve">Project Manager, </w:t>
            </w:r>
          </w:p>
          <w:p w14:paraId="6A18BFC3" w14:textId="29CC2351" w:rsidR="00F37398" w:rsidRPr="00BC38BF" w:rsidRDefault="002B3C1B" w:rsidP="00FE0177">
            <w:pPr>
              <w:rPr>
                <w:rFonts w:ascii="Verdana" w:hAnsi="Verdana"/>
                <w:color w:val="000000" w:themeColor="text1"/>
                <w:sz w:val="14"/>
                <w:szCs w:val="14"/>
                <w:lang w:eastAsia="en-GB"/>
              </w:rPr>
            </w:pPr>
            <w:hyperlink r:id="rId45" w:history="1">
              <w:r w:rsidR="00F37398" w:rsidRPr="00BC38BF">
                <w:rPr>
                  <w:rStyle w:val="Collegamentoipertestuale"/>
                  <w:rFonts w:ascii="Verdana" w:hAnsi="Verdana"/>
                  <w:sz w:val="14"/>
                  <w:szCs w:val="14"/>
                  <w:lang w:eastAsia="en-GB"/>
                </w:rPr>
                <w:t>H.LIU@unido.org</w:t>
              </w:r>
            </w:hyperlink>
            <w:r w:rsidR="00F37398" w:rsidRPr="00BC38BF">
              <w:rPr>
                <w:rFonts w:ascii="Verdana" w:hAnsi="Verdana"/>
                <w:color w:val="000000" w:themeColor="text1"/>
                <w:sz w:val="14"/>
                <w:szCs w:val="14"/>
                <w:lang w:eastAsia="en-GB"/>
              </w:rPr>
              <w:t xml:space="preserve"> </w:t>
            </w:r>
          </w:p>
        </w:tc>
      </w:tr>
      <w:tr w:rsidR="008F14E7" w:rsidRPr="00491FA8" w14:paraId="0108C031" w14:textId="77777777" w:rsidTr="0011536F">
        <w:trPr>
          <w:jc w:val="center"/>
        </w:trPr>
        <w:tc>
          <w:tcPr>
            <w:tcW w:w="1795" w:type="dxa"/>
            <w:vAlign w:val="center"/>
          </w:tcPr>
          <w:p w14:paraId="33B1F522" w14:textId="77777777" w:rsidR="008F14E7" w:rsidRPr="00BC38BF" w:rsidRDefault="00F37398" w:rsidP="00FE0177">
            <w:pPr>
              <w:rPr>
                <w:rFonts w:ascii="Verdana" w:hAnsi="Verdana"/>
                <w:b/>
                <w:color w:val="000000" w:themeColor="text1"/>
                <w:sz w:val="14"/>
                <w:szCs w:val="14"/>
                <w:lang w:eastAsia="en-GB"/>
              </w:rPr>
            </w:pPr>
            <w:r w:rsidRPr="00BC38BF">
              <w:rPr>
                <w:rFonts w:ascii="Verdana" w:hAnsi="Verdana"/>
                <w:b/>
                <w:color w:val="000000" w:themeColor="text1"/>
                <w:sz w:val="14"/>
                <w:szCs w:val="14"/>
                <w:lang w:eastAsia="en-GB"/>
              </w:rPr>
              <w:t xml:space="preserve">LEAD </w:t>
            </w:r>
          </w:p>
          <w:p w14:paraId="50075248" w14:textId="15349BF7" w:rsidR="00F37398" w:rsidRPr="0024699B" w:rsidRDefault="00F37398" w:rsidP="00FE0177">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w:t>
            </w:r>
            <w:r w:rsidRPr="0024699B">
              <w:rPr>
                <w:rFonts w:ascii="Verdana" w:hAnsi="Verdana" w:cs="Calibri"/>
                <w:bCs/>
                <w:color w:val="000000"/>
                <w:sz w:val="16"/>
                <w:szCs w:val="16"/>
                <w:lang w:val="en-US"/>
              </w:rPr>
              <w:t>Least-Cost Electricity Access Development Project)</w:t>
            </w:r>
          </w:p>
        </w:tc>
        <w:tc>
          <w:tcPr>
            <w:tcW w:w="1461" w:type="dxa"/>
            <w:vAlign w:val="center"/>
          </w:tcPr>
          <w:p w14:paraId="7C0A1F5D" w14:textId="41796122" w:rsidR="009859A5" w:rsidRPr="0024699B" w:rsidRDefault="0055170B" w:rsidP="00FE0177">
            <w:pPr>
              <w:jc w:val="both"/>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 xml:space="preserve">The project will provide improved access to electricity services for households, enterprises, and health facilities in Madagascar. </w:t>
            </w:r>
          </w:p>
          <w:p w14:paraId="43EC72DE" w14:textId="189A8C6E" w:rsidR="008F14E7" w:rsidRPr="0024699B" w:rsidRDefault="00F37398" w:rsidP="00FE0177">
            <w:pPr>
              <w:jc w:val="both"/>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 xml:space="preserve">Its Off-grid component (OMDF) funds private sector companies and financial institutions to expand the Solar Home System market. </w:t>
            </w:r>
          </w:p>
        </w:tc>
        <w:tc>
          <w:tcPr>
            <w:tcW w:w="2035" w:type="dxa"/>
            <w:vAlign w:val="center"/>
          </w:tcPr>
          <w:p w14:paraId="568E5DE2" w14:textId="6B48C424" w:rsidR="008F14E7" w:rsidRPr="00BC38BF" w:rsidRDefault="00F37398" w:rsidP="00FE0177">
            <w:pPr>
              <w:pStyle w:val="Paragrafoelenco"/>
              <w:numPr>
                <w:ilvl w:val="0"/>
                <w:numId w:val="17"/>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Loans and grants (result based financed) to Solar Home Systems providers </w:t>
            </w:r>
            <w:r w:rsidR="00515F35" w:rsidRPr="00BC38BF">
              <w:rPr>
                <w:rFonts w:ascii="Verdana" w:hAnsi="Verdana"/>
                <w:color w:val="000000" w:themeColor="text1"/>
                <w:sz w:val="14"/>
                <w:szCs w:val="14"/>
                <w:lang w:val="en-US" w:eastAsia="en-GB"/>
              </w:rPr>
              <w:t xml:space="preserve"> - Cofinancement possible to guarantee </w:t>
            </w:r>
          </w:p>
          <w:p w14:paraId="20891A0F" w14:textId="77777777" w:rsidR="00F37398" w:rsidRPr="00BC38BF" w:rsidRDefault="009859A5" w:rsidP="00FE0177">
            <w:pPr>
              <w:pStyle w:val="Paragrafoelenco"/>
              <w:numPr>
                <w:ilvl w:val="0"/>
                <w:numId w:val="17"/>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Technical assitance to national counterparts actors and private sectors on off grid clean energy. </w:t>
            </w:r>
          </w:p>
          <w:p w14:paraId="60FF78E7" w14:textId="42356916" w:rsidR="009859A5" w:rsidRPr="00BC38BF" w:rsidRDefault="009859A5" w:rsidP="00FE0177">
            <w:pPr>
              <w:pStyle w:val="Paragrafoelenco"/>
              <w:numPr>
                <w:ilvl w:val="0"/>
                <w:numId w:val="17"/>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Potential linked and cofinancement to the sustainable development fund</w:t>
            </w:r>
          </w:p>
        </w:tc>
        <w:tc>
          <w:tcPr>
            <w:tcW w:w="1630" w:type="dxa"/>
          </w:tcPr>
          <w:p w14:paraId="527AF44A" w14:textId="50BC5189" w:rsidR="008F14E7" w:rsidRPr="00BC38BF" w:rsidRDefault="00F37398" w:rsidP="00FE0177">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On going</w:t>
            </w:r>
          </w:p>
          <w:p w14:paraId="51FAACFF" w14:textId="77777777" w:rsidR="00F37398" w:rsidRPr="00BC38BF" w:rsidRDefault="00F37398" w:rsidP="00FE0177">
            <w:pPr>
              <w:jc w:val="center"/>
              <w:rPr>
                <w:rFonts w:ascii="Verdana" w:hAnsi="Verdana"/>
                <w:color w:val="000000" w:themeColor="text1"/>
                <w:sz w:val="14"/>
                <w:szCs w:val="14"/>
                <w:lang w:eastAsia="en-GB"/>
              </w:rPr>
            </w:pPr>
          </w:p>
          <w:p w14:paraId="326C8236" w14:textId="6390D5E0" w:rsidR="00F37398" w:rsidRPr="00BC38BF" w:rsidRDefault="00F37398" w:rsidP="00FE0177">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(2020 – 2024)</w:t>
            </w:r>
          </w:p>
        </w:tc>
        <w:tc>
          <w:tcPr>
            <w:tcW w:w="1630" w:type="dxa"/>
            <w:vAlign w:val="center"/>
          </w:tcPr>
          <w:p w14:paraId="43CE0FFB" w14:textId="45767F44" w:rsidR="008F14E7" w:rsidRPr="00BC38BF" w:rsidRDefault="00F37398" w:rsidP="00FE0177">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World Bank</w:t>
            </w:r>
          </w:p>
        </w:tc>
        <w:tc>
          <w:tcPr>
            <w:tcW w:w="1724" w:type="dxa"/>
            <w:vAlign w:val="center"/>
          </w:tcPr>
          <w:p w14:paraId="0807063E" w14:textId="77777777" w:rsidR="00F37398" w:rsidRPr="00BC38BF" w:rsidRDefault="00F37398" w:rsidP="00FE0177">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Ministry in charge of Energy</w:t>
            </w:r>
          </w:p>
          <w:p w14:paraId="2E4051FB" w14:textId="430DB464" w:rsidR="008F14E7" w:rsidRPr="00BC38BF" w:rsidRDefault="00F37398" w:rsidP="00FE0177">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Ministry of Economy and Finance  </w:t>
            </w:r>
          </w:p>
          <w:p w14:paraId="0405A4DA" w14:textId="77777777" w:rsidR="00F37398" w:rsidRPr="00BC38BF" w:rsidRDefault="00F37398" w:rsidP="00FE0177">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Bamboo Capital (OMDF asset manager) </w:t>
            </w:r>
          </w:p>
          <w:p w14:paraId="5347F6C2" w14:textId="137198FE" w:rsidR="00F37398" w:rsidRPr="00BC38BF" w:rsidRDefault="00F37398" w:rsidP="00FE0177">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Private sector on Solar Home Systems</w:t>
            </w:r>
          </w:p>
        </w:tc>
        <w:tc>
          <w:tcPr>
            <w:tcW w:w="1620" w:type="dxa"/>
            <w:vAlign w:val="center"/>
          </w:tcPr>
          <w:p w14:paraId="50918584" w14:textId="3306BC7E" w:rsidR="008F14E7" w:rsidRPr="0024699B" w:rsidRDefault="009859A5" w:rsidP="00FE0177">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 xml:space="preserve">USD 150,000, </w:t>
            </w:r>
            <w:r w:rsidR="00F37398" w:rsidRPr="0024699B">
              <w:rPr>
                <w:rFonts w:ascii="Verdana" w:hAnsi="Verdana"/>
                <w:color w:val="000000" w:themeColor="text1"/>
                <w:sz w:val="14"/>
                <w:szCs w:val="14"/>
                <w:lang w:val="en-US" w:eastAsia="en-GB"/>
              </w:rPr>
              <w:t xml:space="preserve">000 </w:t>
            </w:r>
          </w:p>
          <w:p w14:paraId="2479F794" w14:textId="77777777" w:rsidR="009859A5" w:rsidRPr="0024699B" w:rsidRDefault="009859A5" w:rsidP="00FE0177">
            <w:pPr>
              <w:rPr>
                <w:rFonts w:ascii="Verdana" w:hAnsi="Verdana"/>
                <w:color w:val="000000" w:themeColor="text1"/>
                <w:sz w:val="14"/>
                <w:szCs w:val="14"/>
                <w:lang w:val="en-US" w:eastAsia="en-GB"/>
              </w:rPr>
            </w:pPr>
          </w:p>
          <w:p w14:paraId="705F9E8B" w14:textId="77777777" w:rsidR="00F37398" w:rsidRPr="0024699B" w:rsidRDefault="00F37398" w:rsidP="00FE0177">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(IDA Credit : 38 years / period of grace: 10 years)</w:t>
            </w:r>
          </w:p>
          <w:p w14:paraId="1F521C48" w14:textId="77777777" w:rsidR="009859A5" w:rsidRPr="0024699B" w:rsidRDefault="009859A5" w:rsidP="00FE0177">
            <w:pPr>
              <w:rPr>
                <w:rFonts w:ascii="Verdana" w:hAnsi="Verdana"/>
                <w:color w:val="000000" w:themeColor="text1"/>
                <w:sz w:val="14"/>
                <w:szCs w:val="14"/>
                <w:lang w:val="en-US" w:eastAsia="en-GB"/>
              </w:rPr>
            </w:pPr>
          </w:p>
          <w:p w14:paraId="0AD263DF" w14:textId="2279F958" w:rsidR="009859A5" w:rsidRPr="0024699B" w:rsidRDefault="0055170B" w:rsidP="00FE0177">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Among which USD 40</w:t>
            </w:r>
            <w:r w:rsidR="009859A5" w:rsidRPr="0024699B">
              <w:rPr>
                <w:rFonts w:ascii="Verdana" w:hAnsi="Verdana"/>
                <w:color w:val="000000" w:themeColor="text1"/>
                <w:sz w:val="14"/>
                <w:szCs w:val="14"/>
                <w:lang w:val="en-US" w:eastAsia="en-GB"/>
              </w:rPr>
              <w:t xml:space="preserve">.000.000 is secured for </w:t>
            </w:r>
            <w:r w:rsidRPr="0024699B">
              <w:rPr>
                <w:rFonts w:ascii="Verdana" w:hAnsi="Verdana"/>
                <w:color w:val="000000" w:themeColor="text1"/>
                <w:sz w:val="14"/>
                <w:szCs w:val="14"/>
                <w:lang w:val="en-US" w:eastAsia="en-GB"/>
              </w:rPr>
              <w:t>OMDF</w:t>
            </w:r>
            <w:r w:rsidR="009859A5" w:rsidRPr="0024699B">
              <w:rPr>
                <w:rFonts w:ascii="Verdana" w:hAnsi="Verdana"/>
                <w:color w:val="000000" w:themeColor="text1"/>
                <w:sz w:val="14"/>
                <w:szCs w:val="14"/>
                <w:lang w:val="en-US" w:eastAsia="en-GB"/>
              </w:rPr>
              <w:t xml:space="preserve"> </w:t>
            </w:r>
          </w:p>
        </w:tc>
        <w:tc>
          <w:tcPr>
            <w:tcW w:w="1530" w:type="dxa"/>
            <w:vAlign w:val="center"/>
          </w:tcPr>
          <w:p w14:paraId="6F86A99D" w14:textId="21D39444" w:rsidR="008F14E7" w:rsidRPr="0024699B" w:rsidRDefault="009859A5" w:rsidP="00FE0177">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Mr David Loew</w:t>
            </w:r>
            <w:r w:rsidR="007D1B27" w:rsidRPr="0024699B">
              <w:rPr>
                <w:rFonts w:ascii="Verdana" w:hAnsi="Verdana"/>
                <w:color w:val="000000" w:themeColor="text1"/>
                <w:sz w:val="14"/>
                <w:szCs w:val="14"/>
                <w:lang w:val="en-US" w:eastAsia="en-GB"/>
              </w:rPr>
              <w:t>, Project Manager</w:t>
            </w:r>
          </w:p>
          <w:p w14:paraId="4E908DB9" w14:textId="77777777" w:rsidR="009859A5" w:rsidRPr="0024699B" w:rsidRDefault="00DC52E7" w:rsidP="00FE0177">
            <w:pPr>
              <w:rPr>
                <w:rFonts w:ascii="Verdana" w:hAnsi="Verdana"/>
                <w:color w:val="000000" w:themeColor="text1"/>
                <w:sz w:val="14"/>
                <w:szCs w:val="14"/>
                <w:lang w:val="en-US" w:eastAsia="en-GB"/>
              </w:rPr>
            </w:pPr>
            <w:hyperlink r:id="rId46" w:history="1">
              <w:r w:rsidR="009859A5" w:rsidRPr="0024699B">
                <w:rPr>
                  <w:rStyle w:val="Collegamentoipertestuale"/>
                  <w:rFonts w:ascii="Verdana" w:hAnsi="Verdana"/>
                  <w:sz w:val="14"/>
                  <w:szCs w:val="14"/>
                  <w:lang w:val="en-US" w:eastAsia="en-GB"/>
                </w:rPr>
                <w:t>dloew@worldbank.org</w:t>
              </w:r>
            </w:hyperlink>
            <w:r w:rsidR="009859A5" w:rsidRPr="0024699B">
              <w:rPr>
                <w:rFonts w:ascii="Verdana" w:hAnsi="Verdana"/>
                <w:color w:val="000000" w:themeColor="text1"/>
                <w:sz w:val="14"/>
                <w:szCs w:val="14"/>
                <w:lang w:val="en-US" w:eastAsia="en-GB"/>
              </w:rPr>
              <w:t xml:space="preserve"> </w:t>
            </w:r>
          </w:p>
          <w:p w14:paraId="1A99DCAF" w14:textId="77777777" w:rsidR="009859A5" w:rsidRPr="0024699B" w:rsidRDefault="009859A5" w:rsidP="00FE0177">
            <w:pPr>
              <w:rPr>
                <w:rFonts w:ascii="Verdana" w:hAnsi="Verdana"/>
                <w:color w:val="000000" w:themeColor="text1"/>
                <w:sz w:val="14"/>
                <w:szCs w:val="14"/>
                <w:lang w:val="en-US" w:eastAsia="en-GB"/>
              </w:rPr>
            </w:pPr>
          </w:p>
          <w:p w14:paraId="0A4BDF9B" w14:textId="77777777" w:rsidR="007D1B27" w:rsidRPr="0024699B" w:rsidRDefault="009859A5" w:rsidP="00FE0177">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 xml:space="preserve">Mr Tsiry </w:t>
            </w:r>
            <w:r w:rsidR="007D1B27" w:rsidRPr="0024699B">
              <w:rPr>
                <w:rFonts w:ascii="Verdana" w:hAnsi="Verdana"/>
                <w:color w:val="000000" w:themeColor="text1"/>
                <w:sz w:val="14"/>
                <w:szCs w:val="14"/>
                <w:lang w:val="en-US" w:eastAsia="en-GB"/>
              </w:rPr>
              <w:t xml:space="preserve"> Andriantahina</w:t>
            </w:r>
          </w:p>
          <w:p w14:paraId="444E0AFF" w14:textId="5484DD1B" w:rsidR="009859A5" w:rsidRPr="0024699B" w:rsidRDefault="007D1B27" w:rsidP="00FE0177">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 xml:space="preserve">Project Focal Point </w:t>
            </w:r>
            <w:hyperlink r:id="rId47" w:history="1">
              <w:r w:rsidR="009859A5" w:rsidRPr="0024699B">
                <w:rPr>
                  <w:rStyle w:val="Collegamentoipertestuale"/>
                  <w:rFonts w:ascii="Verdana" w:hAnsi="Verdana"/>
                  <w:sz w:val="14"/>
                  <w:szCs w:val="14"/>
                  <w:lang w:val="en-US" w:eastAsia="en-GB"/>
                </w:rPr>
                <w:t>tandriantahina@worldbank.org</w:t>
              </w:r>
            </w:hyperlink>
            <w:r w:rsidR="009859A5" w:rsidRPr="0024699B">
              <w:rPr>
                <w:rFonts w:ascii="Verdana" w:hAnsi="Verdana"/>
                <w:color w:val="000000" w:themeColor="text1"/>
                <w:sz w:val="14"/>
                <w:szCs w:val="14"/>
                <w:lang w:val="en-US" w:eastAsia="en-GB"/>
              </w:rPr>
              <w:t xml:space="preserve"> </w:t>
            </w:r>
          </w:p>
        </w:tc>
      </w:tr>
      <w:tr w:rsidR="008F14E7" w:rsidRPr="00491FA8" w14:paraId="6D0A34D6" w14:textId="77777777" w:rsidTr="0011536F">
        <w:trPr>
          <w:jc w:val="center"/>
        </w:trPr>
        <w:tc>
          <w:tcPr>
            <w:tcW w:w="1795" w:type="dxa"/>
            <w:vAlign w:val="center"/>
          </w:tcPr>
          <w:p w14:paraId="47C1CC53" w14:textId="1BCE00F9" w:rsidR="008F14E7" w:rsidRPr="0024699B" w:rsidRDefault="009859A5" w:rsidP="00FE0177">
            <w:pPr>
              <w:rPr>
                <w:rFonts w:ascii="Verdana" w:hAnsi="Verdana"/>
                <w:color w:val="000000" w:themeColor="text1"/>
                <w:sz w:val="14"/>
                <w:szCs w:val="14"/>
                <w:lang w:val="en-US" w:eastAsia="en-GB"/>
              </w:rPr>
            </w:pPr>
            <w:r w:rsidRPr="0024699B">
              <w:rPr>
                <w:rFonts w:ascii="Verdana" w:hAnsi="Verdana"/>
                <w:b/>
                <w:bCs/>
                <w:color w:val="000000" w:themeColor="text1"/>
                <w:sz w:val="14"/>
                <w:szCs w:val="14"/>
                <w:lang w:val="en-US" w:eastAsia="en-GB"/>
              </w:rPr>
              <w:t>ESOGIP-PAGOSE :</w:t>
            </w:r>
            <w:r w:rsidRPr="0024699B">
              <w:rPr>
                <w:rFonts w:ascii="Verdana" w:hAnsi="Verdana"/>
                <w:bCs/>
                <w:color w:val="000000" w:themeColor="text1"/>
                <w:sz w:val="14"/>
                <w:szCs w:val="14"/>
                <w:lang w:val="en-US" w:eastAsia="en-GB"/>
              </w:rPr>
              <w:t xml:space="preserve"> Electricity Sec Operations &amp; Governance Improvement Project</w:t>
            </w:r>
          </w:p>
        </w:tc>
        <w:tc>
          <w:tcPr>
            <w:tcW w:w="1461" w:type="dxa"/>
            <w:vAlign w:val="center"/>
          </w:tcPr>
          <w:p w14:paraId="70C872A7" w14:textId="41E27E94" w:rsidR="008F14E7" w:rsidRPr="0024699B" w:rsidRDefault="009859A5" w:rsidP="00FE0177">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 xml:space="preserve">i) Improve the planning and financial sustainability of the electricity sub-sector (ii) Strengthen JIRAMA’s </w:t>
            </w:r>
            <w:r w:rsidRPr="0024699B">
              <w:rPr>
                <w:rFonts w:ascii="Verdana" w:hAnsi="Verdana"/>
                <w:color w:val="000000" w:themeColor="text1"/>
                <w:sz w:val="14"/>
                <w:szCs w:val="14"/>
                <w:lang w:val="en-US" w:eastAsia="en-GB"/>
              </w:rPr>
              <w:lastRenderedPageBreak/>
              <w:t>operational performance and governance and (iii) Invest in more reliable electricity.</w:t>
            </w:r>
          </w:p>
        </w:tc>
        <w:tc>
          <w:tcPr>
            <w:tcW w:w="2035" w:type="dxa"/>
            <w:vAlign w:val="center"/>
          </w:tcPr>
          <w:p w14:paraId="54E3688D" w14:textId="43436A26" w:rsidR="008F14E7" w:rsidRPr="0024699B" w:rsidRDefault="009859A5" w:rsidP="00FE0177">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lastRenderedPageBreak/>
              <w:t>This project provides additional coverage and reinforce JIRAMA's ecosystem</w:t>
            </w:r>
          </w:p>
        </w:tc>
        <w:tc>
          <w:tcPr>
            <w:tcW w:w="1630" w:type="dxa"/>
          </w:tcPr>
          <w:p w14:paraId="3CAAD41D" w14:textId="77777777" w:rsidR="008F14E7" w:rsidRPr="00BC38BF" w:rsidRDefault="009859A5" w:rsidP="00FE0177">
            <w:pPr>
              <w:rPr>
                <w:rFonts w:ascii="Verdana" w:hAnsi="Verdana"/>
                <w:color w:val="000000" w:themeColor="text1"/>
                <w:sz w:val="14"/>
                <w:szCs w:val="14"/>
                <w:lang w:eastAsia="en-GB"/>
              </w:rPr>
            </w:pPr>
            <w:r w:rsidRPr="00BC38BF">
              <w:rPr>
                <w:rFonts w:ascii="Verdana" w:hAnsi="Verdana"/>
                <w:color w:val="000000" w:themeColor="text1"/>
                <w:sz w:val="14"/>
                <w:szCs w:val="14"/>
                <w:lang w:eastAsia="en-GB"/>
              </w:rPr>
              <w:t>On going</w:t>
            </w:r>
          </w:p>
          <w:p w14:paraId="67967323" w14:textId="77777777" w:rsidR="009859A5" w:rsidRPr="00BC38BF" w:rsidRDefault="009859A5" w:rsidP="00FE0177">
            <w:pPr>
              <w:rPr>
                <w:rFonts w:ascii="Verdana" w:hAnsi="Verdana"/>
                <w:color w:val="000000" w:themeColor="text1"/>
                <w:sz w:val="14"/>
                <w:szCs w:val="14"/>
                <w:lang w:eastAsia="en-GB"/>
              </w:rPr>
            </w:pPr>
          </w:p>
          <w:p w14:paraId="3FBA2D05" w14:textId="12575D81" w:rsidR="009859A5" w:rsidRPr="00BC38BF" w:rsidRDefault="009859A5" w:rsidP="00FE0177">
            <w:pPr>
              <w:rPr>
                <w:rFonts w:ascii="Verdana" w:hAnsi="Verdana"/>
                <w:color w:val="000000" w:themeColor="text1"/>
                <w:sz w:val="14"/>
                <w:szCs w:val="14"/>
                <w:lang w:eastAsia="en-GB"/>
              </w:rPr>
            </w:pPr>
          </w:p>
        </w:tc>
        <w:tc>
          <w:tcPr>
            <w:tcW w:w="1630" w:type="dxa"/>
            <w:vAlign w:val="center"/>
          </w:tcPr>
          <w:p w14:paraId="332EDB0A" w14:textId="76ED1FB8" w:rsidR="008F14E7" w:rsidRPr="00BC38BF" w:rsidRDefault="009859A5" w:rsidP="00FE0177">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World Bank</w:t>
            </w:r>
          </w:p>
        </w:tc>
        <w:tc>
          <w:tcPr>
            <w:tcW w:w="1724" w:type="dxa"/>
            <w:vAlign w:val="center"/>
          </w:tcPr>
          <w:p w14:paraId="0FC8103B" w14:textId="77777777" w:rsidR="009859A5" w:rsidRPr="00BC38BF" w:rsidRDefault="009859A5" w:rsidP="00FE0177">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Ministry in charge of Energy</w:t>
            </w:r>
          </w:p>
          <w:p w14:paraId="7DA81341" w14:textId="77777777" w:rsidR="008F14E7" w:rsidRPr="00BC38BF" w:rsidRDefault="009859A5" w:rsidP="00FE0177">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Ministry of Economy and Finance </w:t>
            </w:r>
          </w:p>
          <w:p w14:paraId="2795E51A" w14:textId="3CBA4BD9" w:rsidR="009859A5" w:rsidRPr="00BC38BF" w:rsidRDefault="009859A5" w:rsidP="00FE0177">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JIRAMA </w:t>
            </w:r>
          </w:p>
        </w:tc>
        <w:tc>
          <w:tcPr>
            <w:tcW w:w="1620" w:type="dxa"/>
            <w:vAlign w:val="center"/>
          </w:tcPr>
          <w:p w14:paraId="3C82E173" w14:textId="66360D18" w:rsidR="008F14E7" w:rsidRPr="00BC38BF" w:rsidRDefault="009859A5" w:rsidP="00FE0177">
            <w:pPr>
              <w:rPr>
                <w:rFonts w:ascii="Verdana" w:hAnsi="Verdana"/>
                <w:color w:val="000000" w:themeColor="text1"/>
                <w:sz w:val="14"/>
                <w:szCs w:val="14"/>
                <w:lang w:eastAsia="en-GB"/>
              </w:rPr>
            </w:pPr>
            <w:r w:rsidRPr="00BC38BF">
              <w:rPr>
                <w:rFonts w:ascii="Verdana" w:hAnsi="Verdana"/>
                <w:color w:val="000000" w:themeColor="text1"/>
                <w:sz w:val="14"/>
                <w:szCs w:val="14"/>
                <w:lang w:eastAsia="en-GB"/>
              </w:rPr>
              <w:t>USD 65,000,000</w:t>
            </w:r>
          </w:p>
        </w:tc>
        <w:tc>
          <w:tcPr>
            <w:tcW w:w="1530" w:type="dxa"/>
            <w:vAlign w:val="center"/>
          </w:tcPr>
          <w:p w14:paraId="040FCBCD" w14:textId="5F1FD6A4" w:rsidR="008F14E7" w:rsidRPr="0024699B" w:rsidRDefault="00351487" w:rsidP="00FE0177">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 xml:space="preserve">Mr Tsiry  Andriantahina </w:t>
            </w:r>
            <w:hyperlink r:id="rId48" w:history="1">
              <w:r w:rsidRPr="0024699B">
                <w:rPr>
                  <w:rStyle w:val="Collegamentoipertestuale"/>
                  <w:rFonts w:ascii="Verdana" w:hAnsi="Verdana"/>
                  <w:sz w:val="14"/>
                  <w:szCs w:val="14"/>
                  <w:lang w:val="en-US" w:eastAsia="en-GB"/>
                </w:rPr>
                <w:t>tandriantahina@worldbank.org</w:t>
              </w:r>
            </w:hyperlink>
          </w:p>
        </w:tc>
      </w:tr>
      <w:tr w:rsidR="008F14E7" w:rsidRPr="00BC38BF" w14:paraId="7737CCDE" w14:textId="77777777" w:rsidTr="0011536F">
        <w:trPr>
          <w:jc w:val="center"/>
        </w:trPr>
        <w:tc>
          <w:tcPr>
            <w:tcW w:w="1795" w:type="dxa"/>
            <w:vAlign w:val="center"/>
          </w:tcPr>
          <w:p w14:paraId="0A481E73" w14:textId="77777777" w:rsidR="00351487" w:rsidRPr="0024699B" w:rsidRDefault="00821981" w:rsidP="00FE0177">
            <w:pPr>
              <w:rPr>
                <w:rFonts w:ascii="Verdana" w:hAnsi="Verdana"/>
                <w:b/>
                <w:color w:val="000000" w:themeColor="text1"/>
                <w:sz w:val="14"/>
                <w:szCs w:val="14"/>
                <w:lang w:val="en-US" w:eastAsia="en-GB"/>
              </w:rPr>
            </w:pPr>
            <w:r w:rsidRPr="0024699B">
              <w:rPr>
                <w:rFonts w:ascii="Verdana" w:hAnsi="Verdana"/>
                <w:b/>
                <w:color w:val="000000" w:themeColor="text1"/>
                <w:sz w:val="14"/>
                <w:szCs w:val="14"/>
                <w:lang w:val="en-US" w:eastAsia="en-GB"/>
              </w:rPr>
              <w:t xml:space="preserve">SREP </w:t>
            </w:r>
          </w:p>
          <w:p w14:paraId="3B99ECE1" w14:textId="50D78637" w:rsidR="008F14E7" w:rsidRPr="0024699B" w:rsidRDefault="00821981" w:rsidP="00FE0177">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(Scalling Up Renewable Energy</w:t>
            </w:r>
            <w:r w:rsidR="0055170B" w:rsidRPr="0024699B">
              <w:rPr>
                <w:rFonts w:ascii="Verdana" w:hAnsi="Verdana"/>
                <w:color w:val="000000" w:themeColor="text1"/>
                <w:sz w:val="14"/>
                <w:szCs w:val="14"/>
                <w:lang w:val="en-US" w:eastAsia="en-GB"/>
              </w:rPr>
              <w:t xml:space="preserve"> Programs in Low income Countries</w:t>
            </w:r>
            <w:r w:rsidR="00351487" w:rsidRPr="0024699B">
              <w:rPr>
                <w:rFonts w:ascii="Verdana" w:hAnsi="Verdana"/>
                <w:color w:val="000000" w:themeColor="text1"/>
                <w:sz w:val="14"/>
                <w:szCs w:val="14"/>
                <w:lang w:val="en-US" w:eastAsia="en-GB"/>
              </w:rPr>
              <w:t>)</w:t>
            </w:r>
            <w:r w:rsidRPr="0024699B">
              <w:rPr>
                <w:rFonts w:ascii="Verdana" w:hAnsi="Verdana"/>
                <w:color w:val="000000" w:themeColor="text1"/>
                <w:sz w:val="14"/>
                <w:szCs w:val="14"/>
                <w:lang w:val="en-US" w:eastAsia="en-GB"/>
              </w:rPr>
              <w:t xml:space="preserve"> </w:t>
            </w:r>
          </w:p>
        </w:tc>
        <w:tc>
          <w:tcPr>
            <w:tcW w:w="1461" w:type="dxa"/>
            <w:vAlign w:val="center"/>
          </w:tcPr>
          <w:p w14:paraId="1B214663" w14:textId="5DF22168" w:rsidR="008F14E7" w:rsidRPr="0024699B" w:rsidRDefault="000D57C4" w:rsidP="00FE0177">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 xml:space="preserve">Promotion of Renewable Energy projects – at least 20 MW capacity installed. </w:t>
            </w:r>
          </w:p>
        </w:tc>
        <w:tc>
          <w:tcPr>
            <w:tcW w:w="2035" w:type="dxa"/>
            <w:vAlign w:val="center"/>
          </w:tcPr>
          <w:p w14:paraId="669604DA" w14:textId="79FA14AA" w:rsidR="008F14E7" w:rsidRPr="00BC38BF" w:rsidRDefault="000D57C4" w:rsidP="00FE0177">
            <w:pPr>
              <w:rPr>
                <w:rFonts w:ascii="Verdana" w:hAnsi="Verdana"/>
                <w:color w:val="000000" w:themeColor="text1"/>
                <w:sz w:val="14"/>
                <w:szCs w:val="14"/>
                <w:lang w:eastAsia="en-GB"/>
              </w:rPr>
            </w:pPr>
            <w:r w:rsidRPr="0024699B">
              <w:rPr>
                <w:rFonts w:ascii="Verdana" w:hAnsi="Verdana"/>
                <w:color w:val="000000" w:themeColor="text1"/>
                <w:sz w:val="14"/>
                <w:szCs w:val="14"/>
                <w:lang w:val="en-US" w:eastAsia="en-GB"/>
              </w:rPr>
              <w:t xml:space="preserve">10 prefeasability studies for Small Hydro-power isolated mini grid and fuel switch of existing thermal/heavy fuel mini grid prepared. </w:t>
            </w:r>
            <w:r w:rsidRPr="00BC38BF">
              <w:rPr>
                <w:rFonts w:ascii="Verdana" w:hAnsi="Verdana"/>
                <w:color w:val="000000" w:themeColor="text1"/>
                <w:sz w:val="14"/>
                <w:szCs w:val="14"/>
                <w:lang w:eastAsia="en-GB"/>
              </w:rPr>
              <w:t xml:space="preserve">Potential co-financement on projects. </w:t>
            </w:r>
          </w:p>
        </w:tc>
        <w:tc>
          <w:tcPr>
            <w:tcW w:w="1630" w:type="dxa"/>
          </w:tcPr>
          <w:p w14:paraId="13B2C57F" w14:textId="2CF87217" w:rsidR="008F14E7" w:rsidRPr="00BC38BF" w:rsidRDefault="00821981" w:rsidP="00FE0177">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Ongoing</w:t>
            </w:r>
          </w:p>
          <w:p w14:paraId="0291EFF3" w14:textId="0E8E1561" w:rsidR="00351487" w:rsidRPr="00BC38BF" w:rsidRDefault="00351487" w:rsidP="00FE0177">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 xml:space="preserve">(2016 </w:t>
            </w:r>
            <w:r w:rsidR="000D57C4" w:rsidRPr="00BC38BF">
              <w:rPr>
                <w:rFonts w:ascii="Verdana" w:hAnsi="Verdana"/>
                <w:color w:val="000000" w:themeColor="text1"/>
                <w:sz w:val="14"/>
                <w:szCs w:val="14"/>
                <w:lang w:eastAsia="en-GB"/>
              </w:rPr>
              <w:t>–</w:t>
            </w:r>
            <w:r w:rsidRPr="00BC38BF">
              <w:rPr>
                <w:rFonts w:ascii="Verdana" w:hAnsi="Verdana"/>
                <w:color w:val="000000" w:themeColor="text1"/>
                <w:sz w:val="14"/>
                <w:szCs w:val="14"/>
                <w:lang w:eastAsia="en-GB"/>
              </w:rPr>
              <w:t xml:space="preserve"> </w:t>
            </w:r>
            <w:r w:rsidR="000D57C4" w:rsidRPr="00BC38BF">
              <w:rPr>
                <w:rFonts w:ascii="Verdana" w:hAnsi="Verdana"/>
                <w:color w:val="000000" w:themeColor="text1"/>
                <w:sz w:val="14"/>
                <w:szCs w:val="14"/>
                <w:lang w:eastAsia="en-GB"/>
              </w:rPr>
              <w:t>2024)</w:t>
            </w:r>
          </w:p>
        </w:tc>
        <w:tc>
          <w:tcPr>
            <w:tcW w:w="1630" w:type="dxa"/>
            <w:vAlign w:val="center"/>
          </w:tcPr>
          <w:p w14:paraId="24450493" w14:textId="4C098057" w:rsidR="008F14E7" w:rsidRPr="00BC38BF" w:rsidRDefault="00821981" w:rsidP="00FE0177">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World Bank</w:t>
            </w:r>
          </w:p>
        </w:tc>
        <w:tc>
          <w:tcPr>
            <w:tcW w:w="1724" w:type="dxa"/>
            <w:vAlign w:val="center"/>
          </w:tcPr>
          <w:p w14:paraId="6C90BD44" w14:textId="77777777" w:rsidR="00821981" w:rsidRPr="00BC38BF" w:rsidRDefault="00821981" w:rsidP="00FE0177">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Ministry in charge of Energy</w:t>
            </w:r>
          </w:p>
          <w:p w14:paraId="71E36FD6" w14:textId="77777777" w:rsidR="008F14E7" w:rsidRPr="00BC38BF" w:rsidRDefault="00821981" w:rsidP="00FE0177">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Ministry of Economy and Finance </w:t>
            </w:r>
          </w:p>
          <w:p w14:paraId="06CD4C07" w14:textId="4F6AB75E" w:rsidR="00821981" w:rsidRPr="00BC38BF" w:rsidRDefault="00821981" w:rsidP="00FE0177">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Private sector </w:t>
            </w:r>
          </w:p>
        </w:tc>
        <w:tc>
          <w:tcPr>
            <w:tcW w:w="1620" w:type="dxa"/>
            <w:vAlign w:val="center"/>
          </w:tcPr>
          <w:p w14:paraId="0CEA6D1B" w14:textId="28E4352D" w:rsidR="008F14E7" w:rsidRPr="00BC38BF" w:rsidRDefault="000D57C4" w:rsidP="00FE0177">
            <w:pPr>
              <w:rPr>
                <w:rFonts w:ascii="Verdana" w:hAnsi="Verdana"/>
                <w:color w:val="000000" w:themeColor="text1"/>
                <w:sz w:val="14"/>
                <w:szCs w:val="14"/>
                <w:lang w:eastAsia="en-GB"/>
              </w:rPr>
            </w:pPr>
            <w:r w:rsidRPr="00BC38BF">
              <w:rPr>
                <w:rFonts w:ascii="Verdana" w:hAnsi="Verdana"/>
                <w:color w:val="000000" w:themeColor="text1"/>
                <w:sz w:val="14"/>
                <w:szCs w:val="14"/>
                <w:lang w:eastAsia="en-GB"/>
              </w:rPr>
              <w:t>11,500,000 USD</w:t>
            </w:r>
          </w:p>
        </w:tc>
        <w:tc>
          <w:tcPr>
            <w:tcW w:w="1530" w:type="dxa"/>
            <w:vAlign w:val="center"/>
          </w:tcPr>
          <w:p w14:paraId="4F79516D" w14:textId="6D6EC132" w:rsidR="008F14E7" w:rsidRPr="0024699B" w:rsidRDefault="00351487" w:rsidP="00FE0177">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 xml:space="preserve">Mr Tsiky </w:t>
            </w:r>
            <w:r w:rsidR="007D1B27" w:rsidRPr="0024699B">
              <w:rPr>
                <w:rFonts w:ascii="Verdana" w:hAnsi="Verdana"/>
                <w:color w:val="000000" w:themeColor="text1"/>
                <w:sz w:val="14"/>
                <w:szCs w:val="14"/>
                <w:lang w:val="en-US" w:eastAsia="en-GB"/>
              </w:rPr>
              <w:t>ROBINSON, Project Focal Point</w:t>
            </w:r>
          </w:p>
          <w:p w14:paraId="18686001" w14:textId="2FC3A73B" w:rsidR="00351487" w:rsidRPr="00BC38BF" w:rsidRDefault="002B3C1B" w:rsidP="00FE0177">
            <w:pPr>
              <w:rPr>
                <w:rFonts w:ascii="Verdana" w:hAnsi="Verdana"/>
                <w:color w:val="000000" w:themeColor="text1"/>
                <w:sz w:val="14"/>
                <w:szCs w:val="14"/>
                <w:lang w:eastAsia="en-GB"/>
              </w:rPr>
            </w:pPr>
            <w:hyperlink r:id="rId49" w:history="1">
              <w:r w:rsidR="00351487" w:rsidRPr="00BC38BF">
                <w:rPr>
                  <w:rStyle w:val="Collegamentoipertestuale"/>
                  <w:rFonts w:ascii="Verdana" w:hAnsi="Verdana"/>
                  <w:sz w:val="14"/>
                  <w:szCs w:val="14"/>
                  <w:lang w:eastAsia="en-GB"/>
                </w:rPr>
                <w:t>tsikyrob@yahoo.fr</w:t>
              </w:r>
            </w:hyperlink>
            <w:r w:rsidR="00351487" w:rsidRPr="00BC38BF">
              <w:t xml:space="preserve"> </w:t>
            </w:r>
          </w:p>
        </w:tc>
      </w:tr>
      <w:tr w:rsidR="00CD142D" w:rsidRPr="00BC38BF" w14:paraId="3DCF0D4A" w14:textId="77777777" w:rsidTr="0011536F">
        <w:trPr>
          <w:jc w:val="center"/>
        </w:trPr>
        <w:tc>
          <w:tcPr>
            <w:tcW w:w="1795" w:type="dxa"/>
            <w:vAlign w:val="center"/>
          </w:tcPr>
          <w:p w14:paraId="32BB5DEE" w14:textId="7736F70B" w:rsidR="00CD142D" w:rsidRPr="00BC38BF" w:rsidRDefault="00CD142D" w:rsidP="00CD142D">
            <w:pPr>
              <w:rPr>
                <w:rFonts w:ascii="Verdana" w:hAnsi="Verdana"/>
                <w:b/>
                <w:color w:val="000000" w:themeColor="text1"/>
                <w:sz w:val="14"/>
                <w:szCs w:val="14"/>
                <w:lang w:eastAsia="en-GB"/>
              </w:rPr>
            </w:pPr>
            <w:r w:rsidRPr="00BC38BF">
              <w:rPr>
                <w:rFonts w:ascii="Verdana" w:hAnsi="Verdana"/>
                <w:b/>
                <w:color w:val="000000" w:themeColor="text1"/>
                <w:sz w:val="14"/>
                <w:szCs w:val="14"/>
                <w:lang w:eastAsia="en-GB"/>
              </w:rPr>
              <w:t xml:space="preserve">PERER </w:t>
            </w:r>
            <w:r w:rsidRPr="00BC38BF">
              <w:rPr>
                <w:rFonts w:ascii="Verdana" w:hAnsi="Verdana"/>
                <w:color w:val="000000" w:themeColor="text1"/>
                <w:sz w:val="14"/>
                <w:szCs w:val="14"/>
                <w:lang w:eastAsia="en-GB"/>
              </w:rPr>
              <w:t xml:space="preserve">(Phase II) </w:t>
            </w:r>
          </w:p>
        </w:tc>
        <w:tc>
          <w:tcPr>
            <w:tcW w:w="1461" w:type="dxa"/>
            <w:vAlign w:val="center"/>
          </w:tcPr>
          <w:p w14:paraId="590F41E9" w14:textId="42725865" w:rsidR="00CD142D" w:rsidRPr="0024699B" w:rsidRDefault="00CD142D" w:rsidP="00CD142D">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Provides support technical support to ADER , supports technical studies relating to hydroelectric site installation projects, provides capacity building to the MEH,  support the TFP coordination platform and the private sector.</w:t>
            </w:r>
          </w:p>
        </w:tc>
        <w:tc>
          <w:tcPr>
            <w:tcW w:w="2035" w:type="dxa"/>
            <w:vAlign w:val="center"/>
          </w:tcPr>
          <w:p w14:paraId="78AF058F" w14:textId="77777777" w:rsidR="00CD142D" w:rsidRPr="00BC38BF" w:rsidRDefault="00CD142D" w:rsidP="00CD142D">
            <w:pPr>
              <w:pStyle w:val="Paragrafoelenco"/>
              <w:numPr>
                <w:ilvl w:val="0"/>
                <w:numId w:val="19"/>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PERER's highly technical contribution will benefit from increased financial flows to its projects.</w:t>
            </w:r>
          </w:p>
          <w:p w14:paraId="49E522C6" w14:textId="77777777" w:rsidR="00CD142D" w:rsidRPr="00BC38BF" w:rsidRDefault="00CD142D" w:rsidP="00CD142D">
            <w:pPr>
              <w:pStyle w:val="Paragrafoelenco"/>
              <w:spacing w:line="240" w:lineRule="auto"/>
              <w:ind w:left="501"/>
              <w:rPr>
                <w:rFonts w:ascii="Verdana" w:hAnsi="Verdana"/>
                <w:color w:val="000000" w:themeColor="text1"/>
                <w:sz w:val="14"/>
                <w:szCs w:val="14"/>
                <w:lang w:val="en-US" w:eastAsia="en-GB"/>
              </w:rPr>
            </w:pPr>
          </w:p>
          <w:p w14:paraId="6DBFE2DC" w14:textId="6D15A75B" w:rsidR="00CD142D" w:rsidRPr="00BC38BF" w:rsidRDefault="00CD142D" w:rsidP="00CD142D">
            <w:pPr>
              <w:pStyle w:val="Paragrafoelenco"/>
              <w:numPr>
                <w:ilvl w:val="0"/>
                <w:numId w:val="19"/>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FNED and TAMA for Exit strategy of Derisking Facility and Sovereign Development Fund</w:t>
            </w:r>
          </w:p>
          <w:p w14:paraId="7673E6CF" w14:textId="77777777" w:rsidR="00CD142D" w:rsidRPr="00BC38BF" w:rsidRDefault="00CD142D" w:rsidP="00CD142D">
            <w:pPr>
              <w:pStyle w:val="Paragrafoelenco"/>
              <w:spacing w:line="240" w:lineRule="auto"/>
              <w:ind w:left="501"/>
              <w:rPr>
                <w:rFonts w:ascii="Verdana" w:hAnsi="Verdana"/>
                <w:color w:val="000000" w:themeColor="text1"/>
                <w:sz w:val="14"/>
                <w:szCs w:val="14"/>
                <w:lang w:val="en-US" w:eastAsia="en-GB"/>
              </w:rPr>
            </w:pPr>
          </w:p>
          <w:p w14:paraId="3960684E" w14:textId="756EF460" w:rsidR="00CD142D" w:rsidRPr="00BC38BF" w:rsidRDefault="00CD142D" w:rsidP="00CD142D">
            <w:pPr>
              <w:pStyle w:val="Paragrafoelenco"/>
              <w:numPr>
                <w:ilvl w:val="0"/>
                <w:numId w:val="19"/>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Support EDBM to promote renewable enrgy actors and investors. </w:t>
            </w:r>
          </w:p>
        </w:tc>
        <w:tc>
          <w:tcPr>
            <w:tcW w:w="1630" w:type="dxa"/>
          </w:tcPr>
          <w:p w14:paraId="3832A045" w14:textId="7A165F71"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On going</w:t>
            </w:r>
          </w:p>
          <w:p w14:paraId="3217528A" w14:textId="24C86ABC"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(2020 – 2024)</w:t>
            </w:r>
          </w:p>
          <w:p w14:paraId="289A2245" w14:textId="77777777" w:rsidR="00CD142D" w:rsidRPr="00BC38BF" w:rsidRDefault="00CD142D" w:rsidP="00CD142D">
            <w:pPr>
              <w:jc w:val="center"/>
              <w:rPr>
                <w:rFonts w:ascii="Verdana" w:hAnsi="Verdana"/>
                <w:color w:val="000000" w:themeColor="text1"/>
                <w:sz w:val="14"/>
                <w:szCs w:val="14"/>
                <w:lang w:eastAsia="en-GB"/>
              </w:rPr>
            </w:pPr>
          </w:p>
          <w:p w14:paraId="595CAD87" w14:textId="37B37182"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(PERER 1 : from 2015 – 2019).</w:t>
            </w:r>
          </w:p>
        </w:tc>
        <w:tc>
          <w:tcPr>
            <w:tcW w:w="1630" w:type="dxa"/>
            <w:vAlign w:val="center"/>
          </w:tcPr>
          <w:p w14:paraId="428E37F3" w14:textId="55951241"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GIZ</w:t>
            </w:r>
          </w:p>
        </w:tc>
        <w:tc>
          <w:tcPr>
            <w:tcW w:w="1724" w:type="dxa"/>
            <w:vAlign w:val="center"/>
          </w:tcPr>
          <w:p w14:paraId="616CCB81" w14:textId="0F722A7A" w:rsidR="00CD142D" w:rsidRPr="00BC38BF" w:rsidRDefault="00CD142D" w:rsidP="00CD142D">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Ministry in charge of Energy (MEH+ADER+ORE)</w:t>
            </w:r>
          </w:p>
          <w:p w14:paraId="6A3BF7B0" w14:textId="77777777" w:rsidR="00CD142D" w:rsidRPr="00BC38BF" w:rsidRDefault="00CD142D" w:rsidP="00CD142D">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Ministry of Economy and Finance </w:t>
            </w:r>
          </w:p>
          <w:p w14:paraId="44FF490E" w14:textId="10A283FE" w:rsidR="00CD142D" w:rsidRPr="00BC38BF" w:rsidRDefault="00CD142D" w:rsidP="00CD142D">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EDBM</w:t>
            </w:r>
          </w:p>
          <w:p w14:paraId="65054748" w14:textId="199A06B0" w:rsidR="00CD142D" w:rsidRPr="00BC38BF" w:rsidRDefault="00CD142D" w:rsidP="00CD142D">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Private sector</w:t>
            </w:r>
          </w:p>
        </w:tc>
        <w:tc>
          <w:tcPr>
            <w:tcW w:w="1620" w:type="dxa"/>
            <w:vAlign w:val="center"/>
          </w:tcPr>
          <w:p w14:paraId="080378A7" w14:textId="77777777" w:rsidR="00CD142D" w:rsidRPr="002739AE" w:rsidRDefault="00CD142D" w:rsidP="00CD142D">
            <w:pPr>
              <w:rPr>
                <w:rFonts w:ascii="Verdana" w:hAnsi="Verdana"/>
                <w:color w:val="000000" w:themeColor="text1"/>
                <w:sz w:val="14"/>
                <w:szCs w:val="14"/>
                <w:lang w:eastAsia="en-GB"/>
              </w:rPr>
            </w:pPr>
            <w:r w:rsidRPr="002739AE">
              <w:rPr>
                <w:rFonts w:ascii="Verdana" w:hAnsi="Verdana"/>
                <w:color w:val="000000" w:themeColor="text1"/>
                <w:sz w:val="14"/>
                <w:szCs w:val="14"/>
                <w:lang w:eastAsia="en-GB"/>
              </w:rPr>
              <w:t xml:space="preserve">EUR 4,000,000 (PERER phase 2) </w:t>
            </w:r>
          </w:p>
          <w:p w14:paraId="74790E40" w14:textId="77777777" w:rsidR="00CD142D" w:rsidRPr="002739AE" w:rsidRDefault="00CD142D" w:rsidP="00CD142D">
            <w:pPr>
              <w:rPr>
                <w:rFonts w:ascii="Verdana" w:hAnsi="Verdana"/>
                <w:color w:val="000000" w:themeColor="text1"/>
                <w:sz w:val="14"/>
                <w:szCs w:val="14"/>
                <w:lang w:eastAsia="en-GB"/>
              </w:rPr>
            </w:pPr>
          </w:p>
          <w:p w14:paraId="168C857A" w14:textId="71C8D6EC" w:rsidR="00CD142D" w:rsidRPr="0024699B" w:rsidRDefault="00CD142D" w:rsidP="00CD142D">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 xml:space="preserve">PERER phase 1 (between 2015 and 2019 already contributed EUR 20,300,000)  </w:t>
            </w:r>
          </w:p>
        </w:tc>
        <w:tc>
          <w:tcPr>
            <w:tcW w:w="1530" w:type="dxa"/>
            <w:vAlign w:val="center"/>
          </w:tcPr>
          <w:p w14:paraId="0BC7D540" w14:textId="77777777" w:rsidR="00CD142D" w:rsidRPr="0024699B" w:rsidRDefault="00CD142D" w:rsidP="00CD142D">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Mr Carlos Munoz Director of PERER</w:t>
            </w:r>
          </w:p>
          <w:p w14:paraId="27E95783" w14:textId="0C4CB459" w:rsidR="00CD142D" w:rsidRPr="002739AE" w:rsidRDefault="002B3C1B" w:rsidP="00CD142D">
            <w:pPr>
              <w:rPr>
                <w:rFonts w:ascii="Verdana" w:hAnsi="Verdana"/>
                <w:color w:val="000000" w:themeColor="text1"/>
                <w:sz w:val="14"/>
                <w:szCs w:val="14"/>
                <w:lang w:eastAsia="en-GB"/>
              </w:rPr>
            </w:pPr>
            <w:hyperlink r:id="rId50" w:history="1">
              <w:r w:rsidR="00CD142D" w:rsidRPr="002739AE">
                <w:rPr>
                  <w:rStyle w:val="Collegamentoipertestuale"/>
                  <w:rFonts w:ascii="Verdana" w:hAnsi="Verdana"/>
                  <w:sz w:val="16"/>
                  <w:szCs w:val="22"/>
                </w:rPr>
                <w:t>carlos.miro@giz.de</w:t>
              </w:r>
            </w:hyperlink>
            <w:r w:rsidR="00CD142D" w:rsidRPr="002739AE">
              <w:rPr>
                <w:rFonts w:ascii="Verdana" w:hAnsi="Verdana"/>
                <w:sz w:val="16"/>
                <w:szCs w:val="22"/>
              </w:rPr>
              <w:t xml:space="preserve"> </w:t>
            </w:r>
          </w:p>
        </w:tc>
      </w:tr>
      <w:tr w:rsidR="00CD142D" w:rsidRPr="00BC38BF" w14:paraId="58F37824" w14:textId="77777777" w:rsidTr="0011536F">
        <w:trPr>
          <w:jc w:val="center"/>
        </w:trPr>
        <w:tc>
          <w:tcPr>
            <w:tcW w:w="1795" w:type="dxa"/>
            <w:vAlign w:val="center"/>
          </w:tcPr>
          <w:p w14:paraId="0C0CB19C" w14:textId="43C646E2" w:rsidR="00CD142D" w:rsidRPr="00BC38BF" w:rsidRDefault="00CD142D" w:rsidP="00CD142D">
            <w:pPr>
              <w:rPr>
                <w:rFonts w:ascii="Verdana" w:hAnsi="Verdana"/>
                <w:b/>
                <w:color w:val="000000" w:themeColor="text1"/>
                <w:sz w:val="14"/>
                <w:szCs w:val="14"/>
                <w:lang w:eastAsia="en-GB"/>
              </w:rPr>
            </w:pPr>
            <w:r w:rsidRPr="00BC38BF">
              <w:rPr>
                <w:rFonts w:ascii="Verdana" w:hAnsi="Verdana"/>
                <w:b/>
                <w:color w:val="000000" w:themeColor="text1"/>
                <w:sz w:val="14"/>
                <w:szCs w:val="14"/>
                <w:lang w:eastAsia="en-GB"/>
              </w:rPr>
              <w:t xml:space="preserve">ERER-SAVA </w:t>
            </w:r>
          </w:p>
        </w:tc>
        <w:tc>
          <w:tcPr>
            <w:tcW w:w="1461" w:type="dxa"/>
            <w:vAlign w:val="center"/>
          </w:tcPr>
          <w:p w14:paraId="65C14264" w14:textId="6B6BBD9F" w:rsidR="00CD142D" w:rsidRPr="0024699B" w:rsidRDefault="00CD142D" w:rsidP="00CD142D">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 xml:space="preserve">Increase rural electrification in SAVA Region (north the country) </w:t>
            </w:r>
          </w:p>
          <w:p w14:paraId="6BD17516" w14:textId="77777777" w:rsidR="00CD142D" w:rsidRPr="0024699B" w:rsidRDefault="00CD142D" w:rsidP="00CD142D">
            <w:pPr>
              <w:rPr>
                <w:rFonts w:ascii="Verdana" w:hAnsi="Verdana"/>
                <w:color w:val="000000" w:themeColor="text1"/>
                <w:sz w:val="14"/>
                <w:szCs w:val="14"/>
                <w:lang w:val="en-US" w:eastAsia="en-GB"/>
              </w:rPr>
            </w:pPr>
          </w:p>
          <w:p w14:paraId="5E06608C" w14:textId="672CC013" w:rsidR="00CD142D" w:rsidRPr="0024699B" w:rsidRDefault="00CD142D" w:rsidP="00CD142D">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Support Rurale Electrification Agency technically</w:t>
            </w:r>
          </w:p>
        </w:tc>
        <w:tc>
          <w:tcPr>
            <w:tcW w:w="2035" w:type="dxa"/>
            <w:vAlign w:val="center"/>
          </w:tcPr>
          <w:p w14:paraId="35B2C183" w14:textId="17E32027" w:rsidR="00CD142D" w:rsidRPr="0024699B" w:rsidRDefault="00CD142D" w:rsidP="00CD142D">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Co-financement (Grant only) for 15 MW SHP in SAVA Region / Support to Rurale Electrification Agency (ADER) / if FNED operation in 2021, KfW grant disbursement will go through FNED / 800,000 EUR for TA to support the operationalization of FNED.</w:t>
            </w:r>
          </w:p>
        </w:tc>
        <w:tc>
          <w:tcPr>
            <w:tcW w:w="1630" w:type="dxa"/>
          </w:tcPr>
          <w:p w14:paraId="51502A61" w14:textId="2E0902A8"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On going</w:t>
            </w:r>
          </w:p>
          <w:p w14:paraId="64092685" w14:textId="77777777" w:rsidR="00CD142D" w:rsidRPr="00BC38BF" w:rsidRDefault="00CD142D" w:rsidP="00CD142D">
            <w:pPr>
              <w:jc w:val="center"/>
              <w:rPr>
                <w:rFonts w:ascii="Verdana" w:hAnsi="Verdana"/>
                <w:color w:val="000000" w:themeColor="text1"/>
                <w:sz w:val="14"/>
                <w:szCs w:val="14"/>
                <w:lang w:eastAsia="en-GB"/>
              </w:rPr>
            </w:pPr>
          </w:p>
          <w:p w14:paraId="25B69296" w14:textId="3F201358"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(2017 – 2024)</w:t>
            </w:r>
          </w:p>
        </w:tc>
        <w:tc>
          <w:tcPr>
            <w:tcW w:w="1630" w:type="dxa"/>
            <w:vAlign w:val="center"/>
          </w:tcPr>
          <w:p w14:paraId="68224FB8" w14:textId="52EA2725"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KfW</w:t>
            </w:r>
          </w:p>
        </w:tc>
        <w:tc>
          <w:tcPr>
            <w:tcW w:w="1724" w:type="dxa"/>
            <w:vAlign w:val="center"/>
          </w:tcPr>
          <w:p w14:paraId="3C1C90DF" w14:textId="3265B36A" w:rsidR="00CD142D" w:rsidRPr="00BC38BF" w:rsidRDefault="00CD142D" w:rsidP="00CD142D">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Ministry in charge of Energy(MEH = ADER + ORE)</w:t>
            </w:r>
          </w:p>
          <w:p w14:paraId="0F20BED8" w14:textId="77777777" w:rsidR="00CD142D" w:rsidRPr="00BC38BF" w:rsidRDefault="00CD142D" w:rsidP="00CD142D">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Ministry of Economy and Finance</w:t>
            </w:r>
          </w:p>
          <w:p w14:paraId="07592DC6" w14:textId="789601A7" w:rsidR="00CD142D" w:rsidRPr="00BC38BF" w:rsidRDefault="00CD142D" w:rsidP="00CD142D">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Private sector in mini grid </w:t>
            </w:r>
          </w:p>
        </w:tc>
        <w:tc>
          <w:tcPr>
            <w:tcW w:w="1620" w:type="dxa"/>
            <w:vAlign w:val="center"/>
          </w:tcPr>
          <w:p w14:paraId="4C624A55" w14:textId="77777777" w:rsidR="00CD142D" w:rsidRPr="00BC38BF" w:rsidRDefault="00CD142D" w:rsidP="00CD142D">
            <w:pPr>
              <w:rPr>
                <w:rFonts w:ascii="Verdana" w:hAnsi="Verdana"/>
                <w:color w:val="000000" w:themeColor="text1"/>
                <w:sz w:val="14"/>
                <w:szCs w:val="14"/>
                <w:lang w:eastAsia="en-GB"/>
              </w:rPr>
            </w:pPr>
            <w:r w:rsidRPr="00BC38BF">
              <w:rPr>
                <w:rFonts w:ascii="Verdana" w:hAnsi="Verdana"/>
                <w:color w:val="000000" w:themeColor="text1"/>
                <w:sz w:val="14"/>
                <w:szCs w:val="14"/>
                <w:lang w:eastAsia="en-GB"/>
              </w:rPr>
              <w:t xml:space="preserve">32,000,000 EUR </w:t>
            </w:r>
          </w:p>
          <w:p w14:paraId="033DB5F0" w14:textId="0742D291" w:rsidR="00CD142D" w:rsidRPr="00BC38BF" w:rsidRDefault="00CD142D" w:rsidP="00CD142D">
            <w:pPr>
              <w:rPr>
                <w:rFonts w:ascii="Verdana" w:hAnsi="Verdana"/>
                <w:color w:val="000000" w:themeColor="text1"/>
                <w:sz w:val="14"/>
                <w:szCs w:val="14"/>
                <w:lang w:eastAsia="en-GB"/>
              </w:rPr>
            </w:pPr>
            <w:r w:rsidRPr="00BC38BF">
              <w:rPr>
                <w:rFonts w:ascii="Verdana" w:hAnsi="Verdana"/>
                <w:color w:val="000000" w:themeColor="text1"/>
                <w:sz w:val="14"/>
                <w:szCs w:val="14"/>
                <w:lang w:eastAsia="en-GB"/>
              </w:rPr>
              <w:t>(Grant)</w:t>
            </w:r>
          </w:p>
        </w:tc>
        <w:tc>
          <w:tcPr>
            <w:tcW w:w="1530" w:type="dxa"/>
            <w:vAlign w:val="center"/>
          </w:tcPr>
          <w:p w14:paraId="355D881C" w14:textId="603B75BC" w:rsidR="00CD142D" w:rsidRPr="00BC38BF" w:rsidRDefault="00CD142D" w:rsidP="00CD142D">
            <w:pPr>
              <w:rPr>
                <w:rFonts w:ascii="Verdana" w:hAnsi="Verdana"/>
                <w:color w:val="000000" w:themeColor="text1"/>
                <w:sz w:val="14"/>
                <w:szCs w:val="14"/>
                <w:lang w:eastAsia="en-GB"/>
              </w:rPr>
            </w:pPr>
            <w:r w:rsidRPr="00BC38BF">
              <w:rPr>
                <w:rFonts w:ascii="Verdana" w:hAnsi="Verdana"/>
                <w:color w:val="000000" w:themeColor="text1"/>
                <w:sz w:val="14"/>
                <w:szCs w:val="14"/>
                <w:lang w:eastAsia="en-GB"/>
              </w:rPr>
              <w:t>Mr Otmar WERNER, Project Director</w:t>
            </w:r>
          </w:p>
          <w:p w14:paraId="717963B8" w14:textId="5C9BAA58" w:rsidR="00CD142D" w:rsidRPr="00BC38BF" w:rsidRDefault="002B3C1B" w:rsidP="00CD142D">
            <w:pPr>
              <w:rPr>
                <w:rFonts w:ascii="Verdana" w:hAnsi="Verdana"/>
                <w:color w:val="000000" w:themeColor="text1"/>
                <w:sz w:val="14"/>
                <w:szCs w:val="14"/>
                <w:lang w:eastAsia="en-GB"/>
              </w:rPr>
            </w:pPr>
            <w:hyperlink r:id="rId51" w:history="1">
              <w:r w:rsidR="00CD142D" w:rsidRPr="00BC38BF">
                <w:rPr>
                  <w:rStyle w:val="Collegamentoipertestuale"/>
                  <w:rFonts w:ascii="Verdana" w:hAnsi="Verdana"/>
                  <w:sz w:val="14"/>
                  <w:szCs w:val="14"/>
                  <w:lang w:eastAsia="en-GB"/>
                </w:rPr>
                <w:t>otmar.werner@kfw.de</w:t>
              </w:r>
            </w:hyperlink>
            <w:r w:rsidR="00CD142D" w:rsidRPr="00BC38BF">
              <w:rPr>
                <w:rFonts w:ascii="Verdana" w:hAnsi="Verdana"/>
                <w:color w:val="000000" w:themeColor="text1"/>
                <w:sz w:val="14"/>
                <w:szCs w:val="14"/>
                <w:lang w:eastAsia="en-GB"/>
              </w:rPr>
              <w:t xml:space="preserve"> </w:t>
            </w:r>
          </w:p>
        </w:tc>
      </w:tr>
      <w:tr w:rsidR="00CD142D" w:rsidRPr="00BC38BF" w14:paraId="062BB5BF" w14:textId="77777777" w:rsidTr="0011536F">
        <w:trPr>
          <w:jc w:val="center"/>
        </w:trPr>
        <w:tc>
          <w:tcPr>
            <w:tcW w:w="1795" w:type="dxa"/>
            <w:vAlign w:val="center"/>
          </w:tcPr>
          <w:p w14:paraId="299EFE9B" w14:textId="2270DEA0" w:rsidR="00CD142D" w:rsidRPr="00BC38BF" w:rsidRDefault="00CD142D" w:rsidP="00CD142D">
            <w:pPr>
              <w:rPr>
                <w:rFonts w:ascii="Verdana" w:hAnsi="Verdana"/>
                <w:b/>
                <w:color w:val="000000" w:themeColor="text1"/>
                <w:sz w:val="14"/>
                <w:szCs w:val="14"/>
                <w:lang w:eastAsia="en-GB"/>
              </w:rPr>
            </w:pPr>
            <w:r w:rsidRPr="00BC38BF">
              <w:rPr>
                <w:rFonts w:ascii="Verdana" w:hAnsi="Verdana"/>
                <w:b/>
                <w:color w:val="000000" w:themeColor="text1"/>
                <w:sz w:val="14"/>
                <w:szCs w:val="14"/>
                <w:lang w:eastAsia="en-GB"/>
              </w:rPr>
              <w:t>PRIRTEM I</w:t>
            </w:r>
          </w:p>
        </w:tc>
        <w:tc>
          <w:tcPr>
            <w:tcW w:w="1461" w:type="dxa"/>
            <w:vAlign w:val="center"/>
          </w:tcPr>
          <w:p w14:paraId="4C90BA99" w14:textId="3ACDB2FD" w:rsidR="00CD142D" w:rsidRPr="0024699B" w:rsidRDefault="00CD142D" w:rsidP="00CD142D">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Financial support for the interconnection of Madagascar's three major power grids (Antananarivo, Toamasina, Fian</w:t>
            </w:r>
          </w:p>
          <w:p w14:paraId="1F4EDBA0" w14:textId="675350A7" w:rsidR="00CD142D" w:rsidRPr="0024699B" w:rsidRDefault="00CD142D" w:rsidP="00CD142D">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 xml:space="preserve">arantsoa) </w:t>
            </w:r>
          </w:p>
          <w:p w14:paraId="1CBA7ABB" w14:textId="77777777" w:rsidR="00CD142D" w:rsidRPr="0024699B" w:rsidRDefault="00CD142D" w:rsidP="00CD142D">
            <w:pPr>
              <w:rPr>
                <w:rFonts w:ascii="Verdana" w:hAnsi="Verdana"/>
                <w:color w:val="000000" w:themeColor="text1"/>
                <w:sz w:val="14"/>
                <w:szCs w:val="14"/>
                <w:lang w:val="en-US" w:eastAsia="en-GB"/>
              </w:rPr>
            </w:pPr>
          </w:p>
          <w:p w14:paraId="539A38CE" w14:textId="50E0AD5D" w:rsidR="00CD142D" w:rsidRPr="0024699B" w:rsidRDefault="00CD142D" w:rsidP="00CD142D">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Also SHP minigrid projects are foreseen to contribute to the electrification of localities and rural areas along transportation grid;</w:t>
            </w:r>
          </w:p>
        </w:tc>
        <w:tc>
          <w:tcPr>
            <w:tcW w:w="2035" w:type="dxa"/>
            <w:vAlign w:val="center"/>
          </w:tcPr>
          <w:p w14:paraId="5E820F06" w14:textId="24F0E12A" w:rsidR="00CD142D" w:rsidRPr="0024699B" w:rsidRDefault="00CD142D" w:rsidP="00CD142D">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lastRenderedPageBreak/>
              <w:t>Additional leverage to be obtained from additional investors and TA providers</w:t>
            </w:r>
          </w:p>
        </w:tc>
        <w:tc>
          <w:tcPr>
            <w:tcW w:w="1630" w:type="dxa"/>
          </w:tcPr>
          <w:p w14:paraId="6C8CBE45" w14:textId="48BB01A5"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On going</w:t>
            </w:r>
          </w:p>
          <w:p w14:paraId="3E87515D" w14:textId="126F5BC1"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(2019-2024)</w:t>
            </w:r>
          </w:p>
        </w:tc>
        <w:tc>
          <w:tcPr>
            <w:tcW w:w="1630" w:type="dxa"/>
            <w:vAlign w:val="center"/>
          </w:tcPr>
          <w:p w14:paraId="01A2A518" w14:textId="77777777" w:rsidR="00CD142D" w:rsidRPr="0024699B" w:rsidRDefault="00CD142D" w:rsidP="00CD142D">
            <w:pPr>
              <w:jc w:val="cente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 xml:space="preserve">AfDB </w:t>
            </w:r>
          </w:p>
          <w:p w14:paraId="4F68A6BC" w14:textId="77777777" w:rsidR="00CD142D" w:rsidRPr="0024699B" w:rsidRDefault="00CD142D" w:rsidP="00CD142D">
            <w:pPr>
              <w:jc w:val="cente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(African Development Bank)</w:t>
            </w:r>
          </w:p>
          <w:p w14:paraId="7CD16A03" w14:textId="77777777" w:rsidR="00CD142D" w:rsidRPr="0024699B" w:rsidRDefault="00CD142D" w:rsidP="00CD142D">
            <w:pPr>
              <w:jc w:val="center"/>
              <w:rPr>
                <w:rFonts w:ascii="Verdana" w:hAnsi="Verdana"/>
                <w:color w:val="000000" w:themeColor="text1"/>
                <w:sz w:val="14"/>
                <w:szCs w:val="14"/>
                <w:lang w:val="en-US" w:eastAsia="en-GB"/>
              </w:rPr>
            </w:pPr>
          </w:p>
          <w:p w14:paraId="0FE9733C" w14:textId="64C7F1F2" w:rsidR="00CD142D" w:rsidRPr="0024699B" w:rsidRDefault="00CD142D" w:rsidP="00CD142D">
            <w:pPr>
              <w:jc w:val="cente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 xml:space="preserve">European Investment Bank </w:t>
            </w:r>
          </w:p>
          <w:p w14:paraId="09F68FCE" w14:textId="77777777" w:rsidR="00CD142D" w:rsidRPr="0024699B" w:rsidRDefault="00CD142D" w:rsidP="00CD142D">
            <w:pPr>
              <w:jc w:val="center"/>
              <w:rPr>
                <w:rFonts w:ascii="Verdana" w:hAnsi="Verdana"/>
                <w:color w:val="000000" w:themeColor="text1"/>
                <w:sz w:val="14"/>
                <w:szCs w:val="14"/>
                <w:lang w:val="en-US" w:eastAsia="en-GB"/>
              </w:rPr>
            </w:pPr>
          </w:p>
          <w:p w14:paraId="6599BDC8" w14:textId="77777777"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 xml:space="preserve">European Union </w:t>
            </w:r>
          </w:p>
          <w:p w14:paraId="56129EEF" w14:textId="77777777" w:rsidR="00CD142D" w:rsidRPr="00BC38BF" w:rsidRDefault="00CD142D" w:rsidP="00CD142D">
            <w:pPr>
              <w:jc w:val="center"/>
              <w:rPr>
                <w:rFonts w:ascii="Verdana" w:hAnsi="Verdana"/>
                <w:color w:val="000000" w:themeColor="text1"/>
                <w:sz w:val="14"/>
                <w:szCs w:val="14"/>
                <w:lang w:eastAsia="en-GB"/>
              </w:rPr>
            </w:pPr>
          </w:p>
          <w:p w14:paraId="6849441C" w14:textId="6E5EECDF"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lastRenderedPageBreak/>
              <w:t>KOEXIM</w:t>
            </w:r>
          </w:p>
        </w:tc>
        <w:tc>
          <w:tcPr>
            <w:tcW w:w="1724" w:type="dxa"/>
            <w:vAlign w:val="center"/>
          </w:tcPr>
          <w:p w14:paraId="20817D06" w14:textId="77777777" w:rsidR="00CD142D" w:rsidRPr="00BC38BF" w:rsidRDefault="00CD142D" w:rsidP="00CD142D">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lastRenderedPageBreak/>
              <w:t>Ministry in charge of Energy(MEH = ADER + ORE)</w:t>
            </w:r>
          </w:p>
          <w:p w14:paraId="0E9901D5" w14:textId="77777777" w:rsidR="00CD142D" w:rsidRPr="00BC38BF" w:rsidRDefault="00CD142D" w:rsidP="00CD142D">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Ministry of Economy and Finance</w:t>
            </w:r>
          </w:p>
          <w:p w14:paraId="5DC6D284" w14:textId="1EE7F3EA" w:rsidR="00CD142D" w:rsidRPr="00BC38BF" w:rsidRDefault="00CD142D" w:rsidP="00CD142D">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Private sector</w:t>
            </w:r>
          </w:p>
        </w:tc>
        <w:tc>
          <w:tcPr>
            <w:tcW w:w="1620" w:type="dxa"/>
            <w:vAlign w:val="center"/>
          </w:tcPr>
          <w:p w14:paraId="2FC1625B" w14:textId="6D1DE578" w:rsidR="00CD142D" w:rsidRPr="00BC38BF" w:rsidRDefault="00CD142D" w:rsidP="00CD142D">
            <w:pPr>
              <w:rPr>
                <w:rFonts w:ascii="Verdana" w:hAnsi="Verdana"/>
                <w:color w:val="000000" w:themeColor="text1"/>
                <w:sz w:val="14"/>
                <w:szCs w:val="14"/>
                <w:lang w:eastAsia="en-GB"/>
              </w:rPr>
            </w:pPr>
            <w:r w:rsidRPr="00BC38BF">
              <w:rPr>
                <w:rFonts w:ascii="Verdana" w:hAnsi="Verdana"/>
                <w:color w:val="000000" w:themeColor="text1"/>
                <w:sz w:val="14"/>
                <w:szCs w:val="14"/>
                <w:lang w:eastAsia="en-GB"/>
              </w:rPr>
              <w:t xml:space="preserve">Total: 159.000.000 UC </w:t>
            </w:r>
          </w:p>
          <w:p w14:paraId="3C397FD0" w14:textId="5BCC4C05" w:rsidR="00CD142D" w:rsidRPr="0024699B" w:rsidRDefault="00CD142D" w:rsidP="00CD142D">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(136 Mil UC in credit + 23 mil UC in grant from EU)</w:t>
            </w:r>
          </w:p>
          <w:p w14:paraId="04E9337F" w14:textId="77777777" w:rsidR="00CD142D" w:rsidRPr="0024699B" w:rsidRDefault="00CD142D" w:rsidP="00CD142D">
            <w:pPr>
              <w:rPr>
                <w:rFonts w:ascii="Verdana" w:hAnsi="Verdana"/>
                <w:color w:val="000000" w:themeColor="text1"/>
                <w:sz w:val="14"/>
                <w:szCs w:val="14"/>
                <w:lang w:val="en-US" w:eastAsia="en-GB"/>
              </w:rPr>
            </w:pPr>
          </w:p>
          <w:p w14:paraId="2F8704D2" w14:textId="6CA2CA58" w:rsidR="00CD142D" w:rsidRPr="0024699B" w:rsidRDefault="00CD142D" w:rsidP="00CD142D">
            <w:pPr>
              <w:rPr>
                <w:rFonts w:ascii="Verdana" w:hAnsi="Verdana"/>
                <w:color w:val="000000" w:themeColor="text1"/>
                <w:sz w:val="14"/>
                <w:szCs w:val="14"/>
                <w:lang w:val="en-US" w:eastAsia="en-GB"/>
              </w:rPr>
            </w:pPr>
          </w:p>
        </w:tc>
        <w:tc>
          <w:tcPr>
            <w:tcW w:w="1530" w:type="dxa"/>
            <w:vAlign w:val="center"/>
          </w:tcPr>
          <w:p w14:paraId="69D0B139" w14:textId="5739355C" w:rsidR="00CD142D" w:rsidRPr="00BC38BF" w:rsidRDefault="00CD142D" w:rsidP="00CD142D">
            <w:pPr>
              <w:rPr>
                <w:rFonts w:ascii="Verdana" w:hAnsi="Verdana"/>
                <w:color w:val="000000" w:themeColor="text1"/>
                <w:sz w:val="14"/>
                <w:szCs w:val="14"/>
                <w:lang w:eastAsia="en-GB"/>
              </w:rPr>
            </w:pPr>
            <w:r w:rsidRPr="00BC38BF">
              <w:rPr>
                <w:rFonts w:ascii="Verdana" w:hAnsi="Verdana"/>
                <w:color w:val="000000" w:themeColor="text1"/>
                <w:sz w:val="14"/>
                <w:szCs w:val="14"/>
                <w:lang w:eastAsia="en-GB"/>
              </w:rPr>
              <w:t xml:space="preserve">Mr Tiana MANASSE-RATSIMANDRESY,  </w:t>
            </w:r>
            <w:hyperlink r:id="rId52" w:history="1">
              <w:r w:rsidRPr="00BC38BF">
                <w:rPr>
                  <w:rStyle w:val="Collegamentoipertestuale"/>
                  <w:rFonts w:ascii="Verdana" w:hAnsi="Verdana"/>
                  <w:sz w:val="14"/>
                  <w:szCs w:val="14"/>
                  <w:lang w:eastAsia="en-GB"/>
                </w:rPr>
                <w:t>t.manasse@afdb.org</w:t>
              </w:r>
            </w:hyperlink>
            <w:r w:rsidRPr="00BC38BF">
              <w:rPr>
                <w:rFonts w:ascii="Verdana" w:hAnsi="Verdana"/>
                <w:color w:val="000000" w:themeColor="text1"/>
                <w:sz w:val="14"/>
                <w:szCs w:val="14"/>
                <w:lang w:eastAsia="en-GB"/>
              </w:rPr>
              <w:t xml:space="preserve"> </w:t>
            </w:r>
          </w:p>
        </w:tc>
      </w:tr>
      <w:tr w:rsidR="00CD142D" w:rsidRPr="00491FA8" w14:paraId="2B3B3FDF" w14:textId="77777777" w:rsidTr="0011536F">
        <w:trPr>
          <w:jc w:val="center"/>
        </w:trPr>
        <w:tc>
          <w:tcPr>
            <w:tcW w:w="1795" w:type="dxa"/>
            <w:vAlign w:val="center"/>
          </w:tcPr>
          <w:p w14:paraId="7EEE688C" w14:textId="6E6C47B0" w:rsidR="00CD142D" w:rsidRPr="00BC38BF" w:rsidRDefault="00CD142D" w:rsidP="00CD142D">
            <w:pPr>
              <w:rPr>
                <w:rFonts w:ascii="Verdana" w:hAnsi="Verdana"/>
                <w:b/>
                <w:color w:val="000000" w:themeColor="text1"/>
                <w:sz w:val="14"/>
                <w:szCs w:val="14"/>
                <w:lang w:eastAsia="en-GB"/>
              </w:rPr>
            </w:pPr>
            <w:r w:rsidRPr="00BC38BF">
              <w:rPr>
                <w:rFonts w:ascii="Verdana" w:hAnsi="Verdana"/>
                <w:b/>
                <w:color w:val="000000" w:themeColor="text1"/>
                <w:sz w:val="14"/>
                <w:szCs w:val="14"/>
                <w:lang w:eastAsia="en-GB"/>
              </w:rPr>
              <w:t xml:space="preserve">SUNREF </w:t>
            </w:r>
          </w:p>
        </w:tc>
        <w:tc>
          <w:tcPr>
            <w:tcW w:w="1461" w:type="dxa"/>
            <w:vAlign w:val="center"/>
          </w:tcPr>
          <w:p w14:paraId="1B2DB49A" w14:textId="433B7147" w:rsidR="00CD142D" w:rsidRPr="0024699B" w:rsidRDefault="00CD142D" w:rsidP="00CD142D">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Line of credit of 40 millions Euros to fund energy projects and efficiency energy projects, to be delivered by commercial banks which will select projects along a set of technical, financial, ESG criteria. Technical assistance to  assist the banks in setting up fund management procedures, eligibility criteria and project template, and providing assistance to operators.</w:t>
            </w:r>
          </w:p>
        </w:tc>
        <w:tc>
          <w:tcPr>
            <w:tcW w:w="2035" w:type="dxa"/>
            <w:vAlign w:val="center"/>
          </w:tcPr>
          <w:p w14:paraId="25562395" w14:textId="77777777" w:rsidR="00CD142D" w:rsidRPr="00BC38BF" w:rsidRDefault="00CD142D" w:rsidP="00CD142D">
            <w:pPr>
              <w:pStyle w:val="Paragrafoelenco"/>
              <w:numPr>
                <w:ilvl w:val="0"/>
                <w:numId w:val="20"/>
              </w:numPr>
              <w:spacing w:line="240" w:lineRule="auto"/>
              <w:ind w:left="366"/>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Cofinancement (Credit Only) </w:t>
            </w:r>
          </w:p>
          <w:p w14:paraId="3021D8BB" w14:textId="77777777" w:rsidR="00CD142D" w:rsidRPr="00BC38BF" w:rsidRDefault="00CD142D" w:rsidP="00CD142D">
            <w:pPr>
              <w:pStyle w:val="Paragrafoelenco"/>
              <w:numPr>
                <w:ilvl w:val="0"/>
                <w:numId w:val="20"/>
              </w:numPr>
              <w:spacing w:line="240" w:lineRule="auto"/>
              <w:ind w:left="366"/>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Criteria eligibility for project investment </w:t>
            </w:r>
          </w:p>
          <w:p w14:paraId="78280EEB" w14:textId="77777777" w:rsidR="00CD142D" w:rsidRPr="00BC38BF" w:rsidRDefault="00CD142D" w:rsidP="00CD142D">
            <w:pPr>
              <w:pStyle w:val="Paragrafoelenco"/>
              <w:numPr>
                <w:ilvl w:val="0"/>
                <w:numId w:val="20"/>
              </w:numPr>
              <w:spacing w:line="240" w:lineRule="auto"/>
              <w:ind w:left="366"/>
              <w:rPr>
                <w:rFonts w:ascii="Verdana" w:hAnsi="Verdana"/>
                <w:color w:val="000000" w:themeColor="text1"/>
                <w:sz w:val="12"/>
                <w:szCs w:val="14"/>
                <w:lang w:val="en-US" w:eastAsia="en-GB"/>
              </w:rPr>
            </w:pPr>
            <w:r w:rsidRPr="00BC38BF">
              <w:rPr>
                <w:rFonts w:ascii="Verdana" w:hAnsi="Verdana" w:cs="Calibri"/>
                <w:color w:val="000000"/>
                <w:sz w:val="14"/>
                <w:szCs w:val="16"/>
                <w:lang w:val="en-US"/>
              </w:rPr>
              <w:t>Partnership with a structured incubator and co-financiers lower credit risk and strenghten pipeline</w:t>
            </w:r>
          </w:p>
          <w:p w14:paraId="43764798" w14:textId="33D13CB7" w:rsidR="00CD142D" w:rsidRPr="00BC38BF" w:rsidRDefault="00CD142D" w:rsidP="00CD142D">
            <w:pPr>
              <w:pStyle w:val="Paragrafoelenco"/>
              <w:numPr>
                <w:ilvl w:val="0"/>
                <w:numId w:val="20"/>
              </w:numPr>
              <w:spacing w:line="240" w:lineRule="auto"/>
              <w:ind w:left="366"/>
              <w:rPr>
                <w:rFonts w:ascii="Verdana" w:hAnsi="Verdana"/>
                <w:color w:val="000000" w:themeColor="text1"/>
                <w:sz w:val="14"/>
                <w:szCs w:val="14"/>
                <w:lang w:val="en-US" w:eastAsia="en-GB"/>
              </w:rPr>
            </w:pPr>
            <w:r w:rsidRPr="00BC38BF">
              <w:rPr>
                <w:rFonts w:ascii="Verdana" w:hAnsi="Verdana" w:cs="Calibri"/>
                <w:color w:val="000000"/>
                <w:sz w:val="14"/>
                <w:szCs w:val="16"/>
                <w:lang w:val="en-US"/>
              </w:rPr>
              <w:t>TA to national counterparts and banking institutions  on Sustainable  Energy sector specificity</w:t>
            </w:r>
          </w:p>
        </w:tc>
        <w:tc>
          <w:tcPr>
            <w:tcW w:w="1630" w:type="dxa"/>
          </w:tcPr>
          <w:p w14:paraId="77D04F7B" w14:textId="242D5554"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On going</w:t>
            </w:r>
          </w:p>
          <w:p w14:paraId="3E7C8D1F" w14:textId="161AFB74"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(2020 – 2024)</w:t>
            </w:r>
          </w:p>
          <w:p w14:paraId="2BA56F48" w14:textId="213B3797" w:rsidR="00CD142D" w:rsidRPr="00BC38BF" w:rsidRDefault="00CD142D" w:rsidP="00CD142D">
            <w:pPr>
              <w:rPr>
                <w:rFonts w:ascii="Verdana" w:hAnsi="Verdana"/>
                <w:color w:val="000000" w:themeColor="text1"/>
                <w:sz w:val="14"/>
                <w:szCs w:val="14"/>
                <w:lang w:eastAsia="en-GB"/>
              </w:rPr>
            </w:pPr>
          </w:p>
        </w:tc>
        <w:tc>
          <w:tcPr>
            <w:tcW w:w="1630" w:type="dxa"/>
            <w:vAlign w:val="center"/>
          </w:tcPr>
          <w:p w14:paraId="3EC23F49" w14:textId="77777777"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 xml:space="preserve">AFD </w:t>
            </w:r>
          </w:p>
          <w:p w14:paraId="04AAE790" w14:textId="0380C58E"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 xml:space="preserve">( French Development Agency) </w:t>
            </w:r>
          </w:p>
        </w:tc>
        <w:tc>
          <w:tcPr>
            <w:tcW w:w="1724" w:type="dxa"/>
            <w:vAlign w:val="center"/>
          </w:tcPr>
          <w:p w14:paraId="1B7D9F60" w14:textId="77777777" w:rsidR="00CD142D" w:rsidRPr="00BC38BF" w:rsidRDefault="00CD142D" w:rsidP="00CD142D">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Ministry in charge of Energy(MEH = ADER + ORE)</w:t>
            </w:r>
          </w:p>
          <w:p w14:paraId="56C4CDC9" w14:textId="77777777" w:rsidR="00CD142D" w:rsidRPr="00BC38BF" w:rsidRDefault="00CD142D" w:rsidP="00CD142D">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Ministry of Economy and Finance</w:t>
            </w:r>
          </w:p>
          <w:p w14:paraId="2B8240F4" w14:textId="571779F3" w:rsidR="00CD142D" w:rsidRPr="00BC38BF" w:rsidRDefault="00CD142D" w:rsidP="00CD142D">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Private sector</w:t>
            </w:r>
          </w:p>
        </w:tc>
        <w:tc>
          <w:tcPr>
            <w:tcW w:w="1620" w:type="dxa"/>
            <w:vAlign w:val="center"/>
          </w:tcPr>
          <w:p w14:paraId="3F02889D" w14:textId="382953E1" w:rsidR="00CD142D" w:rsidRPr="00BC38BF" w:rsidRDefault="00CD142D" w:rsidP="00CD142D">
            <w:pPr>
              <w:rPr>
                <w:rFonts w:ascii="Verdana" w:hAnsi="Verdana"/>
                <w:color w:val="000000" w:themeColor="text1"/>
                <w:sz w:val="14"/>
                <w:szCs w:val="14"/>
                <w:lang w:eastAsia="en-GB"/>
              </w:rPr>
            </w:pPr>
            <w:r w:rsidRPr="00BC38BF">
              <w:rPr>
                <w:rFonts w:ascii="Verdana" w:hAnsi="Verdana"/>
                <w:color w:val="000000" w:themeColor="text1"/>
                <w:sz w:val="14"/>
                <w:szCs w:val="14"/>
                <w:lang w:eastAsia="en-GB"/>
              </w:rPr>
              <w:t xml:space="preserve">EUR 42,800,000 </w:t>
            </w:r>
          </w:p>
        </w:tc>
        <w:tc>
          <w:tcPr>
            <w:tcW w:w="1530" w:type="dxa"/>
            <w:vAlign w:val="center"/>
          </w:tcPr>
          <w:p w14:paraId="5531835A" w14:textId="068CEF28" w:rsidR="00CD142D" w:rsidRPr="0024699B" w:rsidRDefault="00CD142D" w:rsidP="00CD142D">
            <w:pPr>
              <w:rPr>
                <w:rStyle w:val="Collegamentoipertestuale"/>
                <w:rFonts w:ascii="Verdana" w:hAnsi="Verdana"/>
                <w:sz w:val="14"/>
                <w:szCs w:val="14"/>
                <w:lang w:val="en-US" w:eastAsia="en-GB"/>
              </w:rPr>
            </w:pPr>
            <w:r w:rsidRPr="0024699B">
              <w:rPr>
                <w:rFonts w:ascii="Verdana" w:hAnsi="Verdana"/>
                <w:color w:val="000000" w:themeColor="text1"/>
                <w:sz w:val="14"/>
                <w:szCs w:val="14"/>
                <w:lang w:val="en-US" w:eastAsia="en-GB"/>
              </w:rPr>
              <w:t xml:space="preserve">Mr Gregoire LENA </w:t>
            </w:r>
            <w:hyperlink r:id="rId53" w:history="1">
              <w:r w:rsidRPr="0024699B">
                <w:rPr>
                  <w:rStyle w:val="Collegamentoipertestuale"/>
                  <w:rFonts w:ascii="Verdana" w:hAnsi="Verdana"/>
                  <w:sz w:val="14"/>
                  <w:szCs w:val="14"/>
                  <w:lang w:val="en-US" w:eastAsia="en-GB"/>
                </w:rPr>
                <w:t>lenag@afd.fr</w:t>
              </w:r>
            </w:hyperlink>
          </w:p>
          <w:p w14:paraId="67BF792B" w14:textId="379843D5" w:rsidR="00CD142D" w:rsidRPr="0024699B" w:rsidRDefault="00CD142D" w:rsidP="00CD142D">
            <w:pPr>
              <w:rPr>
                <w:rStyle w:val="Collegamentoipertestuale"/>
                <w:rFonts w:ascii="Verdana" w:hAnsi="Verdana"/>
                <w:sz w:val="14"/>
                <w:szCs w:val="14"/>
                <w:lang w:val="en-US" w:eastAsia="en-GB"/>
              </w:rPr>
            </w:pPr>
          </w:p>
          <w:p w14:paraId="1CD46438" w14:textId="77777777" w:rsidR="00CD142D" w:rsidRPr="0024699B" w:rsidRDefault="00CD142D" w:rsidP="00CD142D">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Mr Samir BELRHANDORIA</w:t>
            </w:r>
          </w:p>
          <w:p w14:paraId="676F1AB8" w14:textId="1240584C" w:rsidR="00CD142D" w:rsidRPr="0024699B" w:rsidRDefault="00DC52E7" w:rsidP="00CD142D">
            <w:pPr>
              <w:rPr>
                <w:rFonts w:ascii="Verdana" w:hAnsi="Verdana"/>
                <w:color w:val="000000" w:themeColor="text1"/>
                <w:sz w:val="14"/>
                <w:szCs w:val="14"/>
                <w:lang w:val="en-US" w:eastAsia="en-GB"/>
              </w:rPr>
            </w:pPr>
            <w:hyperlink r:id="rId54" w:history="1">
              <w:r w:rsidR="00CD142D" w:rsidRPr="0024699B">
                <w:rPr>
                  <w:rStyle w:val="Collegamentoipertestuale"/>
                  <w:rFonts w:ascii="Verdana" w:hAnsi="Verdana"/>
                  <w:sz w:val="14"/>
                  <w:szCs w:val="14"/>
                  <w:lang w:val="en-US" w:eastAsia="en-GB"/>
                </w:rPr>
                <w:t>s.belrhandoria.ext@groupeginger.com</w:t>
              </w:r>
            </w:hyperlink>
            <w:r w:rsidR="00CD142D" w:rsidRPr="0024699B">
              <w:rPr>
                <w:rFonts w:ascii="Verdana" w:hAnsi="Verdana"/>
                <w:color w:val="000000" w:themeColor="text1"/>
                <w:sz w:val="14"/>
                <w:szCs w:val="14"/>
                <w:lang w:val="en-US" w:eastAsia="en-GB"/>
              </w:rPr>
              <w:t xml:space="preserve"> </w:t>
            </w:r>
          </w:p>
          <w:p w14:paraId="5F3FBCCF" w14:textId="788303B1" w:rsidR="00CD142D" w:rsidRPr="0024699B" w:rsidRDefault="00CD142D" w:rsidP="00CD142D">
            <w:pPr>
              <w:rPr>
                <w:rFonts w:ascii="Verdana" w:hAnsi="Verdana"/>
                <w:color w:val="000000" w:themeColor="text1"/>
                <w:sz w:val="14"/>
                <w:szCs w:val="14"/>
                <w:lang w:val="en-US" w:eastAsia="en-GB"/>
              </w:rPr>
            </w:pPr>
          </w:p>
        </w:tc>
      </w:tr>
      <w:tr w:rsidR="00CD142D" w:rsidRPr="00BC38BF" w14:paraId="4EA6F18C" w14:textId="77777777" w:rsidTr="0011536F">
        <w:trPr>
          <w:jc w:val="center"/>
        </w:trPr>
        <w:tc>
          <w:tcPr>
            <w:tcW w:w="1795" w:type="dxa"/>
            <w:vAlign w:val="center"/>
          </w:tcPr>
          <w:p w14:paraId="3E21C471" w14:textId="67A55446" w:rsidR="00CD142D" w:rsidRPr="00BC38BF" w:rsidRDefault="00CD142D" w:rsidP="00CD142D">
            <w:pPr>
              <w:rPr>
                <w:rFonts w:ascii="Verdana" w:hAnsi="Verdana"/>
                <w:color w:val="000000" w:themeColor="text1"/>
                <w:sz w:val="14"/>
                <w:szCs w:val="14"/>
                <w:lang w:eastAsia="en-GB"/>
              </w:rPr>
            </w:pPr>
            <w:r w:rsidRPr="00BC38BF">
              <w:rPr>
                <w:rFonts w:ascii="Verdana" w:hAnsi="Verdana" w:cs="Calibri"/>
                <w:b/>
                <w:bCs/>
                <w:color w:val="000000"/>
                <w:sz w:val="16"/>
                <w:szCs w:val="16"/>
              </w:rPr>
              <w:t>Electri FI</w:t>
            </w:r>
          </w:p>
        </w:tc>
        <w:tc>
          <w:tcPr>
            <w:tcW w:w="1461" w:type="dxa"/>
            <w:vAlign w:val="center"/>
          </w:tcPr>
          <w:p w14:paraId="307A085B" w14:textId="76B1B772" w:rsidR="00CD142D" w:rsidRPr="0024699B" w:rsidRDefault="00CD142D" w:rsidP="00CD142D">
            <w:pPr>
              <w:rPr>
                <w:rFonts w:ascii="Verdana" w:hAnsi="Verdana"/>
                <w:color w:val="000000" w:themeColor="text1"/>
                <w:sz w:val="14"/>
                <w:szCs w:val="14"/>
                <w:lang w:val="en-US" w:eastAsia="en-GB"/>
              </w:rPr>
            </w:pPr>
            <w:r w:rsidRPr="0024699B">
              <w:rPr>
                <w:rFonts w:ascii="Verdana" w:hAnsi="Verdana" w:cs="Calibri"/>
                <w:color w:val="000000"/>
                <w:sz w:val="16"/>
                <w:szCs w:val="16"/>
                <w:lang w:val="en-US"/>
              </w:rPr>
              <w:t>ELECTRI-FI offers a blending financial instrument.</w:t>
            </w:r>
          </w:p>
        </w:tc>
        <w:tc>
          <w:tcPr>
            <w:tcW w:w="2035" w:type="dxa"/>
            <w:vAlign w:val="center"/>
          </w:tcPr>
          <w:p w14:paraId="549F54B6" w14:textId="533E1B8D" w:rsidR="00CD142D" w:rsidRPr="00BC38BF" w:rsidRDefault="00CD142D" w:rsidP="00CD142D">
            <w:pPr>
              <w:pStyle w:val="Paragrafoelenco"/>
              <w:spacing w:line="240" w:lineRule="auto"/>
              <w:ind w:left="0"/>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Financial facility available but so far not even one project had been benefit / financed in Madagascar from ElectrifI due lack of co-financement and criteria not adapted to local context. If derisking facility is available and financial mechanism in place it might be targeted as co-financing for project developments of renewable enrgy electricity projects. </w:t>
            </w:r>
          </w:p>
        </w:tc>
        <w:tc>
          <w:tcPr>
            <w:tcW w:w="1630" w:type="dxa"/>
          </w:tcPr>
          <w:p w14:paraId="7F81B928" w14:textId="76CE54F8"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Available since 2017</w:t>
            </w:r>
          </w:p>
        </w:tc>
        <w:tc>
          <w:tcPr>
            <w:tcW w:w="1630" w:type="dxa"/>
            <w:vAlign w:val="center"/>
          </w:tcPr>
          <w:p w14:paraId="2EA93B14" w14:textId="1AD78441"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 xml:space="preserve">European Union </w:t>
            </w:r>
          </w:p>
        </w:tc>
        <w:tc>
          <w:tcPr>
            <w:tcW w:w="1724" w:type="dxa"/>
            <w:vAlign w:val="center"/>
          </w:tcPr>
          <w:p w14:paraId="2D4C385F" w14:textId="77777777" w:rsidR="00CD142D" w:rsidRPr="00BC38BF" w:rsidRDefault="00CD142D" w:rsidP="00CD142D">
            <w:pPr>
              <w:rPr>
                <w:rFonts w:ascii="Verdana" w:hAnsi="Verdana"/>
                <w:color w:val="000000" w:themeColor="text1"/>
                <w:sz w:val="14"/>
                <w:szCs w:val="14"/>
                <w:lang w:eastAsia="en-GB"/>
              </w:rPr>
            </w:pPr>
          </w:p>
        </w:tc>
        <w:tc>
          <w:tcPr>
            <w:tcW w:w="1620" w:type="dxa"/>
            <w:vAlign w:val="center"/>
          </w:tcPr>
          <w:p w14:paraId="601B60A3" w14:textId="1EB64097" w:rsidR="00CD142D" w:rsidRPr="00BC38BF" w:rsidRDefault="00CD142D" w:rsidP="00CD142D">
            <w:pPr>
              <w:rPr>
                <w:rFonts w:ascii="Verdana" w:hAnsi="Verdana"/>
                <w:color w:val="000000" w:themeColor="text1"/>
                <w:sz w:val="14"/>
                <w:szCs w:val="14"/>
                <w:lang w:eastAsia="en-GB"/>
              </w:rPr>
            </w:pPr>
            <w:r w:rsidRPr="00BC38BF">
              <w:rPr>
                <w:rFonts w:ascii="Verdana" w:hAnsi="Verdana"/>
                <w:color w:val="000000" w:themeColor="text1"/>
                <w:sz w:val="14"/>
                <w:szCs w:val="14"/>
                <w:lang w:eastAsia="en-GB"/>
              </w:rPr>
              <w:t xml:space="preserve">Upon project business plan </w:t>
            </w:r>
          </w:p>
        </w:tc>
        <w:tc>
          <w:tcPr>
            <w:tcW w:w="1530" w:type="dxa"/>
            <w:vAlign w:val="center"/>
          </w:tcPr>
          <w:p w14:paraId="15573C09" w14:textId="2B88186A" w:rsidR="00CD142D" w:rsidRPr="002739AE" w:rsidRDefault="00CD142D" w:rsidP="00CD142D">
            <w:pPr>
              <w:rPr>
                <w:rFonts w:ascii="Verdana" w:hAnsi="Verdana"/>
                <w:color w:val="000000" w:themeColor="text1"/>
                <w:sz w:val="14"/>
                <w:szCs w:val="14"/>
                <w:lang w:eastAsia="en-GB"/>
              </w:rPr>
            </w:pPr>
            <w:r w:rsidRPr="002739AE">
              <w:rPr>
                <w:rFonts w:ascii="Verdana" w:hAnsi="Verdana"/>
                <w:color w:val="000000" w:themeColor="text1"/>
                <w:sz w:val="14"/>
                <w:szCs w:val="14"/>
                <w:lang w:eastAsia="en-GB"/>
              </w:rPr>
              <w:t xml:space="preserve">Mr Samuel ROBERT (EEAS-ANTANANARIVO) </w:t>
            </w:r>
            <w:hyperlink r:id="rId55" w:history="1">
              <w:r w:rsidRPr="002739AE">
                <w:rPr>
                  <w:rStyle w:val="Collegamentoipertestuale"/>
                  <w:rFonts w:ascii="Verdana" w:hAnsi="Verdana"/>
                  <w:sz w:val="14"/>
                  <w:szCs w:val="14"/>
                  <w:lang w:eastAsia="en-GB"/>
                </w:rPr>
                <w:t>Samuel.Robert@eeas.europa.eu</w:t>
              </w:r>
            </w:hyperlink>
            <w:r w:rsidRPr="002739AE">
              <w:rPr>
                <w:rFonts w:ascii="Verdana" w:hAnsi="Verdana"/>
                <w:color w:val="000000" w:themeColor="text1"/>
                <w:sz w:val="14"/>
                <w:szCs w:val="14"/>
                <w:lang w:eastAsia="en-GB"/>
              </w:rPr>
              <w:t xml:space="preserve"> </w:t>
            </w:r>
          </w:p>
        </w:tc>
      </w:tr>
      <w:tr w:rsidR="00CD142D" w:rsidRPr="00BC38BF" w14:paraId="435E38EC" w14:textId="77777777" w:rsidTr="0011536F">
        <w:trPr>
          <w:jc w:val="center"/>
        </w:trPr>
        <w:tc>
          <w:tcPr>
            <w:tcW w:w="1795" w:type="dxa"/>
            <w:vAlign w:val="center"/>
          </w:tcPr>
          <w:p w14:paraId="24FFB5BC" w14:textId="60CC6471" w:rsidR="00CD142D" w:rsidRPr="00BC38BF" w:rsidRDefault="00CD142D" w:rsidP="00CD142D">
            <w:pPr>
              <w:rPr>
                <w:rFonts w:ascii="Verdana" w:hAnsi="Verdana" w:cs="Calibri"/>
                <w:b/>
                <w:bCs/>
                <w:color w:val="000000"/>
                <w:sz w:val="16"/>
                <w:szCs w:val="16"/>
              </w:rPr>
            </w:pPr>
            <w:r w:rsidRPr="00BC38BF">
              <w:rPr>
                <w:rFonts w:ascii="Verdana" w:hAnsi="Verdana" w:cs="Calibri"/>
                <w:b/>
                <w:bCs/>
                <w:color w:val="000000"/>
                <w:sz w:val="16"/>
                <w:szCs w:val="16"/>
              </w:rPr>
              <w:t xml:space="preserve">SE4all </w:t>
            </w:r>
          </w:p>
        </w:tc>
        <w:tc>
          <w:tcPr>
            <w:tcW w:w="1461" w:type="dxa"/>
            <w:vAlign w:val="center"/>
          </w:tcPr>
          <w:p w14:paraId="00EBA978" w14:textId="45F1C8D8" w:rsidR="00CD142D" w:rsidRPr="0024699B" w:rsidRDefault="00CD142D" w:rsidP="00CD142D">
            <w:pPr>
              <w:rPr>
                <w:rFonts w:ascii="Verdana" w:hAnsi="Verdana" w:cs="Calibri"/>
                <w:color w:val="000000"/>
                <w:sz w:val="16"/>
                <w:szCs w:val="16"/>
                <w:lang w:val="en-US"/>
              </w:rPr>
            </w:pPr>
            <w:r w:rsidRPr="0024699B">
              <w:rPr>
                <w:rFonts w:ascii="Verdana" w:hAnsi="Verdana" w:cs="Calibri"/>
                <w:color w:val="000000"/>
                <w:sz w:val="16"/>
                <w:szCs w:val="16"/>
                <w:lang w:val="en-US"/>
              </w:rPr>
              <w:t xml:space="preserve">The SE4ALL (Sustainable </w:t>
            </w:r>
            <w:r w:rsidRPr="0024699B">
              <w:rPr>
                <w:rFonts w:ascii="Verdana" w:hAnsi="Verdana" w:cs="Calibri"/>
                <w:color w:val="000000"/>
                <w:sz w:val="16"/>
                <w:szCs w:val="16"/>
                <w:lang w:val="en-US"/>
              </w:rPr>
              <w:lastRenderedPageBreak/>
              <w:t xml:space="preserve">energy for all) program provides grant (result based financed) to mini grid devlopers in Madagascar. </w:t>
            </w:r>
          </w:p>
        </w:tc>
        <w:tc>
          <w:tcPr>
            <w:tcW w:w="2035" w:type="dxa"/>
            <w:vAlign w:val="center"/>
          </w:tcPr>
          <w:p w14:paraId="247A6BD5" w14:textId="77777777" w:rsidR="00CD142D" w:rsidRPr="00BC38BF" w:rsidRDefault="00CD142D" w:rsidP="00CD142D">
            <w:pPr>
              <w:pStyle w:val="Paragrafoelenco"/>
              <w:numPr>
                <w:ilvl w:val="0"/>
                <w:numId w:val="22"/>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lastRenderedPageBreak/>
              <w:t xml:space="preserve">Provide grants (Result Based </w:t>
            </w:r>
            <w:r w:rsidRPr="00BC38BF">
              <w:rPr>
                <w:rFonts w:ascii="Verdana" w:hAnsi="Verdana"/>
                <w:color w:val="000000" w:themeColor="text1"/>
                <w:sz w:val="14"/>
                <w:szCs w:val="14"/>
                <w:lang w:val="en-US" w:eastAsia="en-GB"/>
              </w:rPr>
              <w:lastRenderedPageBreak/>
              <w:t xml:space="preserve">Financed) – potential cofinancement </w:t>
            </w:r>
          </w:p>
          <w:p w14:paraId="6BD10E99" w14:textId="3A4D9E2C" w:rsidR="00CD142D" w:rsidRPr="00BC38BF" w:rsidRDefault="00CD142D" w:rsidP="00CD142D">
            <w:pPr>
              <w:pStyle w:val="Paragrafoelenco"/>
              <w:numPr>
                <w:ilvl w:val="0"/>
                <w:numId w:val="22"/>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Additional phases of financing are scheduled if phase 1 is successfull</w:t>
            </w:r>
          </w:p>
        </w:tc>
        <w:tc>
          <w:tcPr>
            <w:tcW w:w="1630" w:type="dxa"/>
          </w:tcPr>
          <w:p w14:paraId="319E9A4F" w14:textId="77777777" w:rsidR="00CD142D" w:rsidRPr="0024699B" w:rsidRDefault="00CD142D" w:rsidP="00CD142D">
            <w:pPr>
              <w:jc w:val="cente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lastRenderedPageBreak/>
              <w:t xml:space="preserve">On going </w:t>
            </w:r>
          </w:p>
          <w:p w14:paraId="0DC63896" w14:textId="77777777" w:rsidR="00CD142D" w:rsidRPr="0024699B" w:rsidRDefault="00CD142D" w:rsidP="00CD142D">
            <w:pPr>
              <w:jc w:val="center"/>
              <w:rPr>
                <w:rFonts w:ascii="Verdana" w:hAnsi="Verdana"/>
                <w:color w:val="000000" w:themeColor="text1"/>
                <w:sz w:val="14"/>
                <w:szCs w:val="14"/>
                <w:lang w:val="en-US" w:eastAsia="en-GB"/>
              </w:rPr>
            </w:pPr>
          </w:p>
          <w:p w14:paraId="4E29F1A7" w14:textId="5C5E5672" w:rsidR="00CD142D" w:rsidRPr="0024699B" w:rsidRDefault="00CD142D" w:rsidP="00CD142D">
            <w:pPr>
              <w:jc w:val="cente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lastRenderedPageBreak/>
              <w:t>(Tender launched in November 2020 – financement scheduled over 2021 / 2022)</w:t>
            </w:r>
          </w:p>
        </w:tc>
        <w:tc>
          <w:tcPr>
            <w:tcW w:w="1630" w:type="dxa"/>
            <w:vAlign w:val="center"/>
          </w:tcPr>
          <w:p w14:paraId="3A28729A" w14:textId="66BC5D6F"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lastRenderedPageBreak/>
              <w:t xml:space="preserve">SE4all </w:t>
            </w:r>
          </w:p>
        </w:tc>
        <w:tc>
          <w:tcPr>
            <w:tcW w:w="1724" w:type="dxa"/>
            <w:vAlign w:val="center"/>
          </w:tcPr>
          <w:p w14:paraId="1094EED8" w14:textId="77777777" w:rsidR="00CD142D" w:rsidRPr="00BC38BF" w:rsidRDefault="00CD142D" w:rsidP="00CD142D">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Ministry in charge of </w:t>
            </w:r>
            <w:r w:rsidRPr="00BC38BF">
              <w:rPr>
                <w:rFonts w:ascii="Verdana" w:hAnsi="Verdana"/>
                <w:color w:val="000000" w:themeColor="text1"/>
                <w:sz w:val="14"/>
                <w:szCs w:val="14"/>
                <w:lang w:val="en-US" w:eastAsia="en-GB"/>
              </w:rPr>
              <w:lastRenderedPageBreak/>
              <w:t>Energy(MEH = ADER + ORE)</w:t>
            </w:r>
          </w:p>
          <w:p w14:paraId="3C9B9D3A" w14:textId="77777777" w:rsidR="00CD142D" w:rsidRPr="00BC38BF" w:rsidRDefault="00CD142D" w:rsidP="00CD142D">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Private sector</w:t>
            </w:r>
          </w:p>
          <w:p w14:paraId="3CC15D1B" w14:textId="38EB7BDC" w:rsidR="00CD142D" w:rsidRPr="00BC38BF" w:rsidRDefault="00CD142D" w:rsidP="00CD142D">
            <w:pPr>
              <w:rPr>
                <w:rFonts w:ascii="Verdana" w:hAnsi="Verdana"/>
                <w:color w:val="000000" w:themeColor="text1"/>
                <w:sz w:val="14"/>
                <w:szCs w:val="14"/>
                <w:lang w:eastAsia="en-GB"/>
              </w:rPr>
            </w:pPr>
            <w:r w:rsidRPr="00BC38BF">
              <w:rPr>
                <w:rFonts w:ascii="Verdana" w:hAnsi="Verdana"/>
                <w:color w:val="000000" w:themeColor="text1"/>
                <w:sz w:val="14"/>
                <w:szCs w:val="14"/>
                <w:lang w:eastAsia="en-GB"/>
              </w:rPr>
              <w:t>Local</w:t>
            </w:r>
          </w:p>
        </w:tc>
        <w:tc>
          <w:tcPr>
            <w:tcW w:w="1620" w:type="dxa"/>
            <w:vAlign w:val="center"/>
          </w:tcPr>
          <w:p w14:paraId="611DA282" w14:textId="42FAA435" w:rsidR="00CD142D" w:rsidRPr="00BC38BF" w:rsidRDefault="00CD142D" w:rsidP="00CD142D">
            <w:pPr>
              <w:rPr>
                <w:rFonts w:ascii="Verdana" w:hAnsi="Verdana"/>
                <w:color w:val="000000" w:themeColor="text1"/>
                <w:sz w:val="14"/>
                <w:szCs w:val="14"/>
                <w:lang w:eastAsia="en-GB"/>
              </w:rPr>
            </w:pPr>
            <w:r w:rsidRPr="00BC38BF">
              <w:rPr>
                <w:rFonts w:ascii="Verdana" w:hAnsi="Verdana"/>
                <w:color w:val="000000" w:themeColor="text1"/>
                <w:sz w:val="14"/>
                <w:szCs w:val="14"/>
                <w:lang w:eastAsia="en-GB"/>
              </w:rPr>
              <w:lastRenderedPageBreak/>
              <w:t xml:space="preserve">3,000,000 USD </w:t>
            </w:r>
          </w:p>
        </w:tc>
        <w:tc>
          <w:tcPr>
            <w:tcW w:w="1530" w:type="dxa"/>
            <w:vAlign w:val="center"/>
          </w:tcPr>
          <w:p w14:paraId="25E8ADDD" w14:textId="026B9ADF" w:rsidR="00CD142D" w:rsidRPr="00BC38BF" w:rsidRDefault="00CD142D" w:rsidP="00CD142D">
            <w:pPr>
              <w:rPr>
                <w:rFonts w:ascii="Verdana" w:hAnsi="Verdana"/>
                <w:color w:val="000000" w:themeColor="text1"/>
                <w:sz w:val="14"/>
                <w:szCs w:val="14"/>
                <w:lang w:eastAsia="en-GB"/>
              </w:rPr>
            </w:pPr>
            <w:r w:rsidRPr="00BC38BF">
              <w:rPr>
                <w:rFonts w:ascii="Verdana" w:hAnsi="Verdana"/>
                <w:color w:val="000000" w:themeColor="text1"/>
                <w:sz w:val="14"/>
                <w:szCs w:val="14"/>
                <w:lang w:eastAsia="en-GB"/>
              </w:rPr>
              <w:t>Mrs Naomi WAGURA</w:t>
            </w:r>
          </w:p>
          <w:p w14:paraId="7520FCDA" w14:textId="77777777" w:rsidR="00CD142D" w:rsidRPr="00BC38BF" w:rsidRDefault="00CD142D" w:rsidP="00CD142D">
            <w:pPr>
              <w:rPr>
                <w:rFonts w:ascii="Verdana" w:hAnsi="Verdana"/>
                <w:color w:val="000000" w:themeColor="text1"/>
                <w:sz w:val="14"/>
                <w:szCs w:val="14"/>
                <w:lang w:eastAsia="en-GB"/>
              </w:rPr>
            </w:pPr>
          </w:p>
          <w:p w14:paraId="0D913EF9" w14:textId="73706FD6" w:rsidR="00CD142D" w:rsidRPr="00BC38BF" w:rsidRDefault="002B3C1B" w:rsidP="00CD142D">
            <w:pPr>
              <w:rPr>
                <w:rFonts w:ascii="Verdana" w:hAnsi="Verdana"/>
                <w:color w:val="000000" w:themeColor="text1"/>
                <w:sz w:val="14"/>
                <w:szCs w:val="14"/>
                <w:lang w:eastAsia="en-GB"/>
              </w:rPr>
            </w:pPr>
            <w:hyperlink r:id="rId56" w:history="1">
              <w:r w:rsidR="00CD142D" w:rsidRPr="00BC38BF">
                <w:rPr>
                  <w:rStyle w:val="Collegamentoipertestuale"/>
                  <w:rFonts w:ascii="Verdana" w:hAnsi="Verdana"/>
                  <w:sz w:val="14"/>
                  <w:szCs w:val="14"/>
                  <w:lang w:eastAsia="en-GB"/>
                </w:rPr>
                <w:t>naomi@seforall.org</w:t>
              </w:r>
            </w:hyperlink>
            <w:r w:rsidR="00CD142D" w:rsidRPr="00BC38BF">
              <w:rPr>
                <w:rFonts w:ascii="Verdana" w:hAnsi="Verdana"/>
                <w:color w:val="000000" w:themeColor="text1"/>
                <w:sz w:val="14"/>
                <w:szCs w:val="14"/>
                <w:lang w:eastAsia="en-GB"/>
              </w:rPr>
              <w:t xml:space="preserve"> </w:t>
            </w:r>
          </w:p>
          <w:p w14:paraId="48F03CED" w14:textId="44B31991" w:rsidR="00CD142D" w:rsidRPr="00BC38BF" w:rsidRDefault="00CD142D" w:rsidP="00CD142D">
            <w:pPr>
              <w:rPr>
                <w:rFonts w:ascii="Verdana" w:hAnsi="Verdana"/>
                <w:color w:val="000000" w:themeColor="text1"/>
                <w:sz w:val="14"/>
                <w:szCs w:val="14"/>
                <w:lang w:eastAsia="en-GB"/>
              </w:rPr>
            </w:pPr>
          </w:p>
        </w:tc>
      </w:tr>
      <w:tr w:rsidR="00CD142D" w:rsidRPr="00BC38BF" w14:paraId="7B3D2333" w14:textId="77777777" w:rsidTr="0011536F">
        <w:trPr>
          <w:jc w:val="center"/>
        </w:trPr>
        <w:tc>
          <w:tcPr>
            <w:tcW w:w="1795" w:type="dxa"/>
            <w:vAlign w:val="center"/>
          </w:tcPr>
          <w:p w14:paraId="46ECC7D3" w14:textId="2C9290B5" w:rsidR="00CD142D" w:rsidRPr="0024699B" w:rsidRDefault="00CD142D" w:rsidP="00CD142D">
            <w:pPr>
              <w:rPr>
                <w:rFonts w:ascii="Verdana" w:hAnsi="Verdana" w:cs="Calibri"/>
                <w:b/>
                <w:bCs/>
                <w:color w:val="000000"/>
                <w:sz w:val="16"/>
                <w:szCs w:val="16"/>
                <w:lang w:val="en-US"/>
              </w:rPr>
            </w:pPr>
            <w:r w:rsidRPr="0024699B">
              <w:rPr>
                <w:rFonts w:ascii="Verdana" w:hAnsi="Verdana" w:cs="Calibri"/>
                <w:b/>
                <w:bCs/>
                <w:color w:val="000000"/>
                <w:sz w:val="16"/>
                <w:szCs w:val="16"/>
                <w:lang w:val="en-US"/>
              </w:rPr>
              <w:lastRenderedPageBreak/>
              <w:t xml:space="preserve">SAEP </w:t>
            </w:r>
            <w:r w:rsidRPr="0024699B">
              <w:rPr>
                <w:rFonts w:ascii="Verdana" w:hAnsi="Verdana" w:cs="Calibri"/>
                <w:bCs/>
                <w:color w:val="000000"/>
                <w:sz w:val="16"/>
                <w:szCs w:val="16"/>
                <w:lang w:val="en-US"/>
              </w:rPr>
              <w:t>(Southern Africa Energy Program)</w:t>
            </w:r>
          </w:p>
        </w:tc>
        <w:tc>
          <w:tcPr>
            <w:tcW w:w="1461" w:type="dxa"/>
            <w:vAlign w:val="center"/>
          </w:tcPr>
          <w:p w14:paraId="04BABE2D" w14:textId="05EA18B1" w:rsidR="00CD142D" w:rsidRPr="0024699B" w:rsidRDefault="00CD142D" w:rsidP="00CD142D">
            <w:pPr>
              <w:rPr>
                <w:rFonts w:ascii="Verdana" w:hAnsi="Verdana" w:cs="Calibri"/>
                <w:color w:val="000000"/>
                <w:sz w:val="16"/>
                <w:szCs w:val="16"/>
                <w:lang w:val="en-US"/>
              </w:rPr>
            </w:pPr>
            <w:r w:rsidRPr="0024699B">
              <w:rPr>
                <w:rFonts w:ascii="Verdana" w:hAnsi="Verdana" w:cs="Calibri"/>
                <w:color w:val="000000"/>
                <w:sz w:val="14"/>
                <w:szCs w:val="16"/>
                <w:lang w:val="en-US"/>
              </w:rPr>
              <w:t xml:space="preserve">Support Renewable enrgy sector by providing (grants) for mini grid and TA for renewable enrgy and rurale electrification  main actors. </w:t>
            </w:r>
          </w:p>
        </w:tc>
        <w:tc>
          <w:tcPr>
            <w:tcW w:w="2035" w:type="dxa"/>
            <w:vAlign w:val="center"/>
          </w:tcPr>
          <w:p w14:paraId="421DBF36" w14:textId="788AF1E4" w:rsidR="00CD142D" w:rsidRPr="00BC38BF" w:rsidRDefault="00CD142D" w:rsidP="00CD142D">
            <w:pPr>
              <w:pStyle w:val="Paragrafoelenco"/>
              <w:numPr>
                <w:ilvl w:val="0"/>
                <w:numId w:val="21"/>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Potential co-financement for project realisation (SAEP proposed only grants but is interested in addition credit line / guarantee) </w:t>
            </w:r>
          </w:p>
          <w:p w14:paraId="0B1E73A2" w14:textId="0B35503B" w:rsidR="00CD142D" w:rsidRPr="00BC38BF" w:rsidRDefault="00CD142D" w:rsidP="00CD142D">
            <w:pPr>
              <w:pStyle w:val="Paragrafoelenco"/>
              <w:numPr>
                <w:ilvl w:val="0"/>
                <w:numId w:val="21"/>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TA on renewable enrgy and rurale electrification main key playors in Madagascar</w:t>
            </w:r>
          </w:p>
        </w:tc>
        <w:tc>
          <w:tcPr>
            <w:tcW w:w="1630" w:type="dxa"/>
          </w:tcPr>
          <w:p w14:paraId="00504CF4" w14:textId="24A3B084"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On going</w:t>
            </w:r>
          </w:p>
          <w:p w14:paraId="2A46B291" w14:textId="5DE49136"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(2020 – 2023)</w:t>
            </w:r>
          </w:p>
        </w:tc>
        <w:tc>
          <w:tcPr>
            <w:tcW w:w="1630" w:type="dxa"/>
            <w:vAlign w:val="center"/>
          </w:tcPr>
          <w:p w14:paraId="753D3EA9" w14:textId="737C4B05"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 xml:space="preserve">USAID </w:t>
            </w:r>
          </w:p>
        </w:tc>
        <w:tc>
          <w:tcPr>
            <w:tcW w:w="1724" w:type="dxa"/>
            <w:vAlign w:val="center"/>
          </w:tcPr>
          <w:p w14:paraId="5085D361" w14:textId="77777777" w:rsidR="00CD142D" w:rsidRPr="00BC38BF" w:rsidRDefault="00CD142D" w:rsidP="00CD142D">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Ministry in charge of Energy(MEH = ADER + ORE)</w:t>
            </w:r>
          </w:p>
          <w:p w14:paraId="7857A9E2" w14:textId="77777777" w:rsidR="00CD142D" w:rsidRPr="00BC38BF" w:rsidRDefault="00CD142D" w:rsidP="00CD142D">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Private sector</w:t>
            </w:r>
          </w:p>
          <w:p w14:paraId="4999DF5E" w14:textId="6FCFAEDC" w:rsidR="00CD142D" w:rsidRPr="00BC38BF" w:rsidRDefault="00CD142D" w:rsidP="00CD142D">
            <w:pPr>
              <w:pStyle w:val="Paragrafoelenco"/>
              <w:numPr>
                <w:ilvl w:val="0"/>
                <w:numId w:val="18"/>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Local universities </w:t>
            </w:r>
          </w:p>
        </w:tc>
        <w:tc>
          <w:tcPr>
            <w:tcW w:w="1620" w:type="dxa"/>
            <w:vAlign w:val="center"/>
          </w:tcPr>
          <w:p w14:paraId="2F1AEA4C" w14:textId="179AAF09" w:rsidR="00CD142D" w:rsidRPr="002739AE" w:rsidRDefault="00CD142D" w:rsidP="00CD142D">
            <w:pPr>
              <w:rPr>
                <w:rFonts w:ascii="Verdana" w:hAnsi="Verdana"/>
                <w:color w:val="000000" w:themeColor="text1"/>
                <w:sz w:val="14"/>
                <w:szCs w:val="14"/>
                <w:lang w:eastAsia="en-GB"/>
              </w:rPr>
            </w:pPr>
            <w:r w:rsidRPr="002739AE">
              <w:rPr>
                <w:rFonts w:ascii="Verdana" w:hAnsi="Verdana"/>
                <w:color w:val="000000" w:themeColor="text1"/>
                <w:sz w:val="14"/>
                <w:szCs w:val="14"/>
                <w:lang w:eastAsia="en-GB"/>
              </w:rPr>
              <w:t xml:space="preserve">1,500,000 USD </w:t>
            </w:r>
          </w:p>
        </w:tc>
        <w:tc>
          <w:tcPr>
            <w:tcW w:w="1530" w:type="dxa"/>
            <w:vAlign w:val="center"/>
          </w:tcPr>
          <w:p w14:paraId="52317007" w14:textId="1D475751" w:rsidR="00CD142D" w:rsidRPr="002739AE" w:rsidRDefault="00CD142D" w:rsidP="00CD142D">
            <w:pPr>
              <w:rPr>
                <w:rFonts w:ascii="Verdana" w:hAnsi="Verdana"/>
                <w:color w:val="000000" w:themeColor="text1"/>
                <w:sz w:val="14"/>
                <w:szCs w:val="14"/>
                <w:lang w:eastAsia="en-GB"/>
              </w:rPr>
            </w:pPr>
            <w:r w:rsidRPr="002739AE">
              <w:rPr>
                <w:rFonts w:ascii="Verdana" w:hAnsi="Verdana"/>
                <w:color w:val="000000" w:themeColor="text1"/>
                <w:sz w:val="14"/>
                <w:szCs w:val="14"/>
                <w:lang w:eastAsia="en-GB"/>
              </w:rPr>
              <w:t xml:space="preserve">Mrs Agath SECTOR </w:t>
            </w:r>
          </w:p>
          <w:p w14:paraId="54ED903F" w14:textId="1A229C65" w:rsidR="00CD142D" w:rsidRPr="002739AE" w:rsidRDefault="00CD142D" w:rsidP="00CD142D">
            <w:pPr>
              <w:rPr>
                <w:rFonts w:ascii="Verdana" w:hAnsi="Verdana"/>
                <w:color w:val="000000" w:themeColor="text1"/>
                <w:sz w:val="14"/>
                <w:szCs w:val="14"/>
                <w:lang w:eastAsia="en-GB"/>
              </w:rPr>
            </w:pPr>
            <w:r w:rsidRPr="002739AE">
              <w:rPr>
                <w:rFonts w:ascii="Verdana" w:hAnsi="Verdana"/>
                <w:color w:val="000000" w:themeColor="text1"/>
                <w:sz w:val="14"/>
                <w:szCs w:val="14"/>
                <w:lang w:eastAsia="en-GB"/>
              </w:rPr>
              <w:t xml:space="preserve">Agathe Sector </w:t>
            </w:r>
            <w:hyperlink r:id="rId57" w:history="1">
              <w:r w:rsidRPr="002739AE">
                <w:rPr>
                  <w:rStyle w:val="Collegamentoipertestuale"/>
                  <w:rFonts w:ascii="Verdana" w:hAnsi="Verdana"/>
                  <w:sz w:val="14"/>
                  <w:szCs w:val="14"/>
                  <w:lang w:eastAsia="en-GB"/>
                </w:rPr>
                <w:t>asector@usaid.gov</w:t>
              </w:r>
            </w:hyperlink>
            <w:r w:rsidRPr="002739AE">
              <w:rPr>
                <w:rFonts w:ascii="Verdana" w:hAnsi="Verdana"/>
                <w:color w:val="000000" w:themeColor="text1"/>
                <w:sz w:val="14"/>
                <w:szCs w:val="14"/>
                <w:lang w:eastAsia="en-GB"/>
              </w:rPr>
              <w:t xml:space="preserve"> </w:t>
            </w:r>
          </w:p>
          <w:p w14:paraId="4DA392B6" w14:textId="77777777" w:rsidR="00CD142D" w:rsidRPr="002739AE" w:rsidRDefault="00CD142D" w:rsidP="00CD142D">
            <w:pPr>
              <w:rPr>
                <w:rFonts w:ascii="Verdana" w:hAnsi="Verdana"/>
                <w:color w:val="000000" w:themeColor="text1"/>
                <w:sz w:val="14"/>
                <w:szCs w:val="14"/>
                <w:lang w:eastAsia="en-GB"/>
              </w:rPr>
            </w:pPr>
          </w:p>
          <w:p w14:paraId="737970DB" w14:textId="77777777" w:rsidR="00CD142D" w:rsidRPr="002739AE" w:rsidRDefault="00CD142D" w:rsidP="00CD142D">
            <w:pPr>
              <w:rPr>
                <w:rFonts w:ascii="Verdana" w:hAnsi="Verdana"/>
                <w:color w:val="000000" w:themeColor="text1"/>
                <w:sz w:val="14"/>
                <w:szCs w:val="14"/>
                <w:lang w:eastAsia="en-GB"/>
              </w:rPr>
            </w:pPr>
            <w:r w:rsidRPr="002739AE">
              <w:rPr>
                <w:rFonts w:ascii="Verdana" w:hAnsi="Verdana"/>
                <w:color w:val="000000" w:themeColor="text1"/>
                <w:sz w:val="14"/>
                <w:szCs w:val="14"/>
                <w:lang w:eastAsia="en-GB"/>
              </w:rPr>
              <w:t xml:space="preserve">Mr Rija RAKOTOSON </w:t>
            </w:r>
          </w:p>
          <w:p w14:paraId="4592BC9E" w14:textId="3A43C77E" w:rsidR="00CD142D" w:rsidRPr="002739AE" w:rsidRDefault="002B3C1B" w:rsidP="00CD142D">
            <w:pPr>
              <w:rPr>
                <w:rFonts w:ascii="Verdana" w:hAnsi="Verdana"/>
                <w:color w:val="000000" w:themeColor="text1"/>
                <w:sz w:val="14"/>
                <w:szCs w:val="14"/>
                <w:lang w:eastAsia="en-GB"/>
              </w:rPr>
            </w:pPr>
            <w:hyperlink r:id="rId58" w:history="1">
              <w:r w:rsidR="00CD142D" w:rsidRPr="002739AE">
                <w:rPr>
                  <w:rStyle w:val="Collegamentoipertestuale"/>
                  <w:rFonts w:ascii="Verdana" w:hAnsi="Verdana" w:cs="Calibri"/>
                  <w:sz w:val="16"/>
                  <w:szCs w:val="16"/>
                </w:rPr>
                <w:t>rrakotoson@southernafricaenergy.org</w:t>
              </w:r>
            </w:hyperlink>
            <w:r w:rsidR="00CD142D" w:rsidRPr="002739AE">
              <w:rPr>
                <w:rFonts w:ascii="Verdana" w:hAnsi="Verdana" w:cs="Calibri"/>
                <w:color w:val="0000FF"/>
                <w:sz w:val="16"/>
                <w:szCs w:val="16"/>
                <w:u w:val="single"/>
              </w:rPr>
              <w:t xml:space="preserve"> </w:t>
            </w:r>
          </w:p>
          <w:p w14:paraId="369B3496" w14:textId="037325B0" w:rsidR="00CD142D" w:rsidRPr="002739AE" w:rsidRDefault="00CD142D" w:rsidP="00CD142D">
            <w:pPr>
              <w:rPr>
                <w:rFonts w:ascii="Verdana" w:hAnsi="Verdana"/>
                <w:color w:val="000000" w:themeColor="text1"/>
                <w:sz w:val="14"/>
                <w:szCs w:val="14"/>
                <w:lang w:eastAsia="en-GB"/>
              </w:rPr>
            </w:pPr>
          </w:p>
        </w:tc>
      </w:tr>
      <w:tr w:rsidR="00CD142D" w:rsidRPr="00491FA8" w14:paraId="2CD1D44F" w14:textId="77777777" w:rsidTr="0011536F">
        <w:trPr>
          <w:jc w:val="center"/>
        </w:trPr>
        <w:tc>
          <w:tcPr>
            <w:tcW w:w="1795" w:type="dxa"/>
            <w:vAlign w:val="center"/>
          </w:tcPr>
          <w:p w14:paraId="4293C709" w14:textId="06EF4853" w:rsidR="00CD142D" w:rsidRPr="0024699B" w:rsidRDefault="00CD142D" w:rsidP="00CD142D">
            <w:pPr>
              <w:rPr>
                <w:rFonts w:ascii="Verdana" w:hAnsi="Verdana" w:cs="Calibri"/>
                <w:b/>
                <w:bCs/>
                <w:color w:val="000000"/>
                <w:sz w:val="16"/>
                <w:szCs w:val="16"/>
                <w:lang w:val="en-US"/>
              </w:rPr>
            </w:pPr>
            <w:r w:rsidRPr="0024699B">
              <w:rPr>
                <w:rFonts w:ascii="Verdana" w:hAnsi="Verdana" w:cs="Calibri"/>
                <w:b/>
                <w:bCs/>
                <w:color w:val="000000"/>
                <w:sz w:val="16"/>
                <w:szCs w:val="16"/>
                <w:lang w:val="en-US"/>
              </w:rPr>
              <w:t xml:space="preserve">PFAN </w:t>
            </w:r>
            <w:r w:rsidRPr="0024699B">
              <w:rPr>
                <w:rFonts w:ascii="Verdana" w:hAnsi="Verdana" w:cs="Calibri"/>
                <w:bCs/>
                <w:color w:val="000000"/>
                <w:sz w:val="16"/>
                <w:szCs w:val="16"/>
                <w:lang w:val="en-US"/>
              </w:rPr>
              <w:t>(Private Financing Advisory</w:t>
            </w:r>
            <w:r w:rsidRPr="0024699B">
              <w:rPr>
                <w:rFonts w:ascii="Verdana" w:hAnsi="Verdana" w:cs="Calibri"/>
                <w:b/>
                <w:bCs/>
                <w:color w:val="000000"/>
                <w:sz w:val="16"/>
                <w:szCs w:val="16"/>
                <w:lang w:val="en-US"/>
              </w:rPr>
              <w:t xml:space="preserve"> </w:t>
            </w:r>
            <w:r w:rsidRPr="0024699B">
              <w:rPr>
                <w:rFonts w:ascii="Verdana" w:hAnsi="Verdana" w:cs="Calibri"/>
                <w:bCs/>
                <w:color w:val="000000"/>
                <w:sz w:val="16"/>
                <w:szCs w:val="16"/>
                <w:lang w:val="en-US"/>
              </w:rPr>
              <w:t>Network)</w:t>
            </w:r>
          </w:p>
        </w:tc>
        <w:tc>
          <w:tcPr>
            <w:tcW w:w="1461" w:type="dxa"/>
            <w:vAlign w:val="center"/>
          </w:tcPr>
          <w:p w14:paraId="3A476D1A" w14:textId="757C48A0" w:rsidR="00CD142D" w:rsidRPr="0024699B" w:rsidRDefault="00CD142D" w:rsidP="00CD142D">
            <w:pPr>
              <w:rPr>
                <w:rFonts w:ascii="Verdana" w:hAnsi="Verdana" w:cs="Calibri"/>
                <w:color w:val="000000"/>
                <w:sz w:val="16"/>
                <w:szCs w:val="16"/>
                <w:lang w:val="en-US"/>
              </w:rPr>
            </w:pPr>
            <w:r w:rsidRPr="0024699B">
              <w:rPr>
                <w:rFonts w:ascii="Verdana" w:hAnsi="Verdana" w:cs="Calibri"/>
                <w:color w:val="000000"/>
                <w:sz w:val="16"/>
                <w:szCs w:val="16"/>
                <w:lang w:val="en-US"/>
              </w:rPr>
              <w:t xml:space="preserve"> Accelerating investments for Climate and Clean Energy </w:t>
            </w:r>
          </w:p>
        </w:tc>
        <w:tc>
          <w:tcPr>
            <w:tcW w:w="2035" w:type="dxa"/>
            <w:vAlign w:val="center"/>
          </w:tcPr>
          <w:p w14:paraId="0FD80EF2" w14:textId="77777777" w:rsidR="00CD142D" w:rsidRPr="0024699B" w:rsidRDefault="00CD142D" w:rsidP="00CD142D">
            <w:pPr>
              <w:rPr>
                <w:rFonts w:ascii="Verdana" w:hAnsi="Verdana" w:cs="Calibri"/>
                <w:color w:val="000000"/>
                <w:sz w:val="14"/>
                <w:szCs w:val="16"/>
                <w:lang w:val="en-US"/>
              </w:rPr>
            </w:pPr>
            <w:r w:rsidRPr="0024699B">
              <w:rPr>
                <w:rFonts w:ascii="Verdana" w:hAnsi="Verdana" w:cs="Calibri"/>
                <w:color w:val="000000"/>
                <w:sz w:val="14"/>
                <w:szCs w:val="16"/>
                <w:lang w:val="en-US"/>
              </w:rPr>
              <w:t xml:space="preserve">Provide TA for Business plan streghnening to sustainable energy projects.  </w:t>
            </w:r>
          </w:p>
          <w:p w14:paraId="61314733" w14:textId="5A9D8287" w:rsidR="00CD142D" w:rsidRPr="0024699B" w:rsidRDefault="00CD142D" w:rsidP="00CD142D">
            <w:pPr>
              <w:rPr>
                <w:rFonts w:ascii="Verdana" w:hAnsi="Verdana"/>
                <w:color w:val="000000" w:themeColor="text1"/>
                <w:sz w:val="14"/>
                <w:szCs w:val="14"/>
                <w:lang w:val="en-US" w:eastAsia="en-GB"/>
              </w:rPr>
            </w:pPr>
            <w:r w:rsidRPr="0024699B">
              <w:rPr>
                <w:rFonts w:ascii="Verdana" w:hAnsi="Verdana" w:cs="Calibri"/>
                <w:color w:val="000000"/>
                <w:sz w:val="14"/>
                <w:szCs w:val="16"/>
                <w:lang w:val="en-US"/>
              </w:rPr>
              <w:t xml:space="preserve">Promote projects to potential diversified investors (already </w:t>
            </w:r>
          </w:p>
        </w:tc>
        <w:tc>
          <w:tcPr>
            <w:tcW w:w="1630" w:type="dxa"/>
          </w:tcPr>
          <w:p w14:paraId="75425E99" w14:textId="5F07EF99" w:rsidR="00CD142D" w:rsidRPr="0024699B" w:rsidRDefault="00CD142D" w:rsidP="00CD142D">
            <w:pPr>
              <w:jc w:val="cente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On going</w:t>
            </w:r>
          </w:p>
          <w:p w14:paraId="3A8557AE" w14:textId="4E7F9EFE" w:rsidR="00CD142D" w:rsidRPr="0024699B" w:rsidRDefault="00CD142D" w:rsidP="00CD142D">
            <w:pPr>
              <w:jc w:val="cente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(started to target Madagascar since 2019)</w:t>
            </w:r>
          </w:p>
        </w:tc>
        <w:tc>
          <w:tcPr>
            <w:tcW w:w="1630" w:type="dxa"/>
            <w:vAlign w:val="center"/>
          </w:tcPr>
          <w:p w14:paraId="2881741F" w14:textId="08CAAFAC"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 xml:space="preserve">PFAN </w:t>
            </w:r>
          </w:p>
        </w:tc>
        <w:tc>
          <w:tcPr>
            <w:tcW w:w="1724" w:type="dxa"/>
            <w:vAlign w:val="center"/>
          </w:tcPr>
          <w:p w14:paraId="2660B269" w14:textId="77777777" w:rsidR="00CD142D" w:rsidRPr="00BC38BF" w:rsidRDefault="00CD142D" w:rsidP="00CD142D">
            <w:pPr>
              <w:pStyle w:val="Paragrafoelenco"/>
              <w:numPr>
                <w:ilvl w:val="0"/>
                <w:numId w:val="23"/>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Ministry in charge of Energy(MEH = ADER + ORE</w:t>
            </w:r>
          </w:p>
          <w:p w14:paraId="735D0389" w14:textId="053AF066" w:rsidR="00CD142D" w:rsidRPr="00BC38BF" w:rsidRDefault="00CD142D" w:rsidP="00CD142D">
            <w:pPr>
              <w:pStyle w:val="Paragrafoelenco"/>
              <w:numPr>
                <w:ilvl w:val="0"/>
                <w:numId w:val="23"/>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 xml:space="preserve">EDBM </w:t>
            </w:r>
          </w:p>
          <w:p w14:paraId="412539B8" w14:textId="1FC5B86A" w:rsidR="00CD142D" w:rsidRPr="00BC38BF" w:rsidRDefault="00CD142D" w:rsidP="00CD142D">
            <w:pPr>
              <w:pStyle w:val="Paragrafoelenco"/>
              <w:numPr>
                <w:ilvl w:val="0"/>
                <w:numId w:val="23"/>
              </w:numPr>
              <w:spacing w:line="240" w:lineRule="auto"/>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Private sector</w:t>
            </w:r>
          </w:p>
          <w:p w14:paraId="09508ECD" w14:textId="393E4EC5" w:rsidR="00CD142D" w:rsidRPr="00BC38BF" w:rsidRDefault="00CD142D" w:rsidP="00CD142D">
            <w:pPr>
              <w:rPr>
                <w:rFonts w:ascii="Verdana" w:hAnsi="Verdana"/>
                <w:color w:val="000000" w:themeColor="text1"/>
                <w:sz w:val="14"/>
                <w:szCs w:val="14"/>
                <w:lang w:eastAsia="en-GB"/>
              </w:rPr>
            </w:pPr>
          </w:p>
        </w:tc>
        <w:tc>
          <w:tcPr>
            <w:tcW w:w="1620" w:type="dxa"/>
            <w:vAlign w:val="center"/>
          </w:tcPr>
          <w:p w14:paraId="7282F129" w14:textId="5D91DC95" w:rsidR="00CD142D" w:rsidRPr="002739AE" w:rsidRDefault="00CD142D" w:rsidP="00CD142D">
            <w:pPr>
              <w:rPr>
                <w:rFonts w:ascii="Verdana" w:hAnsi="Verdana"/>
                <w:color w:val="000000" w:themeColor="text1"/>
                <w:sz w:val="14"/>
                <w:szCs w:val="14"/>
                <w:lang w:eastAsia="en-GB"/>
              </w:rPr>
            </w:pPr>
            <w:r w:rsidRPr="002739AE">
              <w:rPr>
                <w:rFonts w:ascii="Verdana" w:hAnsi="Verdana"/>
                <w:color w:val="000000" w:themeColor="text1"/>
                <w:sz w:val="14"/>
                <w:szCs w:val="14"/>
                <w:lang w:eastAsia="en-GB"/>
              </w:rPr>
              <w:t xml:space="preserve">Upon projects financed </w:t>
            </w:r>
          </w:p>
        </w:tc>
        <w:tc>
          <w:tcPr>
            <w:tcW w:w="1530" w:type="dxa"/>
            <w:vAlign w:val="center"/>
          </w:tcPr>
          <w:p w14:paraId="246AB5EC" w14:textId="24AE305C" w:rsidR="00CD142D" w:rsidRPr="0024699B" w:rsidRDefault="00CD142D" w:rsidP="00CD142D">
            <w:pPr>
              <w:rPr>
                <w:rFonts w:ascii="Verdana" w:hAnsi="Verdana"/>
                <w:color w:val="000000" w:themeColor="text1"/>
                <w:sz w:val="14"/>
                <w:szCs w:val="14"/>
                <w:lang w:val="en-US" w:eastAsia="en-GB"/>
              </w:rPr>
            </w:pPr>
            <w:r w:rsidRPr="0024699B">
              <w:rPr>
                <w:rFonts w:ascii="Verdana" w:hAnsi="Verdana"/>
                <w:color w:val="000000" w:themeColor="text1"/>
                <w:sz w:val="14"/>
                <w:szCs w:val="14"/>
                <w:lang w:val="en-US" w:eastAsia="en-GB"/>
              </w:rPr>
              <w:t xml:space="preserve">Mrs Daniela Rakotomamonjy, Madagascar </w:t>
            </w:r>
            <w:hyperlink r:id="rId59" w:history="1">
              <w:r w:rsidRPr="0024699B">
                <w:rPr>
                  <w:rStyle w:val="Collegamentoipertestuale"/>
                  <w:rFonts w:ascii="Verdana" w:hAnsi="Verdana"/>
                  <w:sz w:val="14"/>
                  <w:szCs w:val="14"/>
                  <w:lang w:val="en-US" w:eastAsia="en-GB"/>
                </w:rPr>
                <w:t>daniela.rakotomamonjy@pfan.net</w:t>
              </w:r>
            </w:hyperlink>
            <w:r w:rsidRPr="0024699B">
              <w:rPr>
                <w:rFonts w:ascii="Verdana" w:hAnsi="Verdana"/>
                <w:color w:val="000000" w:themeColor="text1"/>
                <w:sz w:val="14"/>
                <w:szCs w:val="14"/>
                <w:lang w:val="en-US" w:eastAsia="en-GB"/>
              </w:rPr>
              <w:t xml:space="preserve"> </w:t>
            </w:r>
          </w:p>
        </w:tc>
      </w:tr>
      <w:tr w:rsidR="00CD142D" w:rsidRPr="00BC38BF" w14:paraId="46A7BFBC" w14:textId="77777777" w:rsidTr="0011536F">
        <w:trPr>
          <w:jc w:val="center"/>
        </w:trPr>
        <w:tc>
          <w:tcPr>
            <w:tcW w:w="1795" w:type="dxa"/>
            <w:vAlign w:val="center"/>
          </w:tcPr>
          <w:p w14:paraId="1BA1DB8D" w14:textId="2B707BAD" w:rsidR="00CD142D" w:rsidRPr="0011536F" w:rsidRDefault="00CD142D" w:rsidP="00CD142D">
            <w:pPr>
              <w:rPr>
                <w:rFonts w:ascii="Verdana" w:hAnsi="Verdana" w:cs="Calibri"/>
                <w:b/>
                <w:bCs/>
                <w:color w:val="000000"/>
                <w:sz w:val="16"/>
                <w:szCs w:val="16"/>
                <w:lang w:val="fr-FR"/>
              </w:rPr>
            </w:pPr>
            <w:r w:rsidRPr="0011536F">
              <w:rPr>
                <w:rFonts w:ascii="Verdana" w:hAnsi="Verdana" w:cs="Calibri"/>
                <w:b/>
                <w:bCs/>
                <w:color w:val="000000"/>
                <w:sz w:val="16"/>
                <w:szCs w:val="16"/>
                <w:lang w:val="fr-FR"/>
              </w:rPr>
              <w:t xml:space="preserve">FONSIS </w:t>
            </w:r>
          </w:p>
          <w:p w14:paraId="56D4658E" w14:textId="2D3046FC" w:rsidR="00CD142D" w:rsidRPr="0011536F" w:rsidRDefault="00CD142D" w:rsidP="00CD142D">
            <w:pPr>
              <w:rPr>
                <w:rFonts w:ascii="Verdana" w:hAnsi="Verdana" w:cs="Calibri"/>
                <w:bCs/>
                <w:color w:val="000000"/>
                <w:sz w:val="16"/>
                <w:szCs w:val="16"/>
                <w:lang w:val="fr-FR"/>
              </w:rPr>
            </w:pPr>
            <w:r w:rsidRPr="0011536F">
              <w:rPr>
                <w:rFonts w:ascii="Verdana" w:hAnsi="Verdana" w:cs="Calibri"/>
                <w:bCs/>
                <w:color w:val="000000"/>
                <w:sz w:val="16"/>
                <w:szCs w:val="16"/>
                <w:lang w:val="fr-FR"/>
              </w:rPr>
              <w:t>(Fonds Souverain d'Investissements Stratégiques)</w:t>
            </w:r>
          </w:p>
        </w:tc>
        <w:tc>
          <w:tcPr>
            <w:tcW w:w="1461" w:type="dxa"/>
            <w:vAlign w:val="center"/>
          </w:tcPr>
          <w:p w14:paraId="2D48DDD1" w14:textId="5253CD44" w:rsidR="00CD142D" w:rsidRPr="0024699B" w:rsidRDefault="00CD142D" w:rsidP="00CD142D">
            <w:pPr>
              <w:rPr>
                <w:rFonts w:ascii="Verdana" w:hAnsi="Verdana" w:cs="Calibri"/>
                <w:color w:val="000000"/>
                <w:sz w:val="16"/>
                <w:szCs w:val="16"/>
                <w:lang w:val="en-US"/>
              </w:rPr>
            </w:pPr>
            <w:r w:rsidRPr="0024699B">
              <w:rPr>
                <w:rFonts w:ascii="Verdana" w:hAnsi="Verdana" w:cs="Calibri"/>
                <w:color w:val="000000"/>
                <w:sz w:val="16"/>
                <w:szCs w:val="16"/>
                <w:lang w:val="en-US"/>
              </w:rPr>
              <w:t xml:space="preserve">Sovereign Fund set up to finance strategic development in Agriculture, Infrastructure, Electricity, Health in Senegal </w:t>
            </w:r>
          </w:p>
        </w:tc>
        <w:tc>
          <w:tcPr>
            <w:tcW w:w="2035" w:type="dxa"/>
            <w:vAlign w:val="center"/>
          </w:tcPr>
          <w:p w14:paraId="5F725D9C" w14:textId="0C89841A" w:rsidR="00CD142D" w:rsidRPr="00BC38BF" w:rsidRDefault="00CD142D" w:rsidP="00CD142D">
            <w:pPr>
              <w:pStyle w:val="Paragrafoelenco"/>
              <w:spacing w:line="240" w:lineRule="auto"/>
              <w:ind w:left="0"/>
              <w:rPr>
                <w:rFonts w:ascii="Verdana" w:hAnsi="Verdana" w:cs="Calibri"/>
                <w:color w:val="000000"/>
                <w:sz w:val="14"/>
                <w:szCs w:val="16"/>
                <w:lang w:val="en-US"/>
              </w:rPr>
            </w:pPr>
            <w:r w:rsidRPr="00BC38BF">
              <w:rPr>
                <w:rFonts w:ascii="Verdana" w:hAnsi="Verdana" w:cs="Calibri"/>
                <w:color w:val="000000"/>
                <w:sz w:val="14"/>
                <w:szCs w:val="16"/>
                <w:lang w:val="en-US"/>
              </w:rPr>
              <w:t>Successful Strategic development fund, state owned. MoU of collaboration to be signed between Madagascarcar and Senegal for experience, knowledge transfer and cooperation in sovereign advisory setup.</w:t>
            </w:r>
          </w:p>
        </w:tc>
        <w:tc>
          <w:tcPr>
            <w:tcW w:w="1630" w:type="dxa"/>
          </w:tcPr>
          <w:p w14:paraId="417E1CD6" w14:textId="08E5B0FF"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 xml:space="preserve">Created in 2012 </w:t>
            </w:r>
          </w:p>
        </w:tc>
        <w:tc>
          <w:tcPr>
            <w:tcW w:w="1630" w:type="dxa"/>
            <w:vAlign w:val="center"/>
          </w:tcPr>
          <w:p w14:paraId="1E251E8D" w14:textId="1083D7DE" w:rsidR="00CD142D" w:rsidRPr="00BC38BF" w:rsidRDefault="00CD142D" w:rsidP="00CD142D">
            <w:pPr>
              <w:jc w:val="center"/>
              <w:rPr>
                <w:rFonts w:ascii="Verdana" w:hAnsi="Verdana"/>
                <w:color w:val="000000" w:themeColor="text1"/>
                <w:sz w:val="14"/>
                <w:szCs w:val="14"/>
                <w:lang w:eastAsia="en-GB"/>
              </w:rPr>
            </w:pPr>
            <w:r w:rsidRPr="00BC38BF">
              <w:rPr>
                <w:rFonts w:ascii="Verdana" w:hAnsi="Verdana"/>
                <w:color w:val="000000" w:themeColor="text1"/>
                <w:sz w:val="14"/>
                <w:szCs w:val="14"/>
                <w:lang w:eastAsia="en-GB"/>
              </w:rPr>
              <w:t xml:space="preserve">Government of Senegal </w:t>
            </w:r>
          </w:p>
        </w:tc>
        <w:tc>
          <w:tcPr>
            <w:tcW w:w="1724" w:type="dxa"/>
            <w:vAlign w:val="center"/>
          </w:tcPr>
          <w:p w14:paraId="1111D4C7" w14:textId="51AA83E6" w:rsidR="00CD142D" w:rsidRPr="00BC38BF" w:rsidRDefault="00CD142D" w:rsidP="00CD142D">
            <w:pPr>
              <w:pStyle w:val="Paragrafoelenco"/>
              <w:spacing w:line="240" w:lineRule="auto"/>
              <w:ind w:left="360"/>
              <w:rPr>
                <w:rFonts w:ascii="Verdana" w:hAnsi="Verdana"/>
                <w:color w:val="000000" w:themeColor="text1"/>
                <w:sz w:val="14"/>
                <w:szCs w:val="14"/>
                <w:lang w:val="en-US" w:eastAsia="en-GB"/>
              </w:rPr>
            </w:pPr>
            <w:r w:rsidRPr="00BC38BF">
              <w:rPr>
                <w:rFonts w:ascii="Verdana" w:hAnsi="Verdana"/>
                <w:color w:val="000000" w:themeColor="text1"/>
                <w:sz w:val="14"/>
                <w:szCs w:val="14"/>
                <w:lang w:val="en-US" w:eastAsia="en-GB"/>
              </w:rPr>
              <w:t>N.A</w:t>
            </w:r>
          </w:p>
        </w:tc>
        <w:tc>
          <w:tcPr>
            <w:tcW w:w="1620" w:type="dxa"/>
            <w:vAlign w:val="center"/>
          </w:tcPr>
          <w:p w14:paraId="741C89B1" w14:textId="72D0E8D2" w:rsidR="00CD142D" w:rsidRPr="00BC38BF" w:rsidRDefault="00CD142D" w:rsidP="00CD142D">
            <w:pPr>
              <w:rPr>
                <w:rFonts w:ascii="Verdana" w:hAnsi="Verdana"/>
                <w:color w:val="000000" w:themeColor="text1"/>
                <w:sz w:val="14"/>
                <w:szCs w:val="14"/>
                <w:lang w:eastAsia="en-GB"/>
              </w:rPr>
            </w:pPr>
            <w:r w:rsidRPr="00BC38BF">
              <w:rPr>
                <w:rFonts w:ascii="Verdana" w:hAnsi="Verdana"/>
                <w:color w:val="000000" w:themeColor="text1"/>
                <w:sz w:val="14"/>
                <w:szCs w:val="14"/>
                <w:lang w:eastAsia="en-GB"/>
              </w:rPr>
              <w:t xml:space="preserve">More than 100,000,000 USD secured </w:t>
            </w:r>
          </w:p>
        </w:tc>
        <w:tc>
          <w:tcPr>
            <w:tcW w:w="1530" w:type="dxa"/>
            <w:vAlign w:val="center"/>
          </w:tcPr>
          <w:p w14:paraId="05DB3C5F" w14:textId="5380C3A3" w:rsidR="00CD142D" w:rsidRPr="00BC38BF" w:rsidRDefault="00CD142D" w:rsidP="00CD142D">
            <w:pPr>
              <w:rPr>
                <w:rFonts w:ascii="Verdana" w:hAnsi="Verdana"/>
                <w:color w:val="000000" w:themeColor="text1"/>
                <w:sz w:val="14"/>
                <w:szCs w:val="14"/>
                <w:lang w:eastAsia="en-GB"/>
              </w:rPr>
            </w:pPr>
            <w:r w:rsidRPr="00BC38BF">
              <w:rPr>
                <w:rFonts w:ascii="Verdana" w:hAnsi="Verdana"/>
                <w:color w:val="000000" w:themeColor="text1"/>
                <w:sz w:val="14"/>
                <w:szCs w:val="14"/>
                <w:lang w:eastAsia="en-GB"/>
              </w:rPr>
              <w:t xml:space="preserve">N.A </w:t>
            </w:r>
          </w:p>
        </w:tc>
      </w:tr>
    </w:tbl>
    <w:p w14:paraId="4C9EFC76" w14:textId="77777777" w:rsidR="00351487" w:rsidRPr="00BC38BF" w:rsidRDefault="00351487" w:rsidP="00FE0177">
      <w:pPr>
        <w:rPr>
          <w:rFonts w:ascii="Verdana" w:hAnsi="Verdana"/>
          <w:b/>
          <w:color w:val="0070C0"/>
          <w:sz w:val="20"/>
          <w:szCs w:val="20"/>
          <w:lang w:eastAsia="en-GB"/>
        </w:rPr>
      </w:pPr>
    </w:p>
    <w:p w14:paraId="6E3D25E4" w14:textId="77777777" w:rsidR="00342EB2" w:rsidRPr="00BC38BF" w:rsidRDefault="00342EB2" w:rsidP="00FE0177">
      <w:pPr>
        <w:rPr>
          <w:rFonts w:ascii="Verdana" w:hAnsi="Verdana"/>
          <w:b/>
          <w:color w:val="0070C0"/>
          <w:sz w:val="20"/>
          <w:szCs w:val="20"/>
          <w:lang w:eastAsia="en-GB"/>
        </w:rPr>
      </w:pPr>
    </w:p>
    <w:p w14:paraId="0F989664" w14:textId="77777777" w:rsidR="006E337C" w:rsidRDefault="006E337C">
      <w:pPr>
        <w:rPr>
          <w:rFonts w:ascii="Verdana" w:hAnsi="Verdana"/>
          <w:b/>
          <w:color w:val="0070C0"/>
          <w:sz w:val="20"/>
          <w:szCs w:val="20"/>
          <w:lang w:eastAsia="en-GB"/>
        </w:rPr>
      </w:pPr>
      <w:r>
        <w:rPr>
          <w:rFonts w:ascii="Verdana" w:hAnsi="Verdana"/>
          <w:b/>
          <w:color w:val="0070C0"/>
          <w:sz w:val="20"/>
          <w:szCs w:val="20"/>
          <w:lang w:eastAsia="en-GB"/>
        </w:rPr>
        <w:br w:type="page"/>
      </w:r>
    </w:p>
    <w:p w14:paraId="157FE895" w14:textId="341B1F9D" w:rsidR="00272BF8" w:rsidRPr="00BC38BF" w:rsidRDefault="00272BF8" w:rsidP="00FE0177">
      <w:pPr>
        <w:rPr>
          <w:rFonts w:ascii="Verdana" w:hAnsi="Verdana"/>
          <w:b/>
          <w:color w:val="0070C0"/>
          <w:sz w:val="20"/>
          <w:szCs w:val="20"/>
          <w:lang w:eastAsia="en-GB"/>
        </w:rPr>
      </w:pPr>
      <w:r w:rsidRPr="00BC38BF">
        <w:rPr>
          <w:rFonts w:ascii="Verdana" w:hAnsi="Verdana"/>
          <w:b/>
          <w:color w:val="0070C0"/>
          <w:sz w:val="20"/>
          <w:szCs w:val="20"/>
          <w:lang w:eastAsia="en-GB"/>
        </w:rPr>
        <w:lastRenderedPageBreak/>
        <w:t xml:space="preserve">Annex 2. Results Framework </w:t>
      </w:r>
    </w:p>
    <w:p w14:paraId="670A6302" w14:textId="77777777" w:rsidR="00272BF8" w:rsidRPr="00BC38BF" w:rsidRDefault="00272BF8" w:rsidP="00FE0177">
      <w:pPr>
        <w:rPr>
          <w:rFonts w:ascii="Verdana" w:hAnsi="Verdana"/>
          <w:color w:val="000000" w:themeColor="text1"/>
          <w:lang w:eastAsia="en-GB"/>
        </w:rPr>
      </w:pPr>
    </w:p>
    <w:p w14:paraId="14853D7D" w14:textId="77777777" w:rsidR="00272BF8" w:rsidRPr="0024699B" w:rsidRDefault="00272BF8" w:rsidP="00FE0177">
      <w:pPr>
        <w:contextualSpacing/>
        <w:rPr>
          <w:rFonts w:ascii="Verdana" w:hAnsi="Verdana"/>
          <w:b/>
          <w:bCs/>
          <w:color w:val="0070C0"/>
          <w:sz w:val="20"/>
          <w:u w:val="single"/>
          <w:lang w:val="en-US" w:eastAsia="en-GB"/>
        </w:rPr>
      </w:pPr>
      <w:r w:rsidRPr="0024699B">
        <w:rPr>
          <w:rFonts w:ascii="Verdana" w:hAnsi="Verdana"/>
          <w:b/>
          <w:bCs/>
          <w:color w:val="0070C0"/>
          <w:sz w:val="20"/>
          <w:u w:val="single"/>
          <w:lang w:val="en-US" w:eastAsia="en-GB"/>
        </w:rPr>
        <w:t>2.1. Targets for Joint SDG Fund Results Framework</w:t>
      </w:r>
    </w:p>
    <w:p w14:paraId="1E880625" w14:textId="77777777" w:rsidR="00272BF8" w:rsidRPr="0024699B" w:rsidRDefault="00272BF8" w:rsidP="00FE0177">
      <w:pPr>
        <w:rPr>
          <w:rFonts w:ascii="Verdana" w:eastAsia="Calibri" w:hAnsi="Verdana"/>
          <w:color w:val="000000" w:themeColor="text1"/>
          <w:sz w:val="18"/>
          <w:szCs w:val="18"/>
          <w:lang w:val="en-US"/>
        </w:rPr>
      </w:pPr>
    </w:p>
    <w:p w14:paraId="63608DCF" w14:textId="28101CB4" w:rsidR="00272BF8" w:rsidRPr="0024699B" w:rsidRDefault="00272BF8" w:rsidP="00FE0177">
      <w:pPr>
        <w:rPr>
          <w:rFonts w:ascii="Verdana" w:eastAsiaTheme="majorEastAsia" w:hAnsi="Verdana"/>
          <w:bCs/>
          <w:color w:val="000000" w:themeColor="text1"/>
          <w:sz w:val="18"/>
          <w:szCs w:val="18"/>
          <w:lang w:val="en-US"/>
        </w:rPr>
      </w:pPr>
      <w:r w:rsidRPr="0024699B">
        <w:rPr>
          <w:rFonts w:ascii="Verdana" w:eastAsiaTheme="majorEastAsia" w:hAnsi="Verdana"/>
          <w:b/>
          <w:color w:val="000000" w:themeColor="text1"/>
          <w:sz w:val="18"/>
          <w:szCs w:val="18"/>
          <w:lang w:val="en-US"/>
        </w:rPr>
        <w:t xml:space="preserve">Joint SDG Fund Outcome 2: </w:t>
      </w:r>
      <w:r w:rsidRPr="0024699B">
        <w:rPr>
          <w:rFonts w:ascii="Verdana" w:eastAsiaTheme="majorEastAsia" w:hAnsi="Verdana"/>
          <w:bCs/>
          <w:color w:val="000000" w:themeColor="text1"/>
          <w:sz w:val="18"/>
          <w:szCs w:val="18"/>
          <w:lang w:val="en-US"/>
        </w:rPr>
        <w:t>Additional financing leveraged to accelerate SDG achievement</w:t>
      </w:r>
    </w:p>
    <w:p w14:paraId="0D29DE44" w14:textId="1A408503" w:rsidR="0020545A" w:rsidRPr="0024699B" w:rsidRDefault="0020545A" w:rsidP="00FE0177">
      <w:pPr>
        <w:rPr>
          <w:rFonts w:ascii="Verdana" w:eastAsiaTheme="majorEastAsia" w:hAnsi="Verdana"/>
          <w:bCs/>
          <w:color w:val="000000" w:themeColor="text1"/>
          <w:sz w:val="18"/>
          <w:szCs w:val="18"/>
          <w:lang w:val="en-US"/>
        </w:rPr>
      </w:pPr>
    </w:p>
    <w:p w14:paraId="6DBC4081" w14:textId="2D646783" w:rsidR="0020545A" w:rsidRPr="0024699B" w:rsidRDefault="0020545A" w:rsidP="00FE0177">
      <w:pPr>
        <w:rPr>
          <w:rFonts w:ascii="Verdana" w:eastAsiaTheme="majorEastAsia" w:hAnsi="Verdana"/>
          <w:bCs/>
          <w:color w:val="000000" w:themeColor="text1"/>
          <w:sz w:val="18"/>
          <w:szCs w:val="18"/>
          <w:lang w:val="en-US"/>
        </w:rPr>
      </w:pPr>
      <w:r w:rsidRPr="0024699B">
        <w:rPr>
          <w:rFonts w:ascii="Verdana" w:eastAsiaTheme="majorEastAsia" w:hAnsi="Verdana"/>
          <w:bCs/>
          <w:color w:val="000000" w:themeColor="text1"/>
          <w:sz w:val="18"/>
          <w:szCs w:val="18"/>
          <w:lang w:val="en-US"/>
        </w:rPr>
        <w:t>We expect the budget (USD 8,7 Mil) to be deployed as follows</w:t>
      </w:r>
      <w:r w:rsidR="00451193" w:rsidRPr="0024699B">
        <w:rPr>
          <w:rFonts w:ascii="Verdana" w:eastAsiaTheme="majorEastAsia" w:hAnsi="Verdana"/>
          <w:bCs/>
          <w:color w:val="000000" w:themeColor="text1"/>
          <w:sz w:val="18"/>
          <w:szCs w:val="18"/>
          <w:lang w:val="en-US"/>
        </w:rPr>
        <w:t xml:space="preserve"> (see Annex 4).</w:t>
      </w:r>
    </w:p>
    <w:p w14:paraId="5F25A984" w14:textId="7E086F68" w:rsidR="0020545A" w:rsidRPr="0024699B" w:rsidRDefault="0020545A" w:rsidP="00FE0177">
      <w:pPr>
        <w:rPr>
          <w:rFonts w:ascii="Verdana" w:eastAsiaTheme="majorEastAsia" w:hAnsi="Verdana"/>
          <w:bCs/>
          <w:color w:val="000000" w:themeColor="text1"/>
          <w:sz w:val="18"/>
          <w:szCs w:val="18"/>
          <w:lang w:val="en-US"/>
        </w:rPr>
      </w:pPr>
      <w:r w:rsidRPr="0024699B">
        <w:rPr>
          <w:rFonts w:ascii="Verdana" w:eastAsiaTheme="majorEastAsia" w:hAnsi="Verdana"/>
          <w:bCs/>
          <w:color w:val="000000" w:themeColor="text1"/>
          <w:sz w:val="18"/>
          <w:szCs w:val="18"/>
          <w:lang w:val="en-US"/>
        </w:rPr>
        <w:t xml:space="preserve">Year 1: </w:t>
      </w:r>
      <w:r w:rsidR="00BA13C5" w:rsidRPr="0024699B">
        <w:rPr>
          <w:rFonts w:ascii="Verdana" w:eastAsiaTheme="majorEastAsia" w:hAnsi="Verdana"/>
          <w:bCs/>
          <w:color w:val="000000" w:themeColor="text1"/>
          <w:sz w:val="18"/>
          <w:szCs w:val="18"/>
          <w:lang w:val="en-US"/>
        </w:rPr>
        <w:t>21</w:t>
      </w:r>
      <w:r w:rsidRPr="0024699B">
        <w:rPr>
          <w:rFonts w:ascii="Verdana" w:eastAsiaTheme="majorEastAsia" w:hAnsi="Verdana"/>
          <w:bCs/>
          <w:color w:val="000000" w:themeColor="text1"/>
          <w:sz w:val="18"/>
          <w:szCs w:val="18"/>
          <w:lang w:val="en-US"/>
        </w:rPr>
        <w:t>%; Year 2: 2</w:t>
      </w:r>
      <w:r w:rsidR="00BA13C5" w:rsidRPr="0024699B">
        <w:rPr>
          <w:rFonts w:ascii="Verdana" w:eastAsiaTheme="majorEastAsia" w:hAnsi="Verdana"/>
          <w:bCs/>
          <w:color w:val="000000" w:themeColor="text1"/>
          <w:sz w:val="18"/>
          <w:szCs w:val="18"/>
          <w:lang w:val="en-US"/>
        </w:rPr>
        <w:t>6</w:t>
      </w:r>
      <w:r w:rsidRPr="0024699B">
        <w:rPr>
          <w:rFonts w:ascii="Verdana" w:eastAsiaTheme="majorEastAsia" w:hAnsi="Verdana"/>
          <w:bCs/>
          <w:color w:val="000000" w:themeColor="text1"/>
          <w:sz w:val="18"/>
          <w:szCs w:val="18"/>
          <w:lang w:val="en-US"/>
        </w:rPr>
        <w:t>%; Year 3: 29%; Year 4: 24%</w:t>
      </w:r>
    </w:p>
    <w:p w14:paraId="4534195B" w14:textId="7ABD980A" w:rsidR="0020545A" w:rsidRPr="0024699B" w:rsidRDefault="0020545A" w:rsidP="00FE0177">
      <w:pPr>
        <w:rPr>
          <w:rFonts w:ascii="Verdana" w:eastAsiaTheme="majorEastAsia" w:hAnsi="Verdana"/>
          <w:bCs/>
          <w:color w:val="000000" w:themeColor="text1"/>
          <w:sz w:val="18"/>
          <w:szCs w:val="18"/>
          <w:lang w:val="en-US"/>
        </w:rPr>
      </w:pPr>
    </w:p>
    <w:p w14:paraId="567EAB9F" w14:textId="35CE9C29" w:rsidR="0020545A" w:rsidRPr="0024699B" w:rsidRDefault="0020545A" w:rsidP="00FE0177">
      <w:pPr>
        <w:rPr>
          <w:rFonts w:ascii="Verdana" w:eastAsiaTheme="majorEastAsia" w:hAnsi="Verdana"/>
          <w:bCs/>
          <w:color w:val="000000" w:themeColor="text1"/>
          <w:sz w:val="18"/>
          <w:szCs w:val="18"/>
          <w:lang w:val="en-US"/>
        </w:rPr>
      </w:pPr>
      <w:r w:rsidRPr="0024699B">
        <w:rPr>
          <w:rFonts w:ascii="Verdana" w:eastAsiaTheme="majorEastAsia" w:hAnsi="Verdana"/>
          <w:bCs/>
          <w:color w:val="000000" w:themeColor="text1"/>
          <w:sz w:val="18"/>
          <w:szCs w:val="18"/>
          <w:lang w:val="en-US"/>
        </w:rPr>
        <w:t>Private finance (USD 40 Mil) will deployed mostly in the first years of the project</w:t>
      </w:r>
      <w:r w:rsidR="00BC7159" w:rsidRPr="0024699B">
        <w:rPr>
          <w:rFonts w:ascii="Verdana" w:eastAsiaTheme="majorEastAsia" w:hAnsi="Verdana"/>
          <w:bCs/>
          <w:color w:val="000000" w:themeColor="text1"/>
          <w:sz w:val="18"/>
          <w:szCs w:val="18"/>
          <w:lang w:val="en-US"/>
        </w:rPr>
        <w:t xml:space="preserve"> (coinvestments with OMDF), while Public Finance (USD 40 Mil, GoM capitalization of the Sovereign Fund) will be deployed towards the end of the project as the Sovereign Fund becomes operational.</w:t>
      </w:r>
    </w:p>
    <w:p w14:paraId="6E2BFB19" w14:textId="77777777" w:rsidR="0020545A" w:rsidRPr="0024699B" w:rsidRDefault="0020545A" w:rsidP="00FE0177">
      <w:pPr>
        <w:rPr>
          <w:rFonts w:ascii="Verdana" w:eastAsiaTheme="majorEastAsia" w:hAnsi="Verdana"/>
          <w:bCs/>
          <w:color w:val="000000" w:themeColor="text1"/>
          <w:sz w:val="18"/>
          <w:szCs w:val="18"/>
          <w:lang w:val="en-US"/>
        </w:rPr>
      </w:pPr>
    </w:p>
    <w:tbl>
      <w:tblPr>
        <w:tblStyle w:val="Grigliatabella"/>
        <w:tblW w:w="13135" w:type="dxa"/>
        <w:tblLayout w:type="fixed"/>
        <w:tblLook w:val="04A0" w:firstRow="1" w:lastRow="0" w:firstColumn="1" w:lastColumn="0" w:noHBand="0" w:noVBand="1"/>
      </w:tblPr>
      <w:tblGrid>
        <w:gridCol w:w="8905"/>
        <w:gridCol w:w="990"/>
        <w:gridCol w:w="1080"/>
        <w:gridCol w:w="1080"/>
        <w:gridCol w:w="1080"/>
      </w:tblGrid>
      <w:tr w:rsidR="00F403D9" w:rsidRPr="00272BF8" w14:paraId="5A294662" w14:textId="77777777" w:rsidTr="00974969">
        <w:tc>
          <w:tcPr>
            <w:tcW w:w="8905" w:type="dxa"/>
            <w:vMerge w:val="restart"/>
            <w:shd w:val="clear" w:color="auto" w:fill="BDD6EE" w:themeFill="accent5" w:themeFillTint="66"/>
            <w:vAlign w:val="center"/>
          </w:tcPr>
          <w:p w14:paraId="7C195113" w14:textId="77777777" w:rsidR="00F403D9" w:rsidRPr="00272BF8" w:rsidRDefault="00F403D9" w:rsidP="00FE0177">
            <w:pPr>
              <w:rPr>
                <w:rFonts w:ascii="Verdana" w:eastAsiaTheme="majorEastAsia" w:hAnsi="Verdana"/>
                <w:b/>
                <w:color w:val="000000" w:themeColor="text1"/>
                <w:sz w:val="18"/>
                <w:szCs w:val="18"/>
              </w:rPr>
            </w:pPr>
            <w:r w:rsidRPr="00272BF8">
              <w:rPr>
                <w:rFonts w:ascii="Verdana" w:eastAsiaTheme="majorEastAsia" w:hAnsi="Verdana"/>
                <w:b/>
                <w:color w:val="000000" w:themeColor="text1"/>
                <w:sz w:val="18"/>
                <w:szCs w:val="18"/>
              </w:rPr>
              <w:t>Indicators</w:t>
            </w:r>
          </w:p>
        </w:tc>
        <w:tc>
          <w:tcPr>
            <w:tcW w:w="4230" w:type="dxa"/>
            <w:gridSpan w:val="4"/>
            <w:shd w:val="clear" w:color="auto" w:fill="BDD6EE" w:themeFill="accent5" w:themeFillTint="66"/>
            <w:vAlign w:val="center"/>
          </w:tcPr>
          <w:p w14:paraId="72484919" w14:textId="77777777" w:rsidR="00F403D9" w:rsidRPr="00272BF8" w:rsidRDefault="00F403D9" w:rsidP="00FE0177">
            <w:pPr>
              <w:jc w:val="center"/>
              <w:rPr>
                <w:rFonts w:ascii="Verdana" w:eastAsiaTheme="majorEastAsia" w:hAnsi="Verdana"/>
                <w:b/>
                <w:color w:val="000000" w:themeColor="text1"/>
                <w:sz w:val="18"/>
                <w:szCs w:val="18"/>
              </w:rPr>
            </w:pPr>
            <w:r w:rsidRPr="00272BF8">
              <w:rPr>
                <w:rFonts w:ascii="Verdana" w:eastAsiaTheme="majorEastAsia" w:hAnsi="Verdana"/>
                <w:b/>
                <w:color w:val="000000" w:themeColor="text1"/>
                <w:sz w:val="18"/>
                <w:szCs w:val="18"/>
              </w:rPr>
              <w:t>Targets</w:t>
            </w:r>
          </w:p>
        </w:tc>
      </w:tr>
      <w:tr w:rsidR="00F403D9" w:rsidRPr="00272BF8" w14:paraId="6C86EB02" w14:textId="77777777" w:rsidTr="00974969">
        <w:trPr>
          <w:trHeight w:val="116"/>
        </w:trPr>
        <w:tc>
          <w:tcPr>
            <w:tcW w:w="8905" w:type="dxa"/>
            <w:vMerge/>
            <w:vAlign w:val="center"/>
          </w:tcPr>
          <w:p w14:paraId="7C7DF2A4" w14:textId="77777777" w:rsidR="00F403D9" w:rsidRPr="00272BF8" w:rsidRDefault="00F403D9" w:rsidP="00FE0177">
            <w:pPr>
              <w:rPr>
                <w:rFonts w:ascii="Verdana" w:eastAsiaTheme="majorEastAsia" w:hAnsi="Verdana"/>
                <w:b/>
                <w:color w:val="000000" w:themeColor="text1"/>
                <w:sz w:val="18"/>
                <w:szCs w:val="18"/>
              </w:rPr>
            </w:pPr>
          </w:p>
        </w:tc>
        <w:tc>
          <w:tcPr>
            <w:tcW w:w="990" w:type="dxa"/>
            <w:vAlign w:val="center"/>
          </w:tcPr>
          <w:p w14:paraId="06D28401" w14:textId="366EF0C0" w:rsidR="00F403D9" w:rsidRPr="00D71C73" w:rsidRDefault="00F403D9" w:rsidP="00FE0177">
            <w:pPr>
              <w:jc w:val="center"/>
              <w:rPr>
                <w:rFonts w:ascii="Verdana" w:eastAsiaTheme="majorEastAsia" w:hAnsi="Verdana"/>
                <w:b/>
                <w:color w:val="000000" w:themeColor="text1"/>
                <w:sz w:val="18"/>
                <w:szCs w:val="18"/>
              </w:rPr>
            </w:pPr>
            <w:r w:rsidRPr="00D71C73">
              <w:rPr>
                <w:rFonts w:ascii="Verdana" w:eastAsiaTheme="majorEastAsia" w:hAnsi="Verdana"/>
                <w:b/>
                <w:color w:val="000000" w:themeColor="text1"/>
                <w:sz w:val="18"/>
                <w:szCs w:val="18"/>
              </w:rPr>
              <w:t>2022</w:t>
            </w:r>
          </w:p>
        </w:tc>
        <w:tc>
          <w:tcPr>
            <w:tcW w:w="1080" w:type="dxa"/>
            <w:vAlign w:val="center"/>
          </w:tcPr>
          <w:p w14:paraId="551EC8BE" w14:textId="5C65B72C" w:rsidR="00F403D9" w:rsidRPr="00D71C73" w:rsidRDefault="00F403D9" w:rsidP="00FE0177">
            <w:pPr>
              <w:jc w:val="center"/>
              <w:rPr>
                <w:rFonts w:ascii="Verdana" w:eastAsiaTheme="majorEastAsia" w:hAnsi="Verdana"/>
                <w:b/>
                <w:color w:val="000000" w:themeColor="text1"/>
                <w:sz w:val="18"/>
                <w:szCs w:val="18"/>
              </w:rPr>
            </w:pPr>
            <w:r w:rsidRPr="00D71C73">
              <w:rPr>
                <w:rFonts w:ascii="Verdana" w:eastAsiaTheme="majorEastAsia" w:hAnsi="Verdana"/>
                <w:b/>
                <w:color w:val="000000" w:themeColor="text1"/>
                <w:sz w:val="18"/>
                <w:szCs w:val="18"/>
              </w:rPr>
              <w:t>2023</w:t>
            </w:r>
          </w:p>
        </w:tc>
        <w:tc>
          <w:tcPr>
            <w:tcW w:w="1080" w:type="dxa"/>
          </w:tcPr>
          <w:p w14:paraId="19080B93" w14:textId="01590810" w:rsidR="00F403D9" w:rsidRPr="00D71C73" w:rsidDel="00CE7BAB" w:rsidRDefault="00F403D9" w:rsidP="00FE0177">
            <w:pPr>
              <w:jc w:val="center"/>
              <w:rPr>
                <w:rFonts w:ascii="Verdana" w:eastAsiaTheme="majorEastAsia" w:hAnsi="Verdana"/>
                <w:b/>
                <w:color w:val="000000" w:themeColor="text1"/>
                <w:sz w:val="18"/>
                <w:szCs w:val="18"/>
              </w:rPr>
            </w:pPr>
            <w:r w:rsidRPr="00D71C73">
              <w:rPr>
                <w:rFonts w:ascii="Verdana" w:eastAsiaTheme="majorEastAsia" w:hAnsi="Verdana"/>
                <w:b/>
                <w:color w:val="000000" w:themeColor="text1"/>
                <w:sz w:val="18"/>
                <w:szCs w:val="18"/>
              </w:rPr>
              <w:t>2024</w:t>
            </w:r>
          </w:p>
        </w:tc>
        <w:tc>
          <w:tcPr>
            <w:tcW w:w="1080" w:type="dxa"/>
          </w:tcPr>
          <w:p w14:paraId="64B0C51E" w14:textId="6BE60A69" w:rsidR="00F403D9" w:rsidRPr="00D71C73" w:rsidDel="00CE7BAB" w:rsidRDefault="00F403D9" w:rsidP="00FE0177">
            <w:pPr>
              <w:jc w:val="center"/>
              <w:rPr>
                <w:rFonts w:ascii="Verdana" w:eastAsiaTheme="majorEastAsia" w:hAnsi="Verdana"/>
                <w:b/>
                <w:color w:val="000000" w:themeColor="text1"/>
                <w:sz w:val="18"/>
                <w:szCs w:val="18"/>
              </w:rPr>
            </w:pPr>
            <w:r w:rsidRPr="00D71C73">
              <w:rPr>
                <w:rFonts w:ascii="Verdana" w:eastAsiaTheme="majorEastAsia" w:hAnsi="Verdana"/>
                <w:b/>
                <w:color w:val="000000" w:themeColor="text1"/>
                <w:sz w:val="18"/>
                <w:szCs w:val="18"/>
              </w:rPr>
              <w:t>2025</w:t>
            </w:r>
          </w:p>
        </w:tc>
      </w:tr>
      <w:tr w:rsidR="00BC7159" w:rsidRPr="00272BF8" w14:paraId="211C05B3" w14:textId="77777777" w:rsidTr="00974969">
        <w:tc>
          <w:tcPr>
            <w:tcW w:w="8905" w:type="dxa"/>
            <w:vAlign w:val="center"/>
          </w:tcPr>
          <w:p w14:paraId="0EF2A723" w14:textId="621BB106" w:rsidR="00BC7159" w:rsidRPr="0024699B" w:rsidRDefault="00BC7159" w:rsidP="00FE0177">
            <w:pPr>
              <w:rPr>
                <w:rFonts w:ascii="Verdana" w:eastAsiaTheme="majorEastAsia" w:hAnsi="Verdana"/>
                <w:bCs/>
                <w:color w:val="000000" w:themeColor="text1"/>
                <w:sz w:val="18"/>
                <w:szCs w:val="18"/>
                <w:lang w:val="en-US"/>
              </w:rPr>
            </w:pPr>
            <w:r w:rsidRPr="0024699B">
              <w:rPr>
                <w:rFonts w:ascii="Verdana" w:eastAsiaTheme="majorEastAsia" w:hAnsi="Verdana"/>
                <w:bCs/>
                <w:color w:val="000000" w:themeColor="text1"/>
                <w:sz w:val="18"/>
                <w:szCs w:val="18"/>
                <w:lang w:val="en-US"/>
              </w:rPr>
              <w:t>2.1:</w:t>
            </w:r>
            <w:r w:rsidRPr="0024699B">
              <w:rPr>
                <w:rFonts w:ascii="Verdana" w:eastAsia="Calibri" w:hAnsi="Verdana"/>
                <w:bCs/>
                <w:color w:val="000000" w:themeColor="text1"/>
                <w:sz w:val="18"/>
                <w:szCs w:val="18"/>
                <w:lang w:val="en-US"/>
              </w:rPr>
              <w:t xml:space="preserve"> Private Financial Leverage Expected:Ratio</w:t>
            </w:r>
          </w:p>
        </w:tc>
        <w:tc>
          <w:tcPr>
            <w:tcW w:w="990" w:type="dxa"/>
            <w:vAlign w:val="center"/>
          </w:tcPr>
          <w:p w14:paraId="0E02A37D" w14:textId="0EAA2812" w:rsidR="00BC7159" w:rsidRPr="00BC7159" w:rsidRDefault="00334074" w:rsidP="00FE0177">
            <w:pPr>
              <w:jc w:val="center"/>
              <w:rPr>
                <w:rFonts w:ascii="Verdana" w:eastAsiaTheme="majorEastAsia" w:hAnsi="Verdana"/>
                <w:bCs/>
                <w:i/>
                <w:iCs/>
                <w:color w:val="000000" w:themeColor="text1"/>
                <w:sz w:val="18"/>
                <w:szCs w:val="18"/>
              </w:rPr>
            </w:pPr>
            <w:r>
              <w:rPr>
                <w:rFonts w:ascii="Verdana" w:hAnsi="Verdana" w:cs="Calibri"/>
                <w:i/>
                <w:iCs/>
                <w:color w:val="000000"/>
                <w:sz w:val="18"/>
                <w:szCs w:val="18"/>
              </w:rPr>
              <w:t>7.8</w:t>
            </w:r>
            <w:r w:rsidR="00BC7159" w:rsidRPr="00BC7159">
              <w:rPr>
                <w:rFonts w:ascii="Verdana" w:hAnsi="Verdana" w:cs="Calibri"/>
                <w:i/>
                <w:iCs/>
                <w:color w:val="000000"/>
                <w:sz w:val="18"/>
                <w:szCs w:val="18"/>
              </w:rPr>
              <w:t>x</w:t>
            </w:r>
          </w:p>
        </w:tc>
        <w:tc>
          <w:tcPr>
            <w:tcW w:w="1080" w:type="dxa"/>
            <w:vAlign w:val="center"/>
          </w:tcPr>
          <w:p w14:paraId="1646A79D" w14:textId="2EF3050A" w:rsidR="00BC7159" w:rsidRPr="00BC7159" w:rsidRDefault="00BC7159" w:rsidP="00FE0177">
            <w:pPr>
              <w:jc w:val="center"/>
              <w:rPr>
                <w:rFonts w:ascii="Verdana" w:eastAsiaTheme="majorEastAsia" w:hAnsi="Verdana"/>
                <w:bCs/>
                <w:i/>
                <w:iCs/>
                <w:color w:val="000000" w:themeColor="text1"/>
                <w:sz w:val="18"/>
                <w:szCs w:val="18"/>
              </w:rPr>
            </w:pPr>
            <w:r w:rsidRPr="00BC7159">
              <w:rPr>
                <w:rFonts w:ascii="Verdana" w:hAnsi="Verdana" w:cs="Calibri"/>
                <w:i/>
                <w:iCs/>
                <w:color w:val="000000"/>
                <w:sz w:val="18"/>
                <w:szCs w:val="18"/>
              </w:rPr>
              <w:t>4</w:t>
            </w:r>
            <w:r w:rsidR="00334074">
              <w:rPr>
                <w:rFonts w:ascii="Verdana" w:hAnsi="Verdana" w:cs="Calibri"/>
                <w:i/>
                <w:iCs/>
                <w:color w:val="000000"/>
                <w:sz w:val="18"/>
                <w:szCs w:val="18"/>
              </w:rPr>
              <w:t>.3</w:t>
            </w:r>
            <w:r w:rsidRPr="00BC7159">
              <w:rPr>
                <w:rFonts w:ascii="Verdana" w:hAnsi="Verdana" w:cs="Calibri"/>
                <w:i/>
                <w:iCs/>
                <w:color w:val="000000"/>
                <w:sz w:val="18"/>
                <w:szCs w:val="18"/>
              </w:rPr>
              <w:t>x</w:t>
            </w:r>
          </w:p>
        </w:tc>
        <w:tc>
          <w:tcPr>
            <w:tcW w:w="1080" w:type="dxa"/>
            <w:vAlign w:val="center"/>
          </w:tcPr>
          <w:p w14:paraId="2F98E42A" w14:textId="2D0EA851" w:rsidR="00BC7159" w:rsidRPr="00BC7159" w:rsidRDefault="00334074" w:rsidP="00FE0177">
            <w:pPr>
              <w:jc w:val="center"/>
              <w:rPr>
                <w:rFonts w:ascii="Verdana" w:eastAsiaTheme="majorEastAsia" w:hAnsi="Verdana"/>
                <w:bCs/>
                <w:i/>
                <w:iCs/>
                <w:color w:val="000000" w:themeColor="text1"/>
                <w:sz w:val="18"/>
                <w:szCs w:val="18"/>
              </w:rPr>
            </w:pPr>
            <w:r>
              <w:rPr>
                <w:rFonts w:ascii="Verdana" w:hAnsi="Verdana" w:cs="Calibri"/>
                <w:i/>
                <w:iCs/>
                <w:color w:val="000000"/>
                <w:sz w:val="18"/>
                <w:szCs w:val="18"/>
              </w:rPr>
              <w:t>4.0</w:t>
            </w:r>
            <w:r w:rsidR="00BC7159" w:rsidRPr="00BC7159">
              <w:rPr>
                <w:rFonts w:ascii="Verdana" w:hAnsi="Verdana" w:cs="Calibri"/>
                <w:i/>
                <w:iCs/>
                <w:color w:val="000000"/>
                <w:sz w:val="18"/>
                <w:szCs w:val="18"/>
              </w:rPr>
              <w:t>x</w:t>
            </w:r>
          </w:p>
        </w:tc>
        <w:tc>
          <w:tcPr>
            <w:tcW w:w="1080" w:type="dxa"/>
            <w:vAlign w:val="center"/>
          </w:tcPr>
          <w:p w14:paraId="1775E698" w14:textId="333E68E3" w:rsidR="00BC7159" w:rsidRPr="00BC7159" w:rsidRDefault="00BC7159" w:rsidP="00FE0177">
            <w:pPr>
              <w:jc w:val="center"/>
              <w:rPr>
                <w:rFonts w:ascii="Verdana" w:eastAsiaTheme="majorEastAsia" w:hAnsi="Verdana"/>
                <w:bCs/>
                <w:i/>
                <w:iCs/>
                <w:color w:val="000000" w:themeColor="text1"/>
                <w:sz w:val="18"/>
                <w:szCs w:val="18"/>
              </w:rPr>
            </w:pPr>
            <w:r w:rsidRPr="00BC7159">
              <w:rPr>
                <w:rFonts w:ascii="Verdana" w:hAnsi="Verdana" w:cs="Calibri"/>
                <w:i/>
                <w:iCs/>
                <w:color w:val="000000"/>
                <w:sz w:val="18"/>
                <w:szCs w:val="18"/>
              </w:rPr>
              <w:t>2</w:t>
            </w:r>
            <w:r w:rsidR="00334074">
              <w:rPr>
                <w:rFonts w:ascii="Verdana" w:hAnsi="Verdana" w:cs="Calibri"/>
                <w:i/>
                <w:iCs/>
                <w:color w:val="000000"/>
                <w:sz w:val="18"/>
                <w:szCs w:val="18"/>
              </w:rPr>
              <w:t>.</w:t>
            </w:r>
            <w:r w:rsidRPr="00BC7159">
              <w:rPr>
                <w:rFonts w:ascii="Verdana" w:hAnsi="Verdana" w:cs="Calibri"/>
                <w:i/>
                <w:iCs/>
                <w:color w:val="000000"/>
                <w:sz w:val="18"/>
                <w:szCs w:val="18"/>
              </w:rPr>
              <w:t>8x</w:t>
            </w:r>
          </w:p>
        </w:tc>
      </w:tr>
      <w:tr w:rsidR="00BC7159" w:rsidRPr="00272BF8" w14:paraId="4FDC7B73" w14:textId="77777777" w:rsidTr="00974969">
        <w:tc>
          <w:tcPr>
            <w:tcW w:w="8905" w:type="dxa"/>
            <w:vAlign w:val="center"/>
          </w:tcPr>
          <w:p w14:paraId="4B136B82" w14:textId="5D587789" w:rsidR="00BC7159" w:rsidRPr="0024699B" w:rsidRDefault="00BC7159" w:rsidP="00FE0177">
            <w:pPr>
              <w:rPr>
                <w:rFonts w:ascii="Verdana" w:eastAsiaTheme="majorEastAsia" w:hAnsi="Verdana"/>
                <w:bCs/>
                <w:color w:val="000000" w:themeColor="text1"/>
                <w:sz w:val="18"/>
                <w:szCs w:val="18"/>
                <w:lang w:val="en-US"/>
              </w:rPr>
            </w:pPr>
            <w:r w:rsidRPr="0024699B">
              <w:rPr>
                <w:rFonts w:ascii="Verdana" w:eastAsiaTheme="majorEastAsia" w:hAnsi="Verdana"/>
                <w:bCs/>
                <w:color w:val="000000" w:themeColor="text1"/>
                <w:sz w:val="18"/>
                <w:szCs w:val="18"/>
                <w:lang w:val="en-US"/>
              </w:rPr>
              <w:t xml:space="preserve">2.2: </w:t>
            </w:r>
            <w:r w:rsidRPr="0024699B">
              <w:rPr>
                <w:rFonts w:ascii="Verdana" w:eastAsia="Calibri" w:hAnsi="Verdana"/>
                <w:bCs/>
                <w:color w:val="000000" w:themeColor="text1"/>
                <w:sz w:val="18"/>
                <w:szCs w:val="18"/>
                <w:lang w:val="en-US"/>
              </w:rPr>
              <w:t>Private Financial Leverage Expected:Amount (USD Mil)</w:t>
            </w:r>
          </w:p>
        </w:tc>
        <w:tc>
          <w:tcPr>
            <w:tcW w:w="990" w:type="dxa"/>
            <w:vAlign w:val="center"/>
          </w:tcPr>
          <w:p w14:paraId="43103F01" w14:textId="7C07CFB4" w:rsidR="00BC7159" w:rsidRPr="00272BF8" w:rsidRDefault="00BC7159" w:rsidP="00FE0177">
            <w:pPr>
              <w:jc w:val="center"/>
              <w:rPr>
                <w:rFonts w:ascii="Verdana" w:eastAsiaTheme="majorEastAsia" w:hAnsi="Verdana"/>
                <w:bCs/>
                <w:color w:val="000000" w:themeColor="text1"/>
                <w:sz w:val="18"/>
                <w:szCs w:val="18"/>
              </w:rPr>
            </w:pPr>
            <w:r>
              <w:rPr>
                <w:rFonts w:ascii="Verdana" w:hAnsi="Verdana" w:cs="Calibri"/>
                <w:color w:val="000000"/>
                <w:sz w:val="18"/>
                <w:szCs w:val="18"/>
              </w:rPr>
              <w:t>14</w:t>
            </w:r>
          </w:p>
        </w:tc>
        <w:tc>
          <w:tcPr>
            <w:tcW w:w="1080" w:type="dxa"/>
            <w:vAlign w:val="center"/>
          </w:tcPr>
          <w:p w14:paraId="614DEEF7" w14:textId="101020EB" w:rsidR="00BC7159" w:rsidRPr="00272BF8" w:rsidRDefault="00BC7159" w:rsidP="00FE0177">
            <w:pPr>
              <w:jc w:val="center"/>
              <w:rPr>
                <w:rFonts w:ascii="Verdana" w:eastAsiaTheme="majorEastAsia" w:hAnsi="Verdana"/>
                <w:bCs/>
                <w:color w:val="000000" w:themeColor="text1"/>
                <w:sz w:val="18"/>
                <w:szCs w:val="18"/>
              </w:rPr>
            </w:pPr>
            <w:r>
              <w:rPr>
                <w:rFonts w:ascii="Verdana" w:hAnsi="Verdana" w:cs="Calibri"/>
                <w:color w:val="000000"/>
                <w:sz w:val="18"/>
                <w:szCs w:val="18"/>
              </w:rPr>
              <w:t>10</w:t>
            </w:r>
          </w:p>
        </w:tc>
        <w:tc>
          <w:tcPr>
            <w:tcW w:w="1080" w:type="dxa"/>
            <w:vAlign w:val="center"/>
          </w:tcPr>
          <w:p w14:paraId="05D55F43" w14:textId="1AAF297F" w:rsidR="00BC7159" w:rsidRPr="00272BF8" w:rsidRDefault="00BC7159" w:rsidP="00FE0177">
            <w:pPr>
              <w:jc w:val="center"/>
              <w:rPr>
                <w:rFonts w:ascii="Verdana" w:eastAsiaTheme="majorEastAsia" w:hAnsi="Verdana"/>
                <w:bCs/>
                <w:color w:val="000000" w:themeColor="text1"/>
                <w:sz w:val="18"/>
                <w:szCs w:val="18"/>
              </w:rPr>
            </w:pPr>
            <w:r>
              <w:rPr>
                <w:rFonts w:ascii="Verdana" w:hAnsi="Verdana" w:cs="Calibri"/>
                <w:color w:val="000000"/>
                <w:sz w:val="18"/>
                <w:szCs w:val="18"/>
              </w:rPr>
              <w:t>10</w:t>
            </w:r>
          </w:p>
        </w:tc>
        <w:tc>
          <w:tcPr>
            <w:tcW w:w="1080" w:type="dxa"/>
            <w:vAlign w:val="center"/>
          </w:tcPr>
          <w:p w14:paraId="65B44589" w14:textId="104377C1" w:rsidR="00BC7159" w:rsidRPr="00272BF8" w:rsidRDefault="00BC7159" w:rsidP="00FE0177">
            <w:pPr>
              <w:jc w:val="center"/>
              <w:rPr>
                <w:rFonts w:ascii="Verdana" w:eastAsiaTheme="majorEastAsia" w:hAnsi="Verdana"/>
                <w:bCs/>
                <w:color w:val="000000" w:themeColor="text1"/>
                <w:sz w:val="18"/>
                <w:szCs w:val="18"/>
              </w:rPr>
            </w:pPr>
            <w:r>
              <w:rPr>
                <w:rFonts w:ascii="Verdana" w:hAnsi="Verdana" w:cs="Calibri"/>
                <w:color w:val="000000"/>
                <w:sz w:val="18"/>
                <w:szCs w:val="18"/>
              </w:rPr>
              <w:t>6</w:t>
            </w:r>
          </w:p>
        </w:tc>
      </w:tr>
      <w:tr w:rsidR="00BC7159" w:rsidRPr="00272BF8" w14:paraId="0C59DDF6" w14:textId="77777777" w:rsidTr="00974969">
        <w:tc>
          <w:tcPr>
            <w:tcW w:w="8905" w:type="dxa"/>
            <w:vAlign w:val="center"/>
          </w:tcPr>
          <w:p w14:paraId="4989AA74" w14:textId="06B20266" w:rsidR="00BC7159" w:rsidRPr="0024699B" w:rsidRDefault="00BC7159" w:rsidP="00FE0177">
            <w:pPr>
              <w:rPr>
                <w:rFonts w:ascii="Verdana" w:eastAsiaTheme="majorEastAsia" w:hAnsi="Verdana"/>
                <w:bCs/>
                <w:color w:val="000000" w:themeColor="text1"/>
                <w:sz w:val="18"/>
                <w:szCs w:val="18"/>
                <w:lang w:val="en-US"/>
              </w:rPr>
            </w:pPr>
            <w:r w:rsidRPr="0024699B">
              <w:rPr>
                <w:rFonts w:ascii="Verdana" w:eastAsiaTheme="majorEastAsia" w:hAnsi="Verdana"/>
                <w:bCs/>
                <w:color w:val="000000" w:themeColor="text1"/>
                <w:sz w:val="18"/>
                <w:szCs w:val="18"/>
                <w:lang w:val="en-US"/>
              </w:rPr>
              <w:t>2.3:</w:t>
            </w:r>
            <w:r w:rsidRPr="0024699B">
              <w:rPr>
                <w:rFonts w:ascii="Verdana" w:eastAsia="Calibri" w:hAnsi="Verdana"/>
                <w:bCs/>
                <w:color w:val="000000" w:themeColor="text1"/>
                <w:sz w:val="18"/>
                <w:szCs w:val="18"/>
                <w:lang w:val="en-US"/>
              </w:rPr>
              <w:t xml:space="preserve"> Public Financial Leverage Expected:Ratio</w:t>
            </w:r>
          </w:p>
        </w:tc>
        <w:tc>
          <w:tcPr>
            <w:tcW w:w="990" w:type="dxa"/>
            <w:vAlign w:val="center"/>
          </w:tcPr>
          <w:p w14:paraId="415CF37D" w14:textId="18BCCCB3" w:rsidR="00BC7159" w:rsidRPr="00BC7159" w:rsidRDefault="00BC7159" w:rsidP="00FE0177">
            <w:pPr>
              <w:jc w:val="center"/>
              <w:rPr>
                <w:rFonts w:ascii="Verdana" w:eastAsiaTheme="majorEastAsia" w:hAnsi="Verdana"/>
                <w:bCs/>
                <w:i/>
                <w:iCs/>
                <w:color w:val="000000" w:themeColor="text1"/>
                <w:sz w:val="18"/>
                <w:szCs w:val="18"/>
              </w:rPr>
            </w:pPr>
            <w:r w:rsidRPr="00BC7159">
              <w:rPr>
                <w:rFonts w:ascii="Verdana" w:hAnsi="Verdana" w:cs="Calibri"/>
                <w:i/>
                <w:iCs/>
                <w:color w:val="000000"/>
                <w:sz w:val="18"/>
                <w:szCs w:val="18"/>
              </w:rPr>
              <w:t>-</w:t>
            </w:r>
          </w:p>
        </w:tc>
        <w:tc>
          <w:tcPr>
            <w:tcW w:w="1080" w:type="dxa"/>
            <w:vAlign w:val="center"/>
          </w:tcPr>
          <w:p w14:paraId="25F5E9F7" w14:textId="5923E170" w:rsidR="00BC7159" w:rsidRPr="00BC7159" w:rsidRDefault="00BC7159" w:rsidP="00FE0177">
            <w:pPr>
              <w:jc w:val="center"/>
              <w:rPr>
                <w:rFonts w:ascii="Verdana" w:eastAsiaTheme="majorEastAsia" w:hAnsi="Verdana"/>
                <w:bCs/>
                <w:i/>
                <w:iCs/>
                <w:color w:val="000000" w:themeColor="text1"/>
                <w:sz w:val="18"/>
                <w:szCs w:val="18"/>
              </w:rPr>
            </w:pPr>
            <w:r w:rsidRPr="00BC7159">
              <w:rPr>
                <w:rFonts w:ascii="Verdana" w:hAnsi="Verdana" w:cs="Calibri"/>
                <w:i/>
                <w:iCs/>
                <w:color w:val="000000"/>
                <w:sz w:val="18"/>
                <w:szCs w:val="18"/>
              </w:rPr>
              <w:t>-</w:t>
            </w:r>
          </w:p>
        </w:tc>
        <w:tc>
          <w:tcPr>
            <w:tcW w:w="1080" w:type="dxa"/>
            <w:vAlign w:val="center"/>
          </w:tcPr>
          <w:p w14:paraId="661D5D41" w14:textId="5975289D" w:rsidR="00BC7159" w:rsidRPr="00BC7159" w:rsidRDefault="00BA13C5" w:rsidP="00FE0177">
            <w:pPr>
              <w:jc w:val="center"/>
              <w:rPr>
                <w:rFonts w:ascii="Verdana" w:eastAsiaTheme="majorEastAsia" w:hAnsi="Verdana"/>
                <w:bCs/>
                <w:i/>
                <w:iCs/>
                <w:color w:val="000000" w:themeColor="text1"/>
                <w:sz w:val="18"/>
                <w:szCs w:val="18"/>
              </w:rPr>
            </w:pPr>
            <w:r>
              <w:rPr>
                <w:rFonts w:ascii="Verdana" w:hAnsi="Verdana" w:cs="Calibri"/>
                <w:i/>
                <w:iCs/>
                <w:color w:val="000000"/>
                <w:sz w:val="18"/>
                <w:szCs w:val="18"/>
              </w:rPr>
              <w:t>4.0</w:t>
            </w:r>
            <w:r w:rsidR="00BC7159" w:rsidRPr="00BC7159">
              <w:rPr>
                <w:rFonts w:ascii="Verdana" w:hAnsi="Verdana" w:cs="Calibri"/>
                <w:i/>
                <w:iCs/>
                <w:color w:val="000000"/>
                <w:sz w:val="18"/>
                <w:szCs w:val="18"/>
              </w:rPr>
              <w:t>x</w:t>
            </w:r>
          </w:p>
        </w:tc>
        <w:tc>
          <w:tcPr>
            <w:tcW w:w="1080" w:type="dxa"/>
            <w:vAlign w:val="center"/>
          </w:tcPr>
          <w:p w14:paraId="0F8F6D1E" w14:textId="4ECD22AB" w:rsidR="00BC7159" w:rsidRPr="00BC7159" w:rsidRDefault="00BC7159" w:rsidP="00FE0177">
            <w:pPr>
              <w:jc w:val="center"/>
              <w:rPr>
                <w:rFonts w:ascii="Verdana" w:eastAsiaTheme="majorEastAsia" w:hAnsi="Verdana"/>
                <w:bCs/>
                <w:i/>
                <w:iCs/>
                <w:color w:val="000000" w:themeColor="text1"/>
                <w:sz w:val="18"/>
                <w:szCs w:val="18"/>
              </w:rPr>
            </w:pPr>
            <w:r w:rsidRPr="00BC7159">
              <w:rPr>
                <w:rFonts w:ascii="Verdana" w:hAnsi="Verdana" w:cs="Calibri"/>
                <w:i/>
                <w:iCs/>
                <w:color w:val="000000"/>
                <w:sz w:val="18"/>
                <w:szCs w:val="18"/>
              </w:rPr>
              <w:t>14,2x</w:t>
            </w:r>
          </w:p>
        </w:tc>
      </w:tr>
      <w:tr w:rsidR="00BC7159" w:rsidRPr="00272BF8" w14:paraId="0D9904B6" w14:textId="77777777" w:rsidTr="00974969">
        <w:tc>
          <w:tcPr>
            <w:tcW w:w="8905" w:type="dxa"/>
            <w:vAlign w:val="center"/>
          </w:tcPr>
          <w:p w14:paraId="3E1C5B21" w14:textId="2FDFCF21" w:rsidR="00BC7159" w:rsidRPr="0024699B" w:rsidRDefault="00BC7159" w:rsidP="00FE0177">
            <w:pPr>
              <w:rPr>
                <w:rFonts w:ascii="Verdana" w:eastAsiaTheme="majorEastAsia" w:hAnsi="Verdana"/>
                <w:bCs/>
                <w:color w:val="000000" w:themeColor="text1"/>
                <w:sz w:val="18"/>
                <w:szCs w:val="18"/>
                <w:lang w:val="en-US"/>
              </w:rPr>
            </w:pPr>
            <w:r w:rsidRPr="0024699B">
              <w:rPr>
                <w:rFonts w:ascii="Verdana" w:eastAsiaTheme="majorEastAsia" w:hAnsi="Verdana"/>
                <w:bCs/>
                <w:color w:val="000000" w:themeColor="text1"/>
                <w:sz w:val="18"/>
                <w:szCs w:val="18"/>
                <w:lang w:val="en-US"/>
              </w:rPr>
              <w:t xml:space="preserve">2.4: </w:t>
            </w:r>
            <w:r w:rsidRPr="0024699B">
              <w:rPr>
                <w:rFonts w:ascii="Verdana" w:eastAsia="Calibri" w:hAnsi="Verdana"/>
                <w:bCs/>
                <w:color w:val="000000" w:themeColor="text1"/>
                <w:sz w:val="18"/>
                <w:szCs w:val="18"/>
                <w:lang w:val="en-US"/>
              </w:rPr>
              <w:t>Public Financial Leverage Expected:Amount (USD Mil)</w:t>
            </w:r>
          </w:p>
        </w:tc>
        <w:tc>
          <w:tcPr>
            <w:tcW w:w="990" w:type="dxa"/>
            <w:vAlign w:val="center"/>
          </w:tcPr>
          <w:p w14:paraId="60E0D894" w14:textId="60E32CA7" w:rsidR="00BC7159" w:rsidRPr="00272BF8" w:rsidRDefault="00BC7159" w:rsidP="00FE0177">
            <w:pPr>
              <w:jc w:val="center"/>
              <w:rPr>
                <w:rFonts w:ascii="Verdana" w:eastAsiaTheme="majorEastAsia" w:hAnsi="Verdana"/>
                <w:bCs/>
                <w:color w:val="000000" w:themeColor="text1"/>
                <w:sz w:val="18"/>
                <w:szCs w:val="18"/>
              </w:rPr>
            </w:pPr>
            <w:r>
              <w:rPr>
                <w:rFonts w:ascii="Verdana" w:hAnsi="Verdana" w:cs="Calibri"/>
                <w:color w:val="000000"/>
                <w:sz w:val="18"/>
                <w:szCs w:val="18"/>
              </w:rPr>
              <w:t>-</w:t>
            </w:r>
          </w:p>
        </w:tc>
        <w:tc>
          <w:tcPr>
            <w:tcW w:w="1080" w:type="dxa"/>
            <w:vAlign w:val="center"/>
          </w:tcPr>
          <w:p w14:paraId="2CE18C92" w14:textId="3882D04A" w:rsidR="00BC7159" w:rsidRPr="00272BF8" w:rsidRDefault="00BC7159" w:rsidP="00FE0177">
            <w:pPr>
              <w:jc w:val="center"/>
              <w:rPr>
                <w:rFonts w:ascii="Verdana" w:eastAsiaTheme="majorEastAsia" w:hAnsi="Verdana"/>
                <w:bCs/>
                <w:color w:val="000000" w:themeColor="text1"/>
                <w:sz w:val="18"/>
                <w:szCs w:val="18"/>
              </w:rPr>
            </w:pPr>
            <w:r>
              <w:rPr>
                <w:rFonts w:ascii="Verdana" w:hAnsi="Verdana" w:cs="Calibri"/>
                <w:color w:val="000000"/>
                <w:sz w:val="18"/>
                <w:szCs w:val="18"/>
              </w:rPr>
              <w:t>-</w:t>
            </w:r>
          </w:p>
        </w:tc>
        <w:tc>
          <w:tcPr>
            <w:tcW w:w="1080" w:type="dxa"/>
            <w:vAlign w:val="center"/>
          </w:tcPr>
          <w:p w14:paraId="63DA789B" w14:textId="4E3B82D9" w:rsidR="00BC7159" w:rsidRPr="00272BF8" w:rsidRDefault="00BC7159" w:rsidP="00FE0177">
            <w:pPr>
              <w:jc w:val="center"/>
              <w:rPr>
                <w:rFonts w:ascii="Verdana" w:eastAsiaTheme="majorEastAsia" w:hAnsi="Verdana"/>
                <w:bCs/>
                <w:color w:val="000000" w:themeColor="text1"/>
                <w:sz w:val="18"/>
                <w:szCs w:val="18"/>
              </w:rPr>
            </w:pPr>
            <w:r>
              <w:rPr>
                <w:rFonts w:ascii="Verdana" w:hAnsi="Verdana" w:cs="Calibri"/>
                <w:color w:val="000000"/>
                <w:sz w:val="18"/>
                <w:szCs w:val="18"/>
              </w:rPr>
              <w:t>10</w:t>
            </w:r>
          </w:p>
        </w:tc>
        <w:tc>
          <w:tcPr>
            <w:tcW w:w="1080" w:type="dxa"/>
            <w:vAlign w:val="center"/>
          </w:tcPr>
          <w:p w14:paraId="4F51BBA8" w14:textId="2CC3A9FC" w:rsidR="00BC7159" w:rsidRPr="00272BF8" w:rsidRDefault="00BC7159" w:rsidP="00FE0177">
            <w:pPr>
              <w:jc w:val="center"/>
              <w:rPr>
                <w:rFonts w:ascii="Verdana" w:eastAsiaTheme="majorEastAsia" w:hAnsi="Verdana"/>
                <w:bCs/>
                <w:color w:val="000000" w:themeColor="text1"/>
                <w:sz w:val="18"/>
                <w:szCs w:val="18"/>
              </w:rPr>
            </w:pPr>
            <w:r>
              <w:rPr>
                <w:rFonts w:ascii="Verdana" w:hAnsi="Verdana" w:cs="Calibri"/>
                <w:color w:val="000000"/>
                <w:sz w:val="18"/>
                <w:szCs w:val="18"/>
              </w:rPr>
              <w:t>30</w:t>
            </w:r>
          </w:p>
        </w:tc>
      </w:tr>
    </w:tbl>
    <w:p w14:paraId="4A3BB78E" w14:textId="6FFD9C59" w:rsidR="00F403D9" w:rsidRDefault="00F403D9" w:rsidP="00FE0177">
      <w:pPr>
        <w:rPr>
          <w:rFonts w:ascii="Verdana" w:hAnsi="Verdana"/>
          <w:color w:val="000000" w:themeColor="text1"/>
          <w:sz w:val="18"/>
          <w:szCs w:val="18"/>
          <w:lang w:eastAsia="en-GB"/>
        </w:rPr>
      </w:pPr>
    </w:p>
    <w:p w14:paraId="2EE40179" w14:textId="77777777" w:rsidR="00F403D9" w:rsidRPr="00BC38BF" w:rsidRDefault="00F403D9" w:rsidP="00FE0177">
      <w:pPr>
        <w:rPr>
          <w:rFonts w:ascii="Verdana" w:hAnsi="Verdana"/>
          <w:color w:val="000000" w:themeColor="text1"/>
          <w:sz w:val="18"/>
          <w:szCs w:val="18"/>
          <w:lang w:eastAsia="en-GB"/>
        </w:rPr>
      </w:pPr>
    </w:p>
    <w:p w14:paraId="38EC0A7B" w14:textId="551FB362" w:rsidR="00272BF8" w:rsidRPr="0024699B" w:rsidRDefault="00272BF8" w:rsidP="00FE0177">
      <w:pPr>
        <w:rPr>
          <w:rFonts w:ascii="Verdana" w:eastAsiaTheme="majorEastAsia" w:hAnsi="Verdana"/>
          <w:b/>
          <w:color w:val="000000" w:themeColor="text1"/>
          <w:sz w:val="18"/>
          <w:szCs w:val="18"/>
          <w:lang w:val="en-US"/>
        </w:rPr>
      </w:pPr>
      <w:r w:rsidRPr="0024699B">
        <w:rPr>
          <w:rFonts w:ascii="Verdana" w:eastAsiaTheme="majorEastAsia" w:hAnsi="Verdana"/>
          <w:b/>
          <w:color w:val="000000" w:themeColor="text1"/>
          <w:sz w:val="18"/>
          <w:szCs w:val="18"/>
          <w:lang w:val="en-US"/>
        </w:rPr>
        <w:t>Joint SDG Fund Operational Performance Indicators</w:t>
      </w:r>
      <w:r w:rsidR="00EB16F8" w:rsidRPr="0024699B">
        <w:rPr>
          <w:rFonts w:ascii="Verdana" w:eastAsiaTheme="majorEastAsia" w:hAnsi="Verdana"/>
          <w:b/>
          <w:color w:val="000000" w:themeColor="text1"/>
          <w:sz w:val="18"/>
          <w:szCs w:val="18"/>
          <w:lang w:val="en-US"/>
        </w:rPr>
        <w:t>:</w:t>
      </w:r>
    </w:p>
    <w:p w14:paraId="046E0DA8" w14:textId="77777777" w:rsidR="00272BF8" w:rsidRPr="0024699B" w:rsidRDefault="00272BF8" w:rsidP="00FE0177">
      <w:pPr>
        <w:numPr>
          <w:ilvl w:val="0"/>
          <w:numId w:val="1"/>
        </w:numPr>
        <w:spacing w:after="200"/>
        <w:ind w:left="360"/>
        <w:contextualSpacing/>
        <w:rPr>
          <w:rFonts w:ascii="Verdana" w:eastAsiaTheme="majorEastAsia" w:hAnsi="Verdana"/>
          <w:bCs/>
          <w:color w:val="000000" w:themeColor="text1"/>
          <w:sz w:val="18"/>
          <w:szCs w:val="18"/>
          <w:lang w:val="en-US"/>
        </w:rPr>
      </w:pPr>
      <w:r w:rsidRPr="0024699B">
        <w:rPr>
          <w:rFonts w:ascii="Verdana" w:hAnsi="Verdana"/>
          <w:color w:val="000000" w:themeColor="text1"/>
          <w:sz w:val="18"/>
          <w:szCs w:val="18"/>
          <w:lang w:val="en-US"/>
        </w:rPr>
        <w:t>Level of coherence of UN in implementing programme country</w:t>
      </w:r>
      <w:r w:rsidRPr="00BC38BF">
        <w:rPr>
          <w:rFonts w:ascii="Verdana" w:eastAsia="Calibri" w:hAnsi="Verdana"/>
          <w:color w:val="000000" w:themeColor="text1"/>
          <w:sz w:val="18"/>
          <w:szCs w:val="18"/>
          <w:vertAlign w:val="superscript"/>
        </w:rPr>
        <w:footnoteReference w:id="7"/>
      </w:r>
    </w:p>
    <w:p w14:paraId="0665A7E8" w14:textId="1FE49EC1" w:rsidR="00272BF8" w:rsidRPr="0024699B" w:rsidRDefault="00272BF8" w:rsidP="00FE0177">
      <w:pPr>
        <w:numPr>
          <w:ilvl w:val="0"/>
          <w:numId w:val="1"/>
        </w:numPr>
        <w:spacing w:after="200"/>
        <w:ind w:left="360"/>
        <w:contextualSpacing/>
        <w:rPr>
          <w:rFonts w:ascii="Verdana" w:eastAsiaTheme="majorEastAsia" w:hAnsi="Verdana"/>
          <w:bCs/>
          <w:color w:val="000000" w:themeColor="text1"/>
          <w:sz w:val="18"/>
          <w:szCs w:val="18"/>
          <w:lang w:val="en-US"/>
        </w:rPr>
      </w:pPr>
      <w:r w:rsidRPr="0024699B">
        <w:rPr>
          <w:rFonts w:ascii="Verdana" w:hAnsi="Verdana"/>
          <w:sz w:val="18"/>
          <w:szCs w:val="18"/>
          <w:lang w:val="en-US"/>
        </w:rPr>
        <w:t>Reduced transaction costs for the participating UN agencies in interaction with national/regional and local authorities and/or public entities compared to other joint programmes in the country in question</w:t>
      </w:r>
    </w:p>
    <w:p w14:paraId="04E731F9" w14:textId="77777777" w:rsidR="00272BF8" w:rsidRPr="00BC38BF" w:rsidRDefault="00272BF8" w:rsidP="00FE0177">
      <w:pPr>
        <w:numPr>
          <w:ilvl w:val="0"/>
          <w:numId w:val="1"/>
        </w:numPr>
        <w:spacing w:after="200"/>
        <w:ind w:left="360"/>
        <w:contextualSpacing/>
        <w:rPr>
          <w:rFonts w:ascii="Verdana" w:eastAsiaTheme="majorEastAsia" w:hAnsi="Verdana"/>
          <w:bCs/>
          <w:color w:val="000000" w:themeColor="text1"/>
          <w:sz w:val="18"/>
          <w:szCs w:val="18"/>
        </w:rPr>
      </w:pPr>
      <w:r w:rsidRPr="00BC38BF">
        <w:rPr>
          <w:rFonts w:ascii="Verdana" w:hAnsi="Verdana"/>
          <w:sz w:val="18"/>
          <w:szCs w:val="18"/>
        </w:rPr>
        <w:t>Annual % of financial delivery</w:t>
      </w:r>
    </w:p>
    <w:p w14:paraId="3474C3E5" w14:textId="77777777" w:rsidR="00272BF8" w:rsidRPr="0024699B" w:rsidRDefault="00272BF8" w:rsidP="00FE0177">
      <w:pPr>
        <w:numPr>
          <w:ilvl w:val="0"/>
          <w:numId w:val="1"/>
        </w:numPr>
        <w:spacing w:after="200"/>
        <w:ind w:left="360"/>
        <w:contextualSpacing/>
        <w:rPr>
          <w:rFonts w:ascii="Verdana" w:eastAsiaTheme="majorEastAsia" w:hAnsi="Verdana"/>
          <w:bCs/>
          <w:color w:val="000000" w:themeColor="text1"/>
          <w:sz w:val="18"/>
          <w:szCs w:val="18"/>
          <w:lang w:val="en-US"/>
        </w:rPr>
      </w:pPr>
      <w:r w:rsidRPr="0024699B">
        <w:rPr>
          <w:rFonts w:ascii="Verdana" w:eastAsiaTheme="majorEastAsia" w:hAnsi="Verdana"/>
          <w:bCs/>
          <w:color w:val="000000" w:themeColor="text1"/>
          <w:sz w:val="18"/>
          <w:szCs w:val="18"/>
          <w:lang w:val="en-US"/>
        </w:rPr>
        <w:t xml:space="preserve">Joint programme </w:t>
      </w:r>
      <w:r w:rsidRPr="0024699B">
        <w:rPr>
          <w:rFonts w:ascii="Verdana" w:hAnsi="Verdana"/>
          <w:color w:val="000000" w:themeColor="text1"/>
          <w:sz w:val="18"/>
          <w:szCs w:val="18"/>
          <w:lang w:val="en-US"/>
        </w:rPr>
        <w:t>operationally closed within original end date</w:t>
      </w:r>
    </w:p>
    <w:p w14:paraId="5D42128D" w14:textId="46A08B73" w:rsidR="00272BF8" w:rsidRPr="0024699B" w:rsidRDefault="00272BF8" w:rsidP="00FE0177">
      <w:pPr>
        <w:numPr>
          <w:ilvl w:val="0"/>
          <w:numId w:val="1"/>
        </w:numPr>
        <w:spacing w:after="200"/>
        <w:ind w:left="360"/>
        <w:contextualSpacing/>
        <w:rPr>
          <w:rFonts w:ascii="Verdana" w:eastAsiaTheme="majorEastAsia" w:hAnsi="Verdana"/>
          <w:bCs/>
          <w:color w:val="000000" w:themeColor="text1"/>
          <w:sz w:val="18"/>
          <w:szCs w:val="18"/>
          <w:lang w:val="en-US"/>
        </w:rPr>
      </w:pPr>
      <w:r w:rsidRPr="0024699B">
        <w:rPr>
          <w:rFonts w:ascii="Verdana" w:hAnsi="Verdana"/>
          <w:color w:val="000000" w:themeColor="text1"/>
          <w:sz w:val="18"/>
          <w:szCs w:val="18"/>
          <w:lang w:val="en-US"/>
        </w:rPr>
        <w:t>Joint programme financially closed 18 months after their operational closure</w:t>
      </w:r>
    </w:p>
    <w:p w14:paraId="4ACE8510" w14:textId="77777777" w:rsidR="00272BF8" w:rsidRPr="0024699B" w:rsidRDefault="00272BF8" w:rsidP="00FE0177">
      <w:pPr>
        <w:numPr>
          <w:ilvl w:val="0"/>
          <w:numId w:val="1"/>
        </w:numPr>
        <w:spacing w:after="200"/>
        <w:ind w:left="360"/>
        <w:contextualSpacing/>
        <w:rPr>
          <w:rFonts w:ascii="Verdana" w:eastAsiaTheme="majorEastAsia" w:hAnsi="Verdana"/>
          <w:bCs/>
          <w:color w:val="000000" w:themeColor="text1"/>
          <w:sz w:val="18"/>
          <w:szCs w:val="18"/>
          <w:lang w:val="en-US"/>
        </w:rPr>
      </w:pPr>
      <w:r w:rsidRPr="0024699B">
        <w:rPr>
          <w:rFonts w:ascii="Verdana" w:hAnsi="Verdana"/>
          <w:color w:val="000000" w:themeColor="text1"/>
          <w:sz w:val="18"/>
          <w:szCs w:val="18"/>
          <w:lang w:val="en-US"/>
        </w:rPr>
        <w:t>Joint programme facilitated engagement with diverse stakeholders (e.g. parliamentarians, civil society, IFIs, bilateral/multilateral actor, private sector)</w:t>
      </w:r>
    </w:p>
    <w:p w14:paraId="6FD3887B" w14:textId="77777777" w:rsidR="00272BF8" w:rsidRPr="0024699B" w:rsidRDefault="00272BF8" w:rsidP="00FE0177">
      <w:pPr>
        <w:numPr>
          <w:ilvl w:val="0"/>
          <w:numId w:val="1"/>
        </w:numPr>
        <w:spacing w:after="200"/>
        <w:ind w:left="360"/>
        <w:contextualSpacing/>
        <w:rPr>
          <w:rFonts w:ascii="Verdana" w:eastAsiaTheme="majorEastAsia" w:hAnsi="Verdana"/>
          <w:bCs/>
          <w:color w:val="000000" w:themeColor="text1"/>
          <w:sz w:val="18"/>
          <w:szCs w:val="18"/>
          <w:lang w:val="en-US"/>
        </w:rPr>
      </w:pPr>
      <w:r w:rsidRPr="0024699B">
        <w:rPr>
          <w:rFonts w:ascii="Verdana" w:eastAsiaTheme="majorEastAsia" w:hAnsi="Verdana"/>
          <w:bCs/>
          <w:color w:val="000000" w:themeColor="text1"/>
          <w:sz w:val="18"/>
          <w:szCs w:val="18"/>
          <w:lang w:val="en-US"/>
        </w:rPr>
        <w:t xml:space="preserve">Joint programme </w:t>
      </w:r>
      <w:r w:rsidRPr="0024699B">
        <w:rPr>
          <w:rFonts w:ascii="Verdana" w:hAnsi="Verdana"/>
          <w:color w:val="000000" w:themeColor="text1"/>
          <w:sz w:val="18"/>
          <w:szCs w:val="18"/>
          <w:lang w:val="en-US"/>
        </w:rPr>
        <w:t>included addressing inequalities (QCPR) and the principle of “Leaving No One Behind”</w:t>
      </w:r>
    </w:p>
    <w:p w14:paraId="2127D670" w14:textId="77777777" w:rsidR="00272BF8" w:rsidRPr="0024699B" w:rsidRDefault="00272BF8" w:rsidP="00FE0177">
      <w:pPr>
        <w:numPr>
          <w:ilvl w:val="0"/>
          <w:numId w:val="1"/>
        </w:numPr>
        <w:spacing w:after="200"/>
        <w:ind w:left="360"/>
        <w:contextualSpacing/>
        <w:rPr>
          <w:rFonts w:ascii="Verdana" w:eastAsiaTheme="majorEastAsia" w:hAnsi="Verdana"/>
          <w:bCs/>
          <w:color w:val="000000" w:themeColor="text1"/>
          <w:sz w:val="18"/>
          <w:szCs w:val="18"/>
          <w:lang w:val="en-US"/>
        </w:rPr>
      </w:pPr>
      <w:r w:rsidRPr="0024699B">
        <w:rPr>
          <w:rFonts w:ascii="Verdana" w:hAnsi="Verdana"/>
          <w:color w:val="000000" w:themeColor="text1"/>
          <w:sz w:val="18"/>
          <w:szCs w:val="18"/>
          <w:lang w:val="en-US"/>
        </w:rPr>
        <w:t>Joint programme featured gender results at the outcome level</w:t>
      </w:r>
    </w:p>
    <w:p w14:paraId="105A54FE" w14:textId="396D279B" w:rsidR="00272BF8" w:rsidRPr="0024699B" w:rsidRDefault="00272BF8" w:rsidP="00FE0177">
      <w:pPr>
        <w:numPr>
          <w:ilvl w:val="0"/>
          <w:numId w:val="1"/>
        </w:numPr>
        <w:spacing w:after="200"/>
        <w:ind w:left="360"/>
        <w:contextualSpacing/>
        <w:rPr>
          <w:rFonts w:ascii="Verdana" w:eastAsiaTheme="majorEastAsia" w:hAnsi="Verdana"/>
          <w:bCs/>
          <w:color w:val="000000" w:themeColor="text1"/>
          <w:sz w:val="18"/>
          <w:szCs w:val="18"/>
          <w:lang w:val="en-US"/>
        </w:rPr>
      </w:pPr>
      <w:r w:rsidRPr="0024699B">
        <w:rPr>
          <w:rFonts w:ascii="Verdana" w:hAnsi="Verdana"/>
          <w:color w:val="000000" w:themeColor="text1"/>
          <w:sz w:val="18"/>
          <w:szCs w:val="18"/>
          <w:lang w:val="en-US"/>
        </w:rPr>
        <w:t xml:space="preserve">Joint programme </w:t>
      </w:r>
      <w:r w:rsidRPr="0024699B">
        <w:rPr>
          <w:rFonts w:ascii="Verdana" w:eastAsia="Calibri" w:hAnsi="Verdana"/>
          <w:color w:val="000000" w:themeColor="text1"/>
          <w:sz w:val="18"/>
          <w:szCs w:val="18"/>
          <w:lang w:val="en-US"/>
        </w:rPr>
        <w:t xml:space="preserve">undertook or </w:t>
      </w:r>
      <w:r w:rsidR="001E0932" w:rsidRPr="0024699B">
        <w:rPr>
          <w:rFonts w:ascii="Verdana" w:eastAsia="Calibri" w:hAnsi="Verdana"/>
          <w:color w:val="000000" w:themeColor="text1"/>
          <w:sz w:val="18"/>
          <w:szCs w:val="18"/>
          <w:lang w:val="en-US"/>
        </w:rPr>
        <w:t>draw</w:t>
      </w:r>
      <w:r w:rsidRPr="0024699B">
        <w:rPr>
          <w:rFonts w:ascii="Verdana" w:eastAsia="Calibri" w:hAnsi="Verdana"/>
          <w:color w:val="000000" w:themeColor="text1"/>
          <w:sz w:val="18"/>
          <w:szCs w:val="18"/>
          <w:lang w:val="en-US"/>
        </w:rPr>
        <w:t xml:space="preserve"> upon relevant human rights analysis, and have developed or implemented a strategy to address human rights issues</w:t>
      </w:r>
    </w:p>
    <w:p w14:paraId="747B40A1" w14:textId="77777777" w:rsidR="00272BF8" w:rsidRPr="0024699B" w:rsidRDefault="00272BF8" w:rsidP="00FE0177">
      <w:pPr>
        <w:numPr>
          <w:ilvl w:val="0"/>
          <w:numId w:val="1"/>
        </w:numPr>
        <w:spacing w:after="200"/>
        <w:ind w:left="360"/>
        <w:contextualSpacing/>
        <w:rPr>
          <w:rFonts w:ascii="Verdana" w:eastAsiaTheme="majorEastAsia" w:hAnsi="Verdana"/>
          <w:bCs/>
          <w:color w:val="000000" w:themeColor="text1"/>
          <w:sz w:val="18"/>
          <w:szCs w:val="18"/>
          <w:lang w:val="en-US"/>
        </w:rPr>
      </w:pPr>
      <w:r w:rsidRPr="0024699B">
        <w:rPr>
          <w:rFonts w:ascii="Verdana" w:eastAsiaTheme="majorEastAsia" w:hAnsi="Verdana"/>
          <w:bCs/>
          <w:color w:val="000000" w:themeColor="text1"/>
          <w:sz w:val="18"/>
          <w:szCs w:val="18"/>
          <w:lang w:val="en-US"/>
        </w:rPr>
        <w:t xml:space="preserve">Joint programme </w:t>
      </w:r>
      <w:r w:rsidRPr="0024699B">
        <w:rPr>
          <w:rFonts w:ascii="Verdana" w:hAnsi="Verdana"/>
          <w:sz w:val="18"/>
          <w:szCs w:val="18"/>
          <w:lang w:val="en-US"/>
        </w:rPr>
        <w:t>planned for and can demonstrate positive results/effects for youth</w:t>
      </w:r>
    </w:p>
    <w:p w14:paraId="2AB75716" w14:textId="1BED1C2D" w:rsidR="00272BF8" w:rsidRPr="0024699B" w:rsidRDefault="00272BF8" w:rsidP="00FE0177">
      <w:pPr>
        <w:numPr>
          <w:ilvl w:val="0"/>
          <w:numId w:val="1"/>
        </w:numPr>
        <w:spacing w:after="200"/>
        <w:ind w:left="360"/>
        <w:contextualSpacing/>
        <w:rPr>
          <w:rFonts w:ascii="Verdana" w:eastAsiaTheme="majorEastAsia" w:hAnsi="Verdana"/>
          <w:bCs/>
          <w:color w:val="000000" w:themeColor="text1"/>
          <w:sz w:val="18"/>
          <w:szCs w:val="18"/>
          <w:lang w:val="en-US"/>
        </w:rPr>
      </w:pPr>
      <w:r w:rsidRPr="0024699B">
        <w:rPr>
          <w:rFonts w:ascii="Verdana" w:hAnsi="Verdana"/>
          <w:sz w:val="18"/>
          <w:szCs w:val="18"/>
          <w:lang w:val="en-US"/>
        </w:rPr>
        <w:t xml:space="preserve">Joint programme </w:t>
      </w:r>
      <w:r w:rsidRPr="0024699B">
        <w:rPr>
          <w:rFonts w:ascii="Verdana" w:hAnsi="Verdana"/>
          <w:color w:val="000000" w:themeColor="text1"/>
          <w:sz w:val="18"/>
          <w:szCs w:val="18"/>
          <w:lang w:val="en-US"/>
        </w:rPr>
        <w:t>considered the needs of persons with disabilities</w:t>
      </w:r>
    </w:p>
    <w:p w14:paraId="5694BEF5" w14:textId="77777777" w:rsidR="00272BF8" w:rsidRPr="0024699B" w:rsidRDefault="00272BF8" w:rsidP="00FE0177">
      <w:pPr>
        <w:numPr>
          <w:ilvl w:val="0"/>
          <w:numId w:val="1"/>
        </w:numPr>
        <w:spacing w:after="200"/>
        <w:ind w:left="360"/>
        <w:contextualSpacing/>
        <w:rPr>
          <w:rFonts w:ascii="Verdana" w:eastAsiaTheme="majorEastAsia" w:hAnsi="Verdana"/>
          <w:bCs/>
          <w:color w:val="000000" w:themeColor="text1"/>
          <w:sz w:val="18"/>
          <w:szCs w:val="18"/>
          <w:lang w:val="en-US"/>
        </w:rPr>
      </w:pPr>
      <w:r w:rsidRPr="0024699B">
        <w:rPr>
          <w:rFonts w:ascii="Verdana" w:hAnsi="Verdana"/>
          <w:sz w:val="18"/>
          <w:szCs w:val="18"/>
          <w:lang w:val="en-US"/>
        </w:rPr>
        <w:t xml:space="preserve">Joint programme </w:t>
      </w:r>
      <w:r w:rsidRPr="0024699B">
        <w:rPr>
          <w:rFonts w:ascii="Verdana" w:hAnsi="Verdana"/>
          <w:color w:val="000000" w:themeColor="text1"/>
          <w:sz w:val="18"/>
          <w:szCs w:val="18"/>
          <w:lang w:val="en-US"/>
        </w:rPr>
        <w:t>made use of risk analysis in programme planning</w:t>
      </w:r>
    </w:p>
    <w:p w14:paraId="236EA049" w14:textId="77777777" w:rsidR="00272BF8" w:rsidRPr="0024699B" w:rsidRDefault="00272BF8" w:rsidP="00FE0177">
      <w:pPr>
        <w:numPr>
          <w:ilvl w:val="0"/>
          <w:numId w:val="1"/>
        </w:numPr>
        <w:spacing w:after="200"/>
        <w:ind w:left="360"/>
        <w:contextualSpacing/>
        <w:rPr>
          <w:rFonts w:ascii="Verdana" w:eastAsiaTheme="majorEastAsia" w:hAnsi="Verdana"/>
          <w:bCs/>
          <w:color w:val="000000" w:themeColor="text1"/>
          <w:sz w:val="18"/>
          <w:szCs w:val="18"/>
          <w:lang w:val="en-US"/>
        </w:rPr>
      </w:pPr>
      <w:r w:rsidRPr="0024699B">
        <w:rPr>
          <w:rFonts w:ascii="Verdana" w:eastAsiaTheme="majorEastAsia" w:hAnsi="Verdana"/>
          <w:bCs/>
          <w:color w:val="000000" w:themeColor="text1"/>
          <w:sz w:val="18"/>
          <w:szCs w:val="18"/>
          <w:lang w:val="en-US"/>
        </w:rPr>
        <w:t xml:space="preserve">Joint programme </w:t>
      </w:r>
      <w:r w:rsidRPr="0024699B">
        <w:rPr>
          <w:rFonts w:ascii="Verdana" w:hAnsi="Verdana"/>
          <w:color w:val="000000" w:themeColor="text1"/>
          <w:sz w:val="18"/>
          <w:szCs w:val="18"/>
          <w:lang w:val="en-US"/>
        </w:rPr>
        <w:t>conducted do-no-harm / due diligence and were designed to take into consideration opportunities in the areas of the environment and climate change</w:t>
      </w:r>
    </w:p>
    <w:p w14:paraId="6607DDD8" w14:textId="77777777" w:rsidR="00272BF8" w:rsidRPr="0024699B" w:rsidRDefault="00272BF8" w:rsidP="00FE0177">
      <w:pPr>
        <w:rPr>
          <w:rFonts w:ascii="Verdana" w:hAnsi="Verdana"/>
          <w:color w:val="000000" w:themeColor="text1"/>
          <w:sz w:val="18"/>
          <w:szCs w:val="18"/>
          <w:lang w:val="en-US" w:eastAsia="en-GB"/>
        </w:rPr>
      </w:pPr>
    </w:p>
    <w:p w14:paraId="00C6675F" w14:textId="77777777" w:rsidR="00272BF8" w:rsidRPr="00BC38BF" w:rsidRDefault="00272BF8" w:rsidP="00FE0177">
      <w:pPr>
        <w:rPr>
          <w:rFonts w:ascii="Verdana" w:hAnsi="Verdana"/>
          <w:color w:val="0070C0"/>
          <w:sz w:val="18"/>
          <w:szCs w:val="18"/>
          <w:lang w:eastAsia="en-GB"/>
        </w:rPr>
      </w:pPr>
      <w:r w:rsidRPr="00BC38BF">
        <w:rPr>
          <w:rFonts w:ascii="Verdana" w:hAnsi="Verdana"/>
          <w:b/>
          <w:bCs/>
          <w:color w:val="0070C0"/>
          <w:sz w:val="20"/>
          <w:u w:val="single"/>
          <w:lang w:eastAsia="en-GB"/>
        </w:rPr>
        <w:lastRenderedPageBreak/>
        <w:t>2.2. Joint programme Results framework</w:t>
      </w:r>
    </w:p>
    <w:p w14:paraId="62A9292F" w14:textId="77777777" w:rsidR="00272BF8" w:rsidRPr="00BC38BF" w:rsidRDefault="00272BF8" w:rsidP="00FE0177">
      <w:pPr>
        <w:rPr>
          <w:rFonts w:ascii="Verdana" w:hAnsi="Verdana"/>
          <w:color w:val="000000" w:themeColor="text1"/>
          <w:lang w:eastAsia="en-GB"/>
        </w:rPr>
      </w:pPr>
    </w:p>
    <w:tbl>
      <w:tblPr>
        <w:tblStyle w:val="Grigliatabella"/>
        <w:tblW w:w="5091" w:type="pct"/>
        <w:jc w:val="center"/>
        <w:tblLook w:val="04A0" w:firstRow="1" w:lastRow="0" w:firstColumn="1" w:lastColumn="0" w:noHBand="0" w:noVBand="1"/>
      </w:tblPr>
      <w:tblGrid>
        <w:gridCol w:w="2099"/>
        <w:gridCol w:w="1184"/>
        <w:gridCol w:w="1561"/>
        <w:gridCol w:w="1530"/>
        <w:gridCol w:w="1559"/>
        <w:gridCol w:w="1561"/>
        <w:gridCol w:w="2017"/>
        <w:gridCol w:w="1675"/>
      </w:tblGrid>
      <w:tr w:rsidR="00275201" w:rsidRPr="00BC38BF" w14:paraId="6D33D24B" w14:textId="77777777" w:rsidTr="008A4461">
        <w:trPr>
          <w:jc w:val="center"/>
        </w:trPr>
        <w:tc>
          <w:tcPr>
            <w:tcW w:w="796" w:type="pct"/>
            <w:shd w:val="clear" w:color="auto" w:fill="BDD6EE" w:themeFill="accent5" w:themeFillTint="66"/>
            <w:vAlign w:val="center"/>
          </w:tcPr>
          <w:p w14:paraId="0E9DE245" w14:textId="77777777" w:rsidR="003B2092" w:rsidRPr="00BC38BF" w:rsidRDefault="003B2092" w:rsidP="00FE0177">
            <w:pPr>
              <w:jc w:val="center"/>
              <w:rPr>
                <w:rFonts w:ascii="Verdana" w:hAnsi="Verdana"/>
                <w:b/>
                <w:bCs/>
                <w:color w:val="000000" w:themeColor="text1"/>
                <w:sz w:val="18"/>
                <w:szCs w:val="18"/>
                <w:lang w:eastAsia="en-GB"/>
              </w:rPr>
            </w:pPr>
            <w:r w:rsidRPr="00BC38BF">
              <w:rPr>
                <w:rFonts w:ascii="Verdana" w:hAnsi="Verdana"/>
                <w:b/>
                <w:bCs/>
                <w:color w:val="000000" w:themeColor="text1"/>
                <w:sz w:val="18"/>
                <w:szCs w:val="18"/>
                <w:lang w:eastAsia="en-GB"/>
              </w:rPr>
              <w:t>Result / Indicators</w:t>
            </w:r>
          </w:p>
        </w:tc>
        <w:tc>
          <w:tcPr>
            <w:tcW w:w="449" w:type="pct"/>
            <w:shd w:val="clear" w:color="auto" w:fill="BDD6EE" w:themeFill="accent5" w:themeFillTint="66"/>
            <w:vAlign w:val="center"/>
          </w:tcPr>
          <w:p w14:paraId="59FE1DA6" w14:textId="77777777" w:rsidR="003B2092" w:rsidRPr="00BC38BF" w:rsidRDefault="003B2092" w:rsidP="00FE0177">
            <w:pPr>
              <w:jc w:val="center"/>
              <w:rPr>
                <w:rFonts w:ascii="Verdana" w:hAnsi="Verdana"/>
                <w:b/>
                <w:bCs/>
                <w:color w:val="000000" w:themeColor="text1"/>
                <w:sz w:val="18"/>
                <w:szCs w:val="18"/>
                <w:lang w:eastAsia="en-GB"/>
              </w:rPr>
            </w:pPr>
            <w:r w:rsidRPr="00BC38BF">
              <w:rPr>
                <w:rFonts w:ascii="Verdana" w:hAnsi="Verdana"/>
                <w:b/>
                <w:bCs/>
                <w:color w:val="000000" w:themeColor="text1"/>
                <w:sz w:val="18"/>
                <w:szCs w:val="18"/>
                <w:lang w:eastAsia="en-GB"/>
              </w:rPr>
              <w:t>Baseline</w:t>
            </w:r>
          </w:p>
        </w:tc>
        <w:tc>
          <w:tcPr>
            <w:tcW w:w="592" w:type="pct"/>
            <w:shd w:val="clear" w:color="auto" w:fill="BDD6EE" w:themeFill="accent5" w:themeFillTint="66"/>
            <w:vAlign w:val="center"/>
          </w:tcPr>
          <w:p w14:paraId="04C44612" w14:textId="124F2CB8" w:rsidR="003B2092" w:rsidRPr="00BC38BF" w:rsidRDefault="00B33EC8" w:rsidP="00FE0177">
            <w:pPr>
              <w:jc w:val="center"/>
              <w:rPr>
                <w:rFonts w:ascii="Verdana" w:hAnsi="Verdana"/>
                <w:b/>
                <w:bCs/>
                <w:color w:val="000000" w:themeColor="text1"/>
                <w:sz w:val="18"/>
                <w:szCs w:val="18"/>
                <w:lang w:eastAsia="en-GB"/>
              </w:rPr>
            </w:pPr>
            <w:r>
              <w:rPr>
                <w:rFonts w:ascii="Verdana" w:hAnsi="Verdana"/>
                <w:b/>
                <w:bCs/>
                <w:color w:val="000000" w:themeColor="text1"/>
                <w:sz w:val="18"/>
                <w:szCs w:val="18"/>
                <w:lang w:eastAsia="en-GB"/>
              </w:rPr>
              <w:t>Year 1</w:t>
            </w:r>
            <w:r w:rsidRPr="00BC38BF">
              <w:rPr>
                <w:rFonts w:ascii="Verdana" w:hAnsi="Verdana"/>
                <w:b/>
                <w:bCs/>
                <w:color w:val="000000" w:themeColor="text1"/>
                <w:sz w:val="18"/>
                <w:szCs w:val="18"/>
                <w:lang w:eastAsia="en-GB"/>
              </w:rPr>
              <w:t xml:space="preserve"> </w:t>
            </w:r>
            <w:r w:rsidR="003B2092" w:rsidRPr="00BC38BF">
              <w:rPr>
                <w:rFonts w:ascii="Verdana" w:hAnsi="Verdana"/>
                <w:b/>
                <w:bCs/>
                <w:color w:val="000000" w:themeColor="text1"/>
                <w:sz w:val="18"/>
                <w:szCs w:val="18"/>
                <w:lang w:eastAsia="en-GB"/>
              </w:rPr>
              <w:t>Target</w:t>
            </w:r>
          </w:p>
        </w:tc>
        <w:tc>
          <w:tcPr>
            <w:tcW w:w="580" w:type="pct"/>
            <w:shd w:val="clear" w:color="auto" w:fill="BDD6EE" w:themeFill="accent5" w:themeFillTint="66"/>
            <w:vAlign w:val="center"/>
          </w:tcPr>
          <w:p w14:paraId="78C0CF11" w14:textId="541D01B9" w:rsidR="003B2092" w:rsidRPr="00BC38BF" w:rsidRDefault="00B33EC8" w:rsidP="00FE0177">
            <w:pPr>
              <w:jc w:val="center"/>
              <w:rPr>
                <w:rFonts w:ascii="Verdana" w:hAnsi="Verdana"/>
                <w:b/>
                <w:bCs/>
                <w:color w:val="000000" w:themeColor="text1"/>
                <w:sz w:val="18"/>
                <w:szCs w:val="18"/>
                <w:lang w:eastAsia="en-GB"/>
              </w:rPr>
            </w:pPr>
            <w:r>
              <w:rPr>
                <w:rFonts w:ascii="Verdana" w:hAnsi="Verdana"/>
                <w:b/>
                <w:bCs/>
                <w:color w:val="000000" w:themeColor="text1"/>
                <w:sz w:val="18"/>
                <w:szCs w:val="18"/>
                <w:lang w:eastAsia="en-GB"/>
              </w:rPr>
              <w:t>Year 2</w:t>
            </w:r>
            <w:r w:rsidRPr="00BC38BF">
              <w:rPr>
                <w:rFonts w:ascii="Verdana" w:hAnsi="Verdana"/>
                <w:b/>
                <w:bCs/>
                <w:color w:val="000000" w:themeColor="text1"/>
                <w:sz w:val="18"/>
                <w:szCs w:val="18"/>
                <w:lang w:eastAsia="en-GB"/>
              </w:rPr>
              <w:t xml:space="preserve"> </w:t>
            </w:r>
            <w:r w:rsidR="003B2092" w:rsidRPr="00BC38BF">
              <w:rPr>
                <w:rFonts w:ascii="Verdana" w:hAnsi="Verdana"/>
                <w:b/>
                <w:bCs/>
                <w:color w:val="000000" w:themeColor="text1"/>
                <w:sz w:val="18"/>
                <w:szCs w:val="18"/>
                <w:lang w:eastAsia="en-GB"/>
              </w:rPr>
              <w:t xml:space="preserve">Target </w:t>
            </w:r>
          </w:p>
        </w:tc>
        <w:tc>
          <w:tcPr>
            <w:tcW w:w="591" w:type="pct"/>
            <w:shd w:val="clear" w:color="auto" w:fill="BDD6EE" w:themeFill="accent5" w:themeFillTint="66"/>
            <w:vAlign w:val="center"/>
          </w:tcPr>
          <w:p w14:paraId="5E73CFE0" w14:textId="2D67C405" w:rsidR="003B2092" w:rsidRPr="00BC38BF" w:rsidRDefault="00B33EC8" w:rsidP="00FE0177">
            <w:pPr>
              <w:jc w:val="center"/>
              <w:rPr>
                <w:rFonts w:ascii="Verdana" w:hAnsi="Verdana"/>
                <w:b/>
                <w:bCs/>
                <w:color w:val="000000" w:themeColor="text1"/>
                <w:sz w:val="18"/>
                <w:szCs w:val="18"/>
                <w:lang w:eastAsia="en-GB"/>
              </w:rPr>
            </w:pPr>
            <w:r>
              <w:rPr>
                <w:rFonts w:ascii="Verdana" w:hAnsi="Verdana"/>
                <w:b/>
                <w:bCs/>
                <w:color w:val="000000" w:themeColor="text1"/>
                <w:sz w:val="18"/>
                <w:szCs w:val="18"/>
                <w:lang w:eastAsia="en-GB"/>
              </w:rPr>
              <w:t>Year 3</w:t>
            </w:r>
            <w:r w:rsidRPr="00BC38BF">
              <w:rPr>
                <w:rFonts w:ascii="Verdana" w:hAnsi="Verdana"/>
                <w:b/>
                <w:bCs/>
                <w:color w:val="000000" w:themeColor="text1"/>
                <w:sz w:val="18"/>
                <w:szCs w:val="18"/>
                <w:lang w:eastAsia="en-GB"/>
              </w:rPr>
              <w:t xml:space="preserve"> </w:t>
            </w:r>
            <w:r w:rsidR="003B2092" w:rsidRPr="00BC38BF">
              <w:rPr>
                <w:rFonts w:ascii="Verdana" w:hAnsi="Verdana"/>
                <w:b/>
                <w:bCs/>
                <w:color w:val="000000" w:themeColor="text1"/>
                <w:sz w:val="18"/>
                <w:szCs w:val="18"/>
                <w:lang w:eastAsia="en-GB"/>
              </w:rPr>
              <w:t>Target</w:t>
            </w:r>
          </w:p>
        </w:tc>
        <w:tc>
          <w:tcPr>
            <w:tcW w:w="592" w:type="pct"/>
            <w:shd w:val="clear" w:color="auto" w:fill="BDD6EE" w:themeFill="accent5" w:themeFillTint="66"/>
            <w:vAlign w:val="center"/>
          </w:tcPr>
          <w:p w14:paraId="3E8C41F7" w14:textId="2E429152" w:rsidR="003B2092" w:rsidRPr="00BC38BF" w:rsidRDefault="00B33EC8" w:rsidP="00FE0177">
            <w:pPr>
              <w:jc w:val="center"/>
              <w:rPr>
                <w:rFonts w:ascii="Verdana" w:hAnsi="Verdana"/>
                <w:b/>
                <w:bCs/>
                <w:color w:val="000000" w:themeColor="text1"/>
                <w:sz w:val="18"/>
                <w:szCs w:val="18"/>
                <w:lang w:eastAsia="en-GB"/>
              </w:rPr>
            </w:pPr>
            <w:r>
              <w:rPr>
                <w:rFonts w:ascii="Verdana" w:hAnsi="Verdana"/>
                <w:b/>
                <w:bCs/>
                <w:color w:val="000000" w:themeColor="text1"/>
                <w:sz w:val="18"/>
                <w:szCs w:val="18"/>
                <w:lang w:eastAsia="en-GB"/>
              </w:rPr>
              <w:t>Year 4</w:t>
            </w:r>
            <w:r w:rsidRPr="00BC38BF">
              <w:rPr>
                <w:rFonts w:ascii="Verdana" w:hAnsi="Verdana"/>
                <w:b/>
                <w:bCs/>
                <w:color w:val="000000" w:themeColor="text1"/>
                <w:sz w:val="18"/>
                <w:szCs w:val="18"/>
                <w:lang w:eastAsia="en-GB"/>
              </w:rPr>
              <w:t xml:space="preserve"> </w:t>
            </w:r>
            <w:r w:rsidR="003B2092" w:rsidRPr="00BC38BF">
              <w:rPr>
                <w:rFonts w:ascii="Verdana" w:hAnsi="Verdana"/>
                <w:b/>
                <w:bCs/>
                <w:color w:val="000000" w:themeColor="text1"/>
                <w:sz w:val="18"/>
                <w:szCs w:val="18"/>
                <w:lang w:eastAsia="en-GB"/>
              </w:rPr>
              <w:t>Target</w:t>
            </w:r>
          </w:p>
        </w:tc>
        <w:tc>
          <w:tcPr>
            <w:tcW w:w="765" w:type="pct"/>
            <w:shd w:val="clear" w:color="auto" w:fill="BDD6EE" w:themeFill="accent5" w:themeFillTint="66"/>
            <w:vAlign w:val="center"/>
          </w:tcPr>
          <w:p w14:paraId="17D4B7AA" w14:textId="09954532" w:rsidR="003B2092" w:rsidRPr="00BC38BF" w:rsidRDefault="003B2092" w:rsidP="00FE0177">
            <w:pPr>
              <w:jc w:val="center"/>
              <w:rPr>
                <w:rFonts w:ascii="Verdana" w:hAnsi="Verdana"/>
                <w:b/>
                <w:bCs/>
                <w:color w:val="000000" w:themeColor="text1"/>
                <w:sz w:val="18"/>
                <w:szCs w:val="18"/>
                <w:lang w:eastAsia="en-GB"/>
              </w:rPr>
            </w:pPr>
            <w:r w:rsidRPr="00BC38BF">
              <w:rPr>
                <w:rFonts w:ascii="Verdana" w:hAnsi="Verdana"/>
                <w:b/>
                <w:bCs/>
                <w:color w:val="000000" w:themeColor="text1"/>
                <w:sz w:val="18"/>
                <w:szCs w:val="18"/>
                <w:lang w:eastAsia="en-GB"/>
              </w:rPr>
              <w:t>Means of Verification</w:t>
            </w:r>
          </w:p>
        </w:tc>
        <w:tc>
          <w:tcPr>
            <w:tcW w:w="635" w:type="pct"/>
            <w:shd w:val="clear" w:color="auto" w:fill="BDD6EE" w:themeFill="accent5" w:themeFillTint="66"/>
            <w:vAlign w:val="center"/>
          </w:tcPr>
          <w:p w14:paraId="5696AB3B" w14:textId="77777777" w:rsidR="003B2092" w:rsidRPr="00BC38BF" w:rsidRDefault="003B2092" w:rsidP="00FE0177">
            <w:pPr>
              <w:jc w:val="center"/>
              <w:rPr>
                <w:rFonts w:ascii="Verdana" w:hAnsi="Verdana"/>
                <w:b/>
                <w:bCs/>
                <w:color w:val="000000" w:themeColor="text1"/>
                <w:sz w:val="18"/>
                <w:szCs w:val="18"/>
                <w:lang w:eastAsia="en-GB"/>
              </w:rPr>
            </w:pPr>
            <w:r w:rsidRPr="00BC38BF">
              <w:rPr>
                <w:rFonts w:ascii="Verdana" w:hAnsi="Verdana"/>
                <w:b/>
                <w:bCs/>
                <w:color w:val="000000" w:themeColor="text1"/>
                <w:sz w:val="18"/>
                <w:szCs w:val="18"/>
                <w:lang w:eastAsia="en-GB"/>
              </w:rPr>
              <w:t>Responsible partner</w:t>
            </w:r>
          </w:p>
        </w:tc>
      </w:tr>
      <w:tr w:rsidR="003B2092" w:rsidRPr="00491FA8" w14:paraId="37EDECF5" w14:textId="77777777" w:rsidTr="00275201">
        <w:trPr>
          <w:jc w:val="center"/>
        </w:trPr>
        <w:tc>
          <w:tcPr>
            <w:tcW w:w="5000" w:type="pct"/>
            <w:gridSpan w:val="8"/>
            <w:shd w:val="clear" w:color="auto" w:fill="FFF2CC" w:themeFill="accent4" w:themeFillTint="33"/>
          </w:tcPr>
          <w:p w14:paraId="7DB4A0FB" w14:textId="77777777" w:rsidR="003B2092" w:rsidRDefault="003B2092">
            <w:pPr>
              <w:jc w:val="both"/>
              <w:rPr>
                <w:rFonts w:ascii="Verdana" w:hAnsi="Verdana"/>
                <w:color w:val="000000"/>
                <w:sz w:val="18"/>
                <w:szCs w:val="18"/>
                <w:lang w:val="en-ZA"/>
              </w:rPr>
            </w:pPr>
            <w:r w:rsidRPr="0024699B">
              <w:rPr>
                <w:rFonts w:ascii="Verdana" w:hAnsi="Verdana"/>
                <w:color w:val="000000" w:themeColor="text1"/>
                <w:sz w:val="18"/>
                <w:szCs w:val="18"/>
                <w:lang w:val="en-US" w:eastAsia="en-GB"/>
              </w:rPr>
              <w:t>Outcome 1</w:t>
            </w:r>
            <w:r w:rsidR="00275201" w:rsidRPr="0024699B">
              <w:rPr>
                <w:rFonts w:ascii="Verdana" w:hAnsi="Verdana"/>
                <w:color w:val="000000"/>
                <w:sz w:val="20"/>
                <w:szCs w:val="20"/>
                <w:lang w:val="en-US"/>
              </w:rPr>
              <w:t xml:space="preserve">: </w:t>
            </w:r>
            <w:r w:rsidR="00EC1A61" w:rsidRPr="0024699B">
              <w:rPr>
                <w:rFonts w:ascii="Verdana" w:hAnsi="Verdana"/>
                <w:color w:val="000000"/>
                <w:sz w:val="18"/>
                <w:szCs w:val="18"/>
                <w:lang w:val="en-US"/>
              </w:rPr>
              <w:t xml:space="preserve">Madagascar has an integrated financial system responding to the needs of the public and private sectors and guaranteeing the availability of stable financial resources for the financing of sustainable energy sector. This will increase the investment on sustainable energy and unlock structuring investment in large and medium scale energy projects </w:t>
            </w:r>
            <w:r w:rsidR="00EC1A61" w:rsidRPr="00EC1A61">
              <w:rPr>
                <w:rFonts w:ascii="Verdana" w:hAnsi="Verdana"/>
                <w:color w:val="000000"/>
                <w:sz w:val="18"/>
                <w:szCs w:val="18"/>
                <w:lang w:val="en-ZA"/>
              </w:rPr>
              <w:t>and contributes to the country’s energy production and access (households including women and youth especially in rural areas and productive uses).</w:t>
            </w:r>
          </w:p>
          <w:p w14:paraId="78177B9B" w14:textId="279B91D6" w:rsidR="003D6220" w:rsidRPr="0024699B" w:rsidRDefault="003D6220">
            <w:pPr>
              <w:jc w:val="both"/>
              <w:rPr>
                <w:rFonts w:ascii="Verdana" w:hAnsi="Verdana"/>
                <w:color w:val="000000" w:themeColor="text1"/>
                <w:sz w:val="18"/>
                <w:szCs w:val="18"/>
                <w:lang w:val="en-US" w:eastAsia="en-GB"/>
              </w:rPr>
            </w:pPr>
          </w:p>
        </w:tc>
      </w:tr>
      <w:tr w:rsidR="00275201" w:rsidRPr="00BC38BF" w14:paraId="017F2EBD" w14:textId="77777777" w:rsidTr="008A4461">
        <w:trPr>
          <w:jc w:val="center"/>
        </w:trPr>
        <w:tc>
          <w:tcPr>
            <w:tcW w:w="796" w:type="pct"/>
            <w:vAlign w:val="center"/>
          </w:tcPr>
          <w:p w14:paraId="3DA85263" w14:textId="3CB4C349" w:rsidR="003D6220" w:rsidRPr="0024699B" w:rsidRDefault="003B2092" w:rsidP="00FE0177">
            <w:pPr>
              <w:jc w:val="both"/>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Outcome 1 indicator</w:t>
            </w:r>
            <w:r w:rsidR="00275201" w:rsidRPr="0024699B">
              <w:rPr>
                <w:rFonts w:ascii="Verdana" w:hAnsi="Verdana"/>
                <w:color w:val="000000" w:themeColor="text1"/>
                <w:sz w:val="18"/>
                <w:szCs w:val="18"/>
                <w:lang w:val="en-US" w:eastAsia="en-GB"/>
              </w:rPr>
              <w:t xml:space="preserve"> 1.1: Number of financial mechanisms set up and operational</w:t>
            </w:r>
          </w:p>
        </w:tc>
        <w:tc>
          <w:tcPr>
            <w:tcW w:w="449" w:type="pct"/>
            <w:vAlign w:val="center"/>
          </w:tcPr>
          <w:p w14:paraId="7D6D8291" w14:textId="15C22E4C" w:rsidR="003B2092" w:rsidRPr="00BC38BF" w:rsidRDefault="00275201" w:rsidP="00433131">
            <w:pPr>
              <w:jc w:val="center"/>
              <w:rPr>
                <w:rFonts w:ascii="Verdana" w:hAnsi="Verdana"/>
                <w:color w:val="000000" w:themeColor="text1"/>
                <w:sz w:val="18"/>
                <w:szCs w:val="18"/>
                <w:lang w:eastAsia="en-GB"/>
              </w:rPr>
            </w:pPr>
            <w:r w:rsidRPr="00BC38BF">
              <w:rPr>
                <w:rFonts w:ascii="Verdana" w:hAnsi="Verdana"/>
                <w:color w:val="000000" w:themeColor="text1"/>
                <w:sz w:val="18"/>
                <w:szCs w:val="18"/>
                <w:lang w:eastAsia="en-GB"/>
              </w:rPr>
              <w:t>0</w:t>
            </w:r>
          </w:p>
        </w:tc>
        <w:tc>
          <w:tcPr>
            <w:tcW w:w="592" w:type="pct"/>
            <w:vAlign w:val="center"/>
          </w:tcPr>
          <w:p w14:paraId="6D36F660" w14:textId="491037EB" w:rsidR="003B2092" w:rsidRPr="00BC38BF" w:rsidRDefault="000B0CBF" w:rsidP="00433131">
            <w:pPr>
              <w:jc w:val="center"/>
              <w:rPr>
                <w:rFonts w:ascii="Verdana" w:hAnsi="Verdana"/>
                <w:color w:val="000000" w:themeColor="text1"/>
                <w:sz w:val="18"/>
                <w:szCs w:val="18"/>
                <w:lang w:eastAsia="en-GB"/>
              </w:rPr>
            </w:pPr>
            <w:r w:rsidRPr="00BC38BF">
              <w:rPr>
                <w:rFonts w:ascii="Verdana" w:hAnsi="Verdana"/>
                <w:color w:val="000000" w:themeColor="text1"/>
                <w:sz w:val="18"/>
                <w:szCs w:val="18"/>
                <w:lang w:eastAsia="en-GB"/>
              </w:rPr>
              <w:t>1</w:t>
            </w:r>
          </w:p>
        </w:tc>
        <w:tc>
          <w:tcPr>
            <w:tcW w:w="580" w:type="pct"/>
            <w:vAlign w:val="center"/>
          </w:tcPr>
          <w:p w14:paraId="7096AAE5" w14:textId="50CC7981" w:rsidR="003B2092" w:rsidRPr="00BC38BF" w:rsidRDefault="00275201" w:rsidP="00433131">
            <w:pPr>
              <w:jc w:val="center"/>
              <w:rPr>
                <w:rFonts w:ascii="Verdana" w:hAnsi="Verdana"/>
                <w:color w:val="000000" w:themeColor="text1"/>
                <w:sz w:val="18"/>
                <w:szCs w:val="18"/>
                <w:lang w:eastAsia="en-GB"/>
              </w:rPr>
            </w:pPr>
            <w:r w:rsidRPr="00BC38BF">
              <w:rPr>
                <w:rFonts w:ascii="Verdana" w:hAnsi="Verdana"/>
                <w:color w:val="000000" w:themeColor="text1"/>
                <w:sz w:val="18"/>
                <w:szCs w:val="18"/>
                <w:lang w:eastAsia="en-GB"/>
              </w:rPr>
              <w:t>2</w:t>
            </w:r>
          </w:p>
        </w:tc>
        <w:tc>
          <w:tcPr>
            <w:tcW w:w="591" w:type="pct"/>
            <w:vAlign w:val="center"/>
          </w:tcPr>
          <w:p w14:paraId="020EC027" w14:textId="1B3FB80C" w:rsidR="00275201" w:rsidRPr="00BC38BF" w:rsidRDefault="00275201" w:rsidP="00433131">
            <w:pPr>
              <w:jc w:val="center"/>
              <w:rPr>
                <w:rFonts w:ascii="Verdana" w:hAnsi="Verdana"/>
                <w:color w:val="000000" w:themeColor="text1"/>
                <w:sz w:val="18"/>
                <w:szCs w:val="18"/>
                <w:lang w:eastAsia="en-GB"/>
              </w:rPr>
            </w:pPr>
            <w:r w:rsidRPr="00BC38BF">
              <w:rPr>
                <w:rFonts w:ascii="Verdana" w:hAnsi="Verdana"/>
                <w:color w:val="000000" w:themeColor="text1"/>
                <w:sz w:val="18"/>
                <w:szCs w:val="18"/>
                <w:lang w:eastAsia="en-GB"/>
              </w:rPr>
              <w:t>3</w:t>
            </w:r>
          </w:p>
        </w:tc>
        <w:tc>
          <w:tcPr>
            <w:tcW w:w="592" w:type="pct"/>
            <w:vAlign w:val="center"/>
          </w:tcPr>
          <w:p w14:paraId="6A7F2044" w14:textId="768468D7" w:rsidR="00275201" w:rsidRPr="00BC38BF" w:rsidRDefault="00275201" w:rsidP="00433131">
            <w:pPr>
              <w:jc w:val="center"/>
              <w:rPr>
                <w:rFonts w:ascii="Verdana" w:hAnsi="Verdana"/>
                <w:color w:val="000000" w:themeColor="text1"/>
                <w:sz w:val="18"/>
                <w:szCs w:val="18"/>
                <w:lang w:eastAsia="en-GB"/>
              </w:rPr>
            </w:pPr>
            <w:r w:rsidRPr="00BC38BF">
              <w:rPr>
                <w:rFonts w:ascii="Verdana" w:hAnsi="Verdana"/>
                <w:color w:val="000000" w:themeColor="text1"/>
                <w:sz w:val="18"/>
                <w:szCs w:val="18"/>
                <w:lang w:eastAsia="en-GB"/>
              </w:rPr>
              <w:t>3</w:t>
            </w:r>
          </w:p>
        </w:tc>
        <w:tc>
          <w:tcPr>
            <w:tcW w:w="765" w:type="pct"/>
            <w:vAlign w:val="center"/>
          </w:tcPr>
          <w:p w14:paraId="5EA31A7E" w14:textId="1C11A645" w:rsidR="00275201" w:rsidRPr="0024699B" w:rsidRDefault="00275201" w:rsidP="00433131">
            <w:pPr>
              <w:jc w:val="cente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Ministry of Finance / Ministry of Energy Annual report</w:t>
            </w:r>
          </w:p>
          <w:p w14:paraId="79B69657" w14:textId="77777777" w:rsidR="00464D84" w:rsidRPr="0024699B" w:rsidRDefault="00464D84" w:rsidP="00433131">
            <w:pPr>
              <w:jc w:val="center"/>
              <w:rPr>
                <w:rFonts w:ascii="Verdana" w:hAnsi="Verdana"/>
                <w:color w:val="000000" w:themeColor="text1"/>
                <w:sz w:val="18"/>
                <w:szCs w:val="18"/>
                <w:lang w:val="en-US" w:eastAsia="en-GB"/>
              </w:rPr>
            </w:pPr>
          </w:p>
          <w:p w14:paraId="5F27144B" w14:textId="15361DDA" w:rsidR="00275201" w:rsidRPr="00BC38BF" w:rsidRDefault="00275201" w:rsidP="00433131">
            <w:pPr>
              <w:jc w:val="center"/>
              <w:rPr>
                <w:rFonts w:ascii="Verdana" w:hAnsi="Verdana"/>
                <w:color w:val="000000" w:themeColor="text1"/>
                <w:sz w:val="18"/>
                <w:szCs w:val="18"/>
                <w:lang w:eastAsia="en-GB"/>
              </w:rPr>
            </w:pPr>
            <w:r w:rsidRPr="00BC38BF">
              <w:rPr>
                <w:rFonts w:ascii="Verdana" w:hAnsi="Verdana"/>
                <w:color w:val="000000" w:themeColor="text1"/>
                <w:sz w:val="18"/>
                <w:szCs w:val="18"/>
                <w:lang w:eastAsia="en-GB"/>
              </w:rPr>
              <w:t>Project</w:t>
            </w:r>
            <w:r w:rsidR="001E50EB" w:rsidRPr="00BC38BF">
              <w:rPr>
                <w:rFonts w:ascii="Verdana" w:hAnsi="Verdana"/>
                <w:color w:val="000000" w:themeColor="text1"/>
                <w:sz w:val="18"/>
                <w:szCs w:val="18"/>
                <w:lang w:eastAsia="en-GB"/>
              </w:rPr>
              <w:t xml:space="preserve"> Annual </w:t>
            </w:r>
            <w:r w:rsidRPr="00BC38BF">
              <w:rPr>
                <w:rFonts w:ascii="Verdana" w:hAnsi="Verdana"/>
                <w:color w:val="000000" w:themeColor="text1"/>
                <w:sz w:val="18"/>
                <w:szCs w:val="18"/>
                <w:lang w:eastAsia="en-GB"/>
              </w:rPr>
              <w:t xml:space="preserve"> Report</w:t>
            </w:r>
          </w:p>
        </w:tc>
        <w:tc>
          <w:tcPr>
            <w:tcW w:w="635" w:type="pct"/>
            <w:vAlign w:val="center"/>
          </w:tcPr>
          <w:p w14:paraId="794259E2" w14:textId="6D9C3B0E" w:rsidR="003B2092" w:rsidRPr="002739AE" w:rsidRDefault="00275201" w:rsidP="00433131">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UNCDF / UNDP</w:t>
            </w:r>
          </w:p>
        </w:tc>
      </w:tr>
      <w:tr w:rsidR="00275201" w:rsidRPr="00BC38BF" w14:paraId="31055C40" w14:textId="77777777" w:rsidTr="008A4461">
        <w:trPr>
          <w:jc w:val="center"/>
        </w:trPr>
        <w:tc>
          <w:tcPr>
            <w:tcW w:w="796" w:type="pct"/>
            <w:vAlign w:val="center"/>
          </w:tcPr>
          <w:p w14:paraId="7BCD8509" w14:textId="77777777" w:rsidR="003B2092" w:rsidRPr="0024699B" w:rsidRDefault="003B2092" w:rsidP="00FE0177">
            <w:pPr>
              <w:jc w:val="both"/>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Outcome 1 indicator</w:t>
            </w:r>
            <w:r w:rsidR="00275201" w:rsidRPr="0024699B">
              <w:rPr>
                <w:rFonts w:ascii="Verdana" w:hAnsi="Verdana"/>
                <w:color w:val="000000" w:themeColor="text1"/>
                <w:sz w:val="18"/>
                <w:szCs w:val="18"/>
                <w:lang w:val="en-US" w:eastAsia="en-GB"/>
              </w:rPr>
              <w:t xml:space="preserve"> 1.2: Number of investors</w:t>
            </w:r>
            <w:r w:rsidR="004A311E" w:rsidRPr="0024699B">
              <w:rPr>
                <w:rFonts w:ascii="Verdana" w:hAnsi="Verdana"/>
                <w:color w:val="000000" w:themeColor="text1"/>
                <w:sz w:val="18"/>
                <w:szCs w:val="18"/>
                <w:lang w:val="en-US" w:eastAsia="en-GB"/>
              </w:rPr>
              <w:t>, companies</w:t>
            </w:r>
            <w:r w:rsidR="00275201" w:rsidRPr="0024699B">
              <w:rPr>
                <w:rFonts w:ascii="Verdana" w:hAnsi="Verdana"/>
                <w:color w:val="000000" w:themeColor="text1"/>
                <w:sz w:val="18"/>
                <w:szCs w:val="18"/>
                <w:lang w:val="en-US" w:eastAsia="en-GB"/>
              </w:rPr>
              <w:t>using the catalyst financial mechanisms</w:t>
            </w:r>
          </w:p>
          <w:p w14:paraId="0730B10D" w14:textId="4ACDD37A" w:rsidR="003D6220" w:rsidRPr="0024699B" w:rsidRDefault="003D6220" w:rsidP="00FE0177">
            <w:pPr>
              <w:jc w:val="both"/>
              <w:rPr>
                <w:rFonts w:ascii="Verdana" w:hAnsi="Verdana"/>
                <w:color w:val="000000" w:themeColor="text1"/>
                <w:sz w:val="18"/>
                <w:szCs w:val="18"/>
                <w:lang w:val="en-US" w:eastAsia="en-GB"/>
              </w:rPr>
            </w:pPr>
          </w:p>
        </w:tc>
        <w:tc>
          <w:tcPr>
            <w:tcW w:w="449" w:type="pct"/>
            <w:vAlign w:val="center"/>
          </w:tcPr>
          <w:p w14:paraId="7204EF86" w14:textId="2AAD8570" w:rsidR="003B2092" w:rsidRPr="00BC38BF" w:rsidRDefault="00275201" w:rsidP="00433131">
            <w:pPr>
              <w:jc w:val="center"/>
              <w:rPr>
                <w:rFonts w:ascii="Verdana" w:hAnsi="Verdana"/>
                <w:color w:val="000000" w:themeColor="text1"/>
                <w:sz w:val="18"/>
                <w:szCs w:val="18"/>
                <w:lang w:eastAsia="en-GB"/>
              </w:rPr>
            </w:pPr>
            <w:r w:rsidRPr="00BC38BF">
              <w:rPr>
                <w:rFonts w:ascii="Verdana" w:hAnsi="Verdana"/>
                <w:color w:val="000000" w:themeColor="text1"/>
                <w:sz w:val="18"/>
                <w:szCs w:val="18"/>
                <w:lang w:eastAsia="en-GB"/>
              </w:rPr>
              <w:t>0</w:t>
            </w:r>
          </w:p>
        </w:tc>
        <w:tc>
          <w:tcPr>
            <w:tcW w:w="592" w:type="pct"/>
            <w:vAlign w:val="center"/>
          </w:tcPr>
          <w:p w14:paraId="4265EF0A" w14:textId="5536BD3F" w:rsidR="003B2092" w:rsidRPr="00BC38BF" w:rsidRDefault="004A311E" w:rsidP="00433131">
            <w:pPr>
              <w:jc w:val="center"/>
              <w:rPr>
                <w:rFonts w:ascii="Verdana" w:hAnsi="Verdana"/>
                <w:color w:val="000000" w:themeColor="text1"/>
                <w:sz w:val="18"/>
                <w:szCs w:val="18"/>
                <w:lang w:eastAsia="en-GB"/>
              </w:rPr>
            </w:pPr>
            <w:r>
              <w:rPr>
                <w:rFonts w:ascii="Verdana" w:hAnsi="Verdana"/>
                <w:color w:val="000000" w:themeColor="text1"/>
                <w:sz w:val="18"/>
                <w:szCs w:val="18"/>
                <w:lang w:eastAsia="en-GB"/>
              </w:rPr>
              <w:t>2</w:t>
            </w:r>
          </w:p>
        </w:tc>
        <w:tc>
          <w:tcPr>
            <w:tcW w:w="580" w:type="pct"/>
            <w:vAlign w:val="center"/>
          </w:tcPr>
          <w:p w14:paraId="5B901E89" w14:textId="3006F021" w:rsidR="003B2092" w:rsidRPr="00BC38BF" w:rsidRDefault="004A311E" w:rsidP="00433131">
            <w:pPr>
              <w:jc w:val="center"/>
              <w:rPr>
                <w:rFonts w:ascii="Verdana" w:hAnsi="Verdana"/>
                <w:color w:val="000000" w:themeColor="text1"/>
                <w:sz w:val="18"/>
                <w:szCs w:val="18"/>
                <w:lang w:eastAsia="en-GB"/>
              </w:rPr>
            </w:pPr>
            <w:r>
              <w:rPr>
                <w:rFonts w:ascii="Verdana" w:hAnsi="Verdana"/>
                <w:color w:val="000000" w:themeColor="text1"/>
                <w:sz w:val="18"/>
                <w:szCs w:val="18"/>
                <w:lang w:eastAsia="en-GB"/>
              </w:rPr>
              <w:t>4</w:t>
            </w:r>
          </w:p>
        </w:tc>
        <w:tc>
          <w:tcPr>
            <w:tcW w:w="591" w:type="pct"/>
            <w:vAlign w:val="center"/>
          </w:tcPr>
          <w:p w14:paraId="73BBE065" w14:textId="4C5B35E8" w:rsidR="00275201" w:rsidRPr="00BC38BF" w:rsidRDefault="00275201" w:rsidP="00433131">
            <w:pPr>
              <w:jc w:val="center"/>
              <w:rPr>
                <w:rFonts w:ascii="Verdana" w:hAnsi="Verdana"/>
                <w:color w:val="000000" w:themeColor="text1"/>
                <w:sz w:val="18"/>
                <w:szCs w:val="18"/>
                <w:lang w:eastAsia="en-GB"/>
              </w:rPr>
            </w:pPr>
            <w:r w:rsidRPr="00BC38BF">
              <w:rPr>
                <w:rFonts w:ascii="Verdana" w:hAnsi="Verdana"/>
                <w:color w:val="000000" w:themeColor="text1"/>
                <w:sz w:val="18"/>
                <w:szCs w:val="18"/>
                <w:lang w:eastAsia="en-GB"/>
              </w:rPr>
              <w:t>7</w:t>
            </w:r>
          </w:p>
        </w:tc>
        <w:tc>
          <w:tcPr>
            <w:tcW w:w="592" w:type="pct"/>
            <w:vAlign w:val="center"/>
          </w:tcPr>
          <w:p w14:paraId="392408DF" w14:textId="063E9963" w:rsidR="00275201" w:rsidRPr="00BC38BF" w:rsidRDefault="00275201" w:rsidP="00433131">
            <w:pPr>
              <w:jc w:val="center"/>
              <w:rPr>
                <w:rFonts w:ascii="Verdana" w:hAnsi="Verdana"/>
                <w:color w:val="000000" w:themeColor="text1"/>
                <w:sz w:val="18"/>
                <w:szCs w:val="18"/>
                <w:lang w:eastAsia="en-GB"/>
              </w:rPr>
            </w:pPr>
            <w:r w:rsidRPr="00BC38BF">
              <w:rPr>
                <w:rFonts w:ascii="Verdana" w:hAnsi="Verdana"/>
                <w:color w:val="000000" w:themeColor="text1"/>
                <w:sz w:val="18"/>
                <w:szCs w:val="18"/>
                <w:lang w:eastAsia="en-GB"/>
              </w:rPr>
              <w:t>9</w:t>
            </w:r>
          </w:p>
        </w:tc>
        <w:tc>
          <w:tcPr>
            <w:tcW w:w="765" w:type="pct"/>
            <w:vAlign w:val="center"/>
          </w:tcPr>
          <w:p w14:paraId="3B17B649" w14:textId="05EE2517" w:rsidR="00275201" w:rsidRPr="0024699B" w:rsidRDefault="00275201" w:rsidP="00433131">
            <w:pPr>
              <w:jc w:val="cente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Ministry of Finance / Ministry of Energy Annual report</w:t>
            </w:r>
          </w:p>
          <w:p w14:paraId="0E884255" w14:textId="77777777" w:rsidR="00464D84" w:rsidRPr="0024699B" w:rsidRDefault="00464D84" w:rsidP="00433131">
            <w:pPr>
              <w:jc w:val="center"/>
              <w:rPr>
                <w:rFonts w:ascii="Verdana" w:hAnsi="Verdana"/>
                <w:color w:val="000000" w:themeColor="text1"/>
                <w:sz w:val="18"/>
                <w:szCs w:val="18"/>
                <w:lang w:val="en-US" w:eastAsia="en-GB"/>
              </w:rPr>
            </w:pPr>
          </w:p>
          <w:p w14:paraId="42F047AF" w14:textId="6D5AD72B" w:rsidR="003B2092" w:rsidRPr="00BC38BF" w:rsidRDefault="00275201" w:rsidP="00433131">
            <w:pPr>
              <w:jc w:val="center"/>
              <w:rPr>
                <w:rFonts w:ascii="Verdana" w:hAnsi="Verdana"/>
                <w:color w:val="000000" w:themeColor="text1"/>
                <w:sz w:val="18"/>
                <w:szCs w:val="18"/>
                <w:lang w:eastAsia="en-GB"/>
              </w:rPr>
            </w:pPr>
            <w:r w:rsidRPr="00BC38BF">
              <w:rPr>
                <w:rFonts w:ascii="Verdana" w:hAnsi="Verdana"/>
                <w:color w:val="000000" w:themeColor="text1"/>
                <w:sz w:val="18"/>
                <w:szCs w:val="18"/>
                <w:lang w:eastAsia="en-GB"/>
              </w:rPr>
              <w:t xml:space="preserve">Project </w:t>
            </w:r>
            <w:r w:rsidR="001E50EB" w:rsidRPr="00BC38BF">
              <w:rPr>
                <w:rFonts w:ascii="Verdana" w:hAnsi="Verdana"/>
                <w:color w:val="000000" w:themeColor="text1"/>
                <w:sz w:val="18"/>
                <w:szCs w:val="18"/>
                <w:lang w:eastAsia="en-GB"/>
              </w:rPr>
              <w:t xml:space="preserve">Annual </w:t>
            </w:r>
            <w:r w:rsidRPr="00BC38BF">
              <w:rPr>
                <w:rFonts w:ascii="Verdana" w:hAnsi="Verdana"/>
                <w:color w:val="000000" w:themeColor="text1"/>
                <w:sz w:val="18"/>
                <w:szCs w:val="18"/>
                <w:lang w:eastAsia="en-GB"/>
              </w:rPr>
              <w:t>Report</w:t>
            </w:r>
          </w:p>
        </w:tc>
        <w:tc>
          <w:tcPr>
            <w:tcW w:w="635" w:type="pct"/>
            <w:vAlign w:val="center"/>
          </w:tcPr>
          <w:p w14:paraId="16FADD38" w14:textId="74F622A3" w:rsidR="003B2092" w:rsidRPr="002739AE" w:rsidRDefault="00275201" w:rsidP="00433131">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UNCDF / UNDP</w:t>
            </w:r>
          </w:p>
        </w:tc>
      </w:tr>
      <w:tr w:rsidR="003B2092" w:rsidRPr="00491FA8" w14:paraId="4FADE26B" w14:textId="77777777" w:rsidTr="00275201">
        <w:trPr>
          <w:jc w:val="center"/>
        </w:trPr>
        <w:tc>
          <w:tcPr>
            <w:tcW w:w="5000" w:type="pct"/>
            <w:gridSpan w:val="8"/>
            <w:shd w:val="clear" w:color="auto" w:fill="EDEDED" w:themeFill="accent3" w:themeFillTint="33"/>
          </w:tcPr>
          <w:p w14:paraId="1590B8BE" w14:textId="77777777" w:rsidR="00091C1A" w:rsidRDefault="003B2092">
            <w:pPr>
              <w:jc w:val="both"/>
              <w:rPr>
                <w:rFonts w:ascii="Verdana" w:hAnsi="Verdana"/>
                <w:color w:val="000000"/>
                <w:sz w:val="20"/>
                <w:szCs w:val="20"/>
                <w:lang w:val="en-ZA"/>
              </w:rPr>
            </w:pPr>
            <w:r w:rsidRPr="0024699B">
              <w:rPr>
                <w:rFonts w:ascii="Verdana" w:hAnsi="Verdana"/>
                <w:color w:val="000000" w:themeColor="text1"/>
                <w:sz w:val="18"/>
                <w:szCs w:val="18"/>
                <w:lang w:val="en-US" w:eastAsia="en-GB"/>
              </w:rPr>
              <w:t>Output 1.1</w:t>
            </w:r>
            <w:r w:rsidR="00275201" w:rsidRPr="0024699B">
              <w:rPr>
                <w:rFonts w:ascii="Verdana" w:hAnsi="Verdana"/>
                <w:color w:val="000000" w:themeColor="text1"/>
                <w:sz w:val="18"/>
                <w:szCs w:val="18"/>
                <w:lang w:val="en-US" w:eastAsia="en-GB"/>
              </w:rPr>
              <w:t xml:space="preserve">: </w:t>
            </w:r>
            <w:r w:rsidR="00091C1A" w:rsidRPr="002739AE">
              <w:rPr>
                <w:rFonts w:ascii="Verdana" w:hAnsi="Verdana"/>
                <w:color w:val="000000"/>
                <w:sz w:val="18"/>
                <w:szCs w:val="18"/>
                <w:lang w:val="en-ZA"/>
              </w:rPr>
              <w:t>A de-risking facility is set up and operational, offering diversified financial services tailored to investors and project developers needs. Those latter have access to attractive financial products and their investment is guaranteed and accompanied financially to allow project financing on the ground and increase access of sustainable and affordable energy services to the population (including women and youth) and productive uses.</w:t>
            </w:r>
            <w:r w:rsidR="00091C1A" w:rsidRPr="002739AE">
              <w:rPr>
                <w:rFonts w:ascii="Verdana" w:hAnsi="Verdana"/>
                <w:color w:val="000000"/>
                <w:sz w:val="20"/>
                <w:szCs w:val="20"/>
                <w:lang w:val="en-ZA"/>
              </w:rPr>
              <w:t xml:space="preserve"> </w:t>
            </w:r>
          </w:p>
          <w:p w14:paraId="034380B9" w14:textId="09B74AA3" w:rsidR="003D6220" w:rsidRPr="002739AE" w:rsidRDefault="003D6220">
            <w:pPr>
              <w:jc w:val="both"/>
              <w:rPr>
                <w:rFonts w:ascii="Verdana" w:hAnsi="Verdana"/>
                <w:color w:val="000000"/>
                <w:sz w:val="18"/>
                <w:szCs w:val="20"/>
                <w:lang w:val="en-ZA"/>
              </w:rPr>
            </w:pPr>
          </w:p>
        </w:tc>
      </w:tr>
      <w:tr w:rsidR="00275201" w:rsidRPr="00BC38BF" w14:paraId="14FD4A94" w14:textId="77777777" w:rsidTr="008A4461">
        <w:trPr>
          <w:jc w:val="center"/>
        </w:trPr>
        <w:tc>
          <w:tcPr>
            <w:tcW w:w="796" w:type="pct"/>
            <w:vAlign w:val="center"/>
          </w:tcPr>
          <w:p w14:paraId="0A4B0A0F" w14:textId="77777777" w:rsidR="003B2092" w:rsidRPr="0024699B" w:rsidRDefault="003B2092" w:rsidP="00FE0177">
            <w:pPr>
              <w:jc w:val="both"/>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Output 1.1 indicator</w:t>
            </w:r>
            <w:r w:rsidR="002E139B" w:rsidRPr="0024699B">
              <w:rPr>
                <w:rFonts w:ascii="Verdana" w:hAnsi="Verdana"/>
                <w:color w:val="000000" w:themeColor="text1"/>
                <w:sz w:val="18"/>
                <w:szCs w:val="18"/>
                <w:lang w:val="en-US" w:eastAsia="en-GB"/>
              </w:rPr>
              <w:t xml:space="preserve"> 1.1: Number of de-risking facility instruments operational in a catalystic approach</w:t>
            </w:r>
          </w:p>
          <w:p w14:paraId="5CD3F8F7" w14:textId="78E81721" w:rsidR="003D6220" w:rsidRPr="0024699B" w:rsidRDefault="003D6220" w:rsidP="00FE0177">
            <w:pPr>
              <w:jc w:val="both"/>
              <w:rPr>
                <w:rFonts w:ascii="Verdana" w:hAnsi="Verdana"/>
                <w:color w:val="000000" w:themeColor="text1"/>
                <w:sz w:val="18"/>
                <w:szCs w:val="18"/>
                <w:lang w:val="en-US" w:eastAsia="en-GB"/>
              </w:rPr>
            </w:pPr>
          </w:p>
        </w:tc>
        <w:tc>
          <w:tcPr>
            <w:tcW w:w="449" w:type="pct"/>
            <w:vAlign w:val="center"/>
          </w:tcPr>
          <w:p w14:paraId="4B030142" w14:textId="0C91AF00" w:rsidR="003B2092" w:rsidRPr="00BC38BF" w:rsidRDefault="002E139B" w:rsidP="00433131">
            <w:pPr>
              <w:jc w:val="center"/>
              <w:rPr>
                <w:rFonts w:ascii="Verdana" w:hAnsi="Verdana"/>
                <w:color w:val="000000" w:themeColor="text1"/>
                <w:sz w:val="18"/>
                <w:szCs w:val="18"/>
                <w:lang w:eastAsia="en-GB"/>
              </w:rPr>
            </w:pPr>
            <w:r w:rsidRPr="00BC38BF">
              <w:rPr>
                <w:rFonts w:ascii="Verdana" w:hAnsi="Verdana"/>
                <w:color w:val="000000" w:themeColor="text1"/>
                <w:sz w:val="18"/>
                <w:szCs w:val="18"/>
                <w:lang w:eastAsia="en-GB"/>
              </w:rPr>
              <w:t>0</w:t>
            </w:r>
          </w:p>
        </w:tc>
        <w:tc>
          <w:tcPr>
            <w:tcW w:w="592" w:type="pct"/>
            <w:vAlign w:val="center"/>
          </w:tcPr>
          <w:p w14:paraId="4D541F89" w14:textId="1536FE74" w:rsidR="003B2092" w:rsidRPr="002739AE" w:rsidRDefault="0067774D" w:rsidP="00433131">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2</w:t>
            </w:r>
          </w:p>
        </w:tc>
        <w:tc>
          <w:tcPr>
            <w:tcW w:w="580" w:type="pct"/>
            <w:vAlign w:val="center"/>
          </w:tcPr>
          <w:p w14:paraId="2F4AAD74" w14:textId="79CC6128" w:rsidR="003B2092" w:rsidRPr="002739AE" w:rsidRDefault="0067774D" w:rsidP="00433131">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3</w:t>
            </w:r>
          </w:p>
        </w:tc>
        <w:tc>
          <w:tcPr>
            <w:tcW w:w="591" w:type="pct"/>
            <w:vAlign w:val="center"/>
          </w:tcPr>
          <w:p w14:paraId="3FE4A463" w14:textId="30B84480" w:rsidR="002E139B" w:rsidRPr="002739AE" w:rsidRDefault="0067774D" w:rsidP="00433131">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3</w:t>
            </w:r>
          </w:p>
        </w:tc>
        <w:tc>
          <w:tcPr>
            <w:tcW w:w="592" w:type="pct"/>
            <w:vAlign w:val="center"/>
          </w:tcPr>
          <w:p w14:paraId="09598734" w14:textId="2828BDD7" w:rsidR="002E139B" w:rsidRPr="002739AE" w:rsidRDefault="0067774D" w:rsidP="00433131">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3</w:t>
            </w:r>
          </w:p>
        </w:tc>
        <w:tc>
          <w:tcPr>
            <w:tcW w:w="765" w:type="pct"/>
            <w:vAlign w:val="center"/>
          </w:tcPr>
          <w:p w14:paraId="33AF6CD1" w14:textId="53F5F205" w:rsidR="002C5B8B" w:rsidRPr="0024699B" w:rsidRDefault="002E139B" w:rsidP="00433131">
            <w:pPr>
              <w:jc w:val="cente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State Treasury</w:t>
            </w:r>
          </w:p>
          <w:p w14:paraId="308064DF" w14:textId="77777777" w:rsidR="002C5B8B" w:rsidRPr="0024699B" w:rsidRDefault="002C5B8B" w:rsidP="00433131">
            <w:pPr>
              <w:jc w:val="center"/>
              <w:rPr>
                <w:rFonts w:ascii="Verdana" w:hAnsi="Verdana"/>
                <w:color w:val="000000" w:themeColor="text1"/>
                <w:sz w:val="18"/>
                <w:szCs w:val="18"/>
                <w:lang w:val="en-US" w:eastAsia="en-GB"/>
              </w:rPr>
            </w:pPr>
          </w:p>
          <w:p w14:paraId="5EECF715" w14:textId="6BEE5003" w:rsidR="003B2092" w:rsidRPr="0024699B" w:rsidRDefault="001E50EB" w:rsidP="00433131">
            <w:pPr>
              <w:jc w:val="cente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 xml:space="preserve">Project </w:t>
            </w:r>
            <w:r w:rsidR="002E139B" w:rsidRPr="0024699B">
              <w:rPr>
                <w:rFonts w:ascii="Verdana" w:hAnsi="Verdana"/>
                <w:color w:val="000000" w:themeColor="text1"/>
                <w:sz w:val="18"/>
                <w:szCs w:val="18"/>
                <w:lang w:val="en-US" w:eastAsia="en-GB"/>
              </w:rPr>
              <w:t>Annual Report</w:t>
            </w:r>
          </w:p>
        </w:tc>
        <w:tc>
          <w:tcPr>
            <w:tcW w:w="635" w:type="pct"/>
            <w:vAlign w:val="center"/>
          </w:tcPr>
          <w:p w14:paraId="43CFC675" w14:textId="3E07A4B1" w:rsidR="003B2092" w:rsidRPr="002739AE" w:rsidRDefault="002E139B">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 xml:space="preserve">UNCDF / UNDP </w:t>
            </w:r>
          </w:p>
        </w:tc>
      </w:tr>
      <w:tr w:rsidR="005D0E9F" w:rsidRPr="00BC38BF" w14:paraId="088B1135" w14:textId="77777777" w:rsidTr="008A4461">
        <w:trPr>
          <w:jc w:val="center"/>
        </w:trPr>
        <w:tc>
          <w:tcPr>
            <w:tcW w:w="796" w:type="pct"/>
            <w:vAlign w:val="center"/>
          </w:tcPr>
          <w:p w14:paraId="3B40DFD1" w14:textId="271D9141" w:rsidR="00B42D22" w:rsidRPr="0024699B" w:rsidRDefault="005D0E9F" w:rsidP="003D6220">
            <w:pPr>
              <w:jc w:val="both"/>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 xml:space="preserve">Output 1.1: indicator 1.2: Number of beneciaries </w:t>
            </w:r>
            <w:r w:rsidR="00B82F3F" w:rsidRPr="0024699B">
              <w:rPr>
                <w:rFonts w:ascii="Verdana" w:hAnsi="Verdana"/>
                <w:color w:val="000000" w:themeColor="text1"/>
                <w:sz w:val="18"/>
                <w:szCs w:val="18"/>
                <w:lang w:val="en-US" w:eastAsia="en-GB"/>
              </w:rPr>
              <w:t>h</w:t>
            </w:r>
            <w:r w:rsidRPr="0024699B">
              <w:rPr>
                <w:rFonts w:ascii="Verdana" w:hAnsi="Verdana"/>
                <w:color w:val="000000" w:themeColor="text1"/>
                <w:sz w:val="18"/>
                <w:szCs w:val="18"/>
                <w:lang w:val="en-US" w:eastAsia="en-GB"/>
              </w:rPr>
              <w:t xml:space="preserve">aving access to sustainable </w:t>
            </w:r>
            <w:r w:rsidR="00744CEE" w:rsidRPr="0024699B">
              <w:rPr>
                <w:rFonts w:ascii="Verdana" w:hAnsi="Verdana"/>
                <w:color w:val="000000" w:themeColor="text1"/>
                <w:sz w:val="18"/>
                <w:szCs w:val="18"/>
                <w:lang w:val="en-US" w:eastAsia="en-GB"/>
              </w:rPr>
              <w:t xml:space="preserve">and affordable </w:t>
            </w:r>
            <w:r w:rsidRPr="0024699B">
              <w:rPr>
                <w:rFonts w:ascii="Verdana" w:hAnsi="Verdana"/>
                <w:color w:val="000000" w:themeColor="text1"/>
                <w:sz w:val="18"/>
                <w:szCs w:val="18"/>
                <w:lang w:val="en-US" w:eastAsia="en-GB"/>
              </w:rPr>
              <w:t xml:space="preserve">energy services </w:t>
            </w:r>
          </w:p>
        </w:tc>
        <w:tc>
          <w:tcPr>
            <w:tcW w:w="449" w:type="pct"/>
            <w:vAlign w:val="center"/>
          </w:tcPr>
          <w:p w14:paraId="42D731D6" w14:textId="6E7459CF" w:rsidR="005D0E9F" w:rsidRPr="00BC38BF" w:rsidRDefault="005D0E9F" w:rsidP="005D0E9F">
            <w:pPr>
              <w:jc w:val="center"/>
              <w:rPr>
                <w:rFonts w:ascii="Verdana" w:hAnsi="Verdana"/>
                <w:color w:val="000000" w:themeColor="text1"/>
                <w:sz w:val="18"/>
                <w:szCs w:val="18"/>
                <w:lang w:eastAsia="en-GB"/>
              </w:rPr>
            </w:pPr>
            <w:r w:rsidRPr="00BC38BF">
              <w:rPr>
                <w:rFonts w:ascii="Verdana" w:hAnsi="Verdana"/>
                <w:color w:val="000000" w:themeColor="text1"/>
                <w:sz w:val="18"/>
                <w:szCs w:val="18"/>
                <w:lang w:eastAsia="en-GB"/>
              </w:rPr>
              <w:t>0</w:t>
            </w:r>
          </w:p>
        </w:tc>
        <w:tc>
          <w:tcPr>
            <w:tcW w:w="592" w:type="pct"/>
            <w:vAlign w:val="center"/>
          </w:tcPr>
          <w:p w14:paraId="549FC192" w14:textId="00A64A39" w:rsidR="005D0E9F" w:rsidRPr="00BC38BF" w:rsidRDefault="005D0E9F" w:rsidP="005D0E9F">
            <w:pPr>
              <w:jc w:val="center"/>
              <w:rPr>
                <w:rFonts w:ascii="Verdana" w:hAnsi="Verdana"/>
                <w:color w:val="000000" w:themeColor="text1"/>
                <w:sz w:val="18"/>
                <w:szCs w:val="18"/>
                <w:lang w:eastAsia="en-GB"/>
              </w:rPr>
            </w:pPr>
            <w:r w:rsidRPr="00BC38BF">
              <w:rPr>
                <w:rFonts w:ascii="Verdana" w:hAnsi="Verdana"/>
                <w:color w:val="000000" w:themeColor="text1"/>
                <w:sz w:val="18"/>
                <w:szCs w:val="18"/>
                <w:lang w:eastAsia="en-GB"/>
              </w:rPr>
              <w:t>0</w:t>
            </w:r>
          </w:p>
        </w:tc>
        <w:tc>
          <w:tcPr>
            <w:tcW w:w="580" w:type="pct"/>
            <w:vAlign w:val="center"/>
          </w:tcPr>
          <w:p w14:paraId="067A0F1A" w14:textId="77777777" w:rsidR="005D0E9F" w:rsidRPr="002739AE" w:rsidRDefault="005D0E9F" w:rsidP="005D0E9F">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10,500</w:t>
            </w:r>
          </w:p>
          <w:p w14:paraId="13A21A3D" w14:textId="77777777" w:rsidR="005D0E9F" w:rsidRPr="002739AE" w:rsidRDefault="005D0E9F" w:rsidP="005D0E9F">
            <w:pPr>
              <w:jc w:val="center"/>
              <w:rPr>
                <w:rFonts w:ascii="Verdana" w:hAnsi="Verdana"/>
                <w:color w:val="000000" w:themeColor="text1"/>
                <w:sz w:val="18"/>
                <w:szCs w:val="18"/>
                <w:lang w:eastAsia="en-GB"/>
              </w:rPr>
            </w:pPr>
          </w:p>
          <w:p w14:paraId="0FD1EE49" w14:textId="37816FAD" w:rsidR="005D0E9F" w:rsidRPr="002739AE" w:rsidRDefault="005D0E9F" w:rsidP="005D0E9F">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 xml:space="preserve">(at least </w:t>
            </w:r>
            <w:r w:rsidR="00744CEE" w:rsidRPr="002739AE">
              <w:rPr>
                <w:rFonts w:ascii="Verdana" w:hAnsi="Verdana"/>
                <w:color w:val="000000" w:themeColor="text1"/>
                <w:sz w:val="18"/>
                <w:szCs w:val="18"/>
                <w:lang w:eastAsia="en-GB"/>
              </w:rPr>
              <w:t>20</w:t>
            </w:r>
            <w:r w:rsidRPr="002739AE">
              <w:rPr>
                <w:rFonts w:ascii="Verdana" w:hAnsi="Verdana"/>
                <w:color w:val="000000" w:themeColor="text1"/>
                <w:sz w:val="18"/>
                <w:szCs w:val="18"/>
                <w:lang w:eastAsia="en-GB"/>
              </w:rPr>
              <w:t>% women / youth)</w:t>
            </w:r>
          </w:p>
        </w:tc>
        <w:tc>
          <w:tcPr>
            <w:tcW w:w="591" w:type="pct"/>
            <w:vAlign w:val="center"/>
          </w:tcPr>
          <w:p w14:paraId="436FF38C" w14:textId="77777777" w:rsidR="005D0E9F" w:rsidRPr="002739AE" w:rsidRDefault="005D0E9F" w:rsidP="005D0E9F">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48,500</w:t>
            </w:r>
          </w:p>
          <w:p w14:paraId="38DF1E8C" w14:textId="77777777" w:rsidR="005D0E9F" w:rsidRPr="002739AE" w:rsidRDefault="005D0E9F" w:rsidP="005D0E9F">
            <w:pPr>
              <w:jc w:val="center"/>
              <w:rPr>
                <w:rFonts w:ascii="Verdana" w:hAnsi="Verdana"/>
                <w:color w:val="000000" w:themeColor="text1"/>
                <w:sz w:val="18"/>
                <w:szCs w:val="18"/>
                <w:lang w:eastAsia="en-GB"/>
              </w:rPr>
            </w:pPr>
          </w:p>
          <w:p w14:paraId="03AF1DBF" w14:textId="7BA61FD4" w:rsidR="005D0E9F" w:rsidRPr="002739AE" w:rsidRDefault="005D0E9F" w:rsidP="005D0E9F">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 xml:space="preserve">(at least </w:t>
            </w:r>
            <w:r w:rsidR="00744CEE" w:rsidRPr="002739AE">
              <w:rPr>
                <w:rFonts w:ascii="Verdana" w:hAnsi="Verdana"/>
                <w:color w:val="000000" w:themeColor="text1"/>
                <w:sz w:val="18"/>
                <w:szCs w:val="18"/>
                <w:lang w:eastAsia="en-GB"/>
              </w:rPr>
              <w:t>30</w:t>
            </w:r>
            <w:r w:rsidRPr="002739AE">
              <w:rPr>
                <w:rFonts w:ascii="Verdana" w:hAnsi="Verdana"/>
                <w:color w:val="000000" w:themeColor="text1"/>
                <w:sz w:val="18"/>
                <w:szCs w:val="18"/>
                <w:lang w:eastAsia="en-GB"/>
              </w:rPr>
              <w:t>% women / youth)</w:t>
            </w:r>
          </w:p>
        </w:tc>
        <w:tc>
          <w:tcPr>
            <w:tcW w:w="592" w:type="pct"/>
            <w:vAlign w:val="center"/>
          </w:tcPr>
          <w:p w14:paraId="760985CC" w14:textId="77777777" w:rsidR="005D0E9F" w:rsidRPr="002739AE" w:rsidRDefault="005D0E9F" w:rsidP="005D0E9F">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80,000</w:t>
            </w:r>
          </w:p>
          <w:p w14:paraId="665EE8DB" w14:textId="77777777" w:rsidR="005D0E9F" w:rsidRPr="002739AE" w:rsidRDefault="005D0E9F" w:rsidP="005D0E9F">
            <w:pPr>
              <w:jc w:val="center"/>
              <w:rPr>
                <w:rFonts w:ascii="Verdana" w:hAnsi="Verdana"/>
                <w:color w:val="000000" w:themeColor="text1"/>
                <w:sz w:val="18"/>
                <w:szCs w:val="18"/>
                <w:lang w:eastAsia="en-GB"/>
              </w:rPr>
            </w:pPr>
          </w:p>
          <w:p w14:paraId="7014D6D7" w14:textId="79139318" w:rsidR="005D0E9F" w:rsidRPr="002739AE" w:rsidRDefault="005D0E9F" w:rsidP="005D0E9F">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 xml:space="preserve">(at least </w:t>
            </w:r>
            <w:r w:rsidR="00744CEE" w:rsidRPr="002739AE">
              <w:rPr>
                <w:rFonts w:ascii="Verdana" w:hAnsi="Verdana"/>
                <w:color w:val="000000" w:themeColor="text1"/>
                <w:sz w:val="18"/>
                <w:szCs w:val="18"/>
                <w:lang w:eastAsia="en-GB"/>
              </w:rPr>
              <w:t>40</w:t>
            </w:r>
            <w:r w:rsidRPr="002739AE">
              <w:rPr>
                <w:rFonts w:ascii="Verdana" w:hAnsi="Verdana"/>
                <w:color w:val="000000" w:themeColor="text1"/>
                <w:sz w:val="18"/>
                <w:szCs w:val="18"/>
                <w:lang w:eastAsia="en-GB"/>
              </w:rPr>
              <w:t>% women / youth)</w:t>
            </w:r>
          </w:p>
        </w:tc>
        <w:tc>
          <w:tcPr>
            <w:tcW w:w="765" w:type="pct"/>
            <w:vAlign w:val="center"/>
          </w:tcPr>
          <w:p w14:paraId="4D349277" w14:textId="7EFEECA9" w:rsidR="005D0E9F" w:rsidRPr="0024699B" w:rsidRDefault="005D0E9F" w:rsidP="005D0E9F">
            <w:pPr>
              <w:jc w:val="cente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 xml:space="preserve">Ministry of Energy / </w:t>
            </w:r>
            <w:r w:rsidR="00744CEE" w:rsidRPr="0024699B">
              <w:rPr>
                <w:rFonts w:ascii="Verdana" w:hAnsi="Verdana"/>
                <w:color w:val="000000" w:themeColor="text1"/>
                <w:sz w:val="18"/>
                <w:szCs w:val="18"/>
                <w:lang w:val="en-US" w:eastAsia="en-GB"/>
              </w:rPr>
              <w:t>ADER</w:t>
            </w:r>
            <w:r w:rsidRPr="0024699B">
              <w:rPr>
                <w:rFonts w:ascii="Verdana" w:hAnsi="Verdana"/>
                <w:color w:val="000000" w:themeColor="text1"/>
                <w:sz w:val="18"/>
                <w:szCs w:val="18"/>
                <w:lang w:val="en-US" w:eastAsia="en-GB"/>
              </w:rPr>
              <w:t xml:space="preserve"> Annual  Reports</w:t>
            </w:r>
          </w:p>
          <w:p w14:paraId="74E3C50E" w14:textId="77777777" w:rsidR="005D0E9F" w:rsidRPr="0024699B" w:rsidRDefault="005D0E9F" w:rsidP="005D0E9F">
            <w:pPr>
              <w:jc w:val="center"/>
              <w:rPr>
                <w:rFonts w:ascii="Verdana" w:hAnsi="Verdana"/>
                <w:color w:val="000000" w:themeColor="text1"/>
                <w:sz w:val="18"/>
                <w:szCs w:val="18"/>
                <w:lang w:val="en-US" w:eastAsia="en-GB"/>
              </w:rPr>
            </w:pPr>
          </w:p>
          <w:p w14:paraId="6A82E79F" w14:textId="610BA484" w:rsidR="005D0E9F" w:rsidRPr="002739AE" w:rsidRDefault="005D0E9F" w:rsidP="005D0E9F">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Project Annual report</w:t>
            </w:r>
          </w:p>
        </w:tc>
        <w:tc>
          <w:tcPr>
            <w:tcW w:w="635" w:type="pct"/>
            <w:vAlign w:val="center"/>
          </w:tcPr>
          <w:p w14:paraId="3AFC9FCB" w14:textId="16B354AA" w:rsidR="005D0E9F" w:rsidRPr="002739AE" w:rsidRDefault="005D0E9F" w:rsidP="005D0E9F">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UNDP / UNCDF</w:t>
            </w:r>
          </w:p>
        </w:tc>
      </w:tr>
      <w:tr w:rsidR="00F656A4" w:rsidRPr="00BC38BF" w14:paraId="708525BB" w14:textId="77777777" w:rsidTr="008A4461">
        <w:trPr>
          <w:jc w:val="center"/>
        </w:trPr>
        <w:tc>
          <w:tcPr>
            <w:tcW w:w="796" w:type="pct"/>
            <w:vAlign w:val="center"/>
          </w:tcPr>
          <w:p w14:paraId="6F46CD9E" w14:textId="77777777" w:rsidR="00F656A4" w:rsidRPr="006303EC" w:rsidRDefault="00F656A4" w:rsidP="00F656A4">
            <w:pPr>
              <w:jc w:val="both"/>
              <w:rPr>
                <w:rFonts w:ascii="Verdana" w:hAnsi="Verdana"/>
                <w:color w:val="000000" w:themeColor="text1"/>
                <w:sz w:val="18"/>
                <w:szCs w:val="18"/>
                <w:highlight w:val="yellow"/>
                <w:lang w:val="en-US" w:eastAsia="en-GB"/>
              </w:rPr>
            </w:pPr>
            <w:r w:rsidRPr="006303EC">
              <w:rPr>
                <w:rFonts w:ascii="Verdana" w:hAnsi="Verdana"/>
                <w:color w:val="000000" w:themeColor="text1"/>
                <w:sz w:val="18"/>
                <w:szCs w:val="18"/>
                <w:highlight w:val="yellow"/>
                <w:lang w:val="en-US" w:eastAsia="en-GB"/>
              </w:rPr>
              <w:lastRenderedPageBreak/>
              <w:t>Output 1.1 indicator 1.3: Loans and Loan Guarantees: capital mobilized</w:t>
            </w:r>
          </w:p>
          <w:p w14:paraId="5422BB99" w14:textId="2FC31F4C" w:rsidR="003D6220" w:rsidRPr="006303EC" w:rsidRDefault="003D6220" w:rsidP="00F656A4">
            <w:pPr>
              <w:jc w:val="both"/>
              <w:rPr>
                <w:rFonts w:ascii="Verdana" w:hAnsi="Verdana"/>
                <w:color w:val="000000" w:themeColor="text1"/>
                <w:sz w:val="18"/>
                <w:szCs w:val="18"/>
                <w:highlight w:val="yellow"/>
                <w:lang w:val="en-US" w:eastAsia="en-GB"/>
              </w:rPr>
            </w:pPr>
          </w:p>
        </w:tc>
        <w:tc>
          <w:tcPr>
            <w:tcW w:w="449" w:type="pct"/>
            <w:vAlign w:val="center"/>
          </w:tcPr>
          <w:p w14:paraId="5383C063" w14:textId="1246C3F3" w:rsidR="00F656A4" w:rsidRPr="006303EC" w:rsidRDefault="00F656A4" w:rsidP="00F656A4">
            <w:pPr>
              <w:jc w:val="center"/>
              <w:rPr>
                <w:rFonts w:ascii="Verdana" w:hAnsi="Verdana"/>
                <w:color w:val="000000" w:themeColor="text1"/>
                <w:sz w:val="18"/>
                <w:szCs w:val="18"/>
                <w:highlight w:val="yellow"/>
                <w:lang w:eastAsia="en-GB"/>
              </w:rPr>
            </w:pPr>
            <w:r w:rsidRPr="006303EC">
              <w:rPr>
                <w:rFonts w:ascii="Verdana" w:hAnsi="Verdana"/>
                <w:color w:val="000000" w:themeColor="text1"/>
                <w:sz w:val="18"/>
                <w:szCs w:val="18"/>
                <w:highlight w:val="yellow"/>
                <w:lang w:eastAsia="en-GB"/>
              </w:rPr>
              <w:t>0</w:t>
            </w:r>
          </w:p>
        </w:tc>
        <w:tc>
          <w:tcPr>
            <w:tcW w:w="592" w:type="pct"/>
            <w:vAlign w:val="center"/>
          </w:tcPr>
          <w:p w14:paraId="00786DB6" w14:textId="107142D6" w:rsidR="00F656A4" w:rsidRPr="006303EC" w:rsidRDefault="00F656A4" w:rsidP="00B60103">
            <w:pPr>
              <w:jc w:val="center"/>
              <w:rPr>
                <w:rFonts w:ascii="Verdana" w:hAnsi="Verdana"/>
                <w:color w:val="000000" w:themeColor="text1"/>
                <w:sz w:val="18"/>
                <w:szCs w:val="18"/>
                <w:highlight w:val="yellow"/>
                <w:lang w:eastAsia="en-GB"/>
              </w:rPr>
            </w:pPr>
            <w:r w:rsidRPr="006303EC">
              <w:rPr>
                <w:rFonts w:ascii="Verdana" w:hAnsi="Verdana"/>
                <w:color w:val="000000" w:themeColor="text1"/>
                <w:sz w:val="18"/>
                <w:szCs w:val="18"/>
                <w:highlight w:val="yellow"/>
                <w:lang w:eastAsia="en-GB"/>
              </w:rPr>
              <w:t xml:space="preserve">USD </w:t>
            </w:r>
            <w:r w:rsidR="00B60103" w:rsidRPr="006303EC">
              <w:rPr>
                <w:rFonts w:ascii="Verdana" w:hAnsi="Verdana"/>
                <w:color w:val="000000" w:themeColor="text1"/>
                <w:sz w:val="18"/>
                <w:szCs w:val="18"/>
                <w:highlight w:val="yellow"/>
                <w:lang w:eastAsia="en-GB"/>
              </w:rPr>
              <w:t>35</w:t>
            </w:r>
            <w:r w:rsidRPr="006303EC">
              <w:rPr>
                <w:rFonts w:ascii="Verdana" w:hAnsi="Verdana"/>
                <w:color w:val="000000" w:themeColor="text1"/>
                <w:sz w:val="18"/>
                <w:szCs w:val="18"/>
                <w:highlight w:val="yellow"/>
                <w:lang w:eastAsia="en-GB"/>
              </w:rPr>
              <w:t>0,000</w:t>
            </w:r>
          </w:p>
        </w:tc>
        <w:tc>
          <w:tcPr>
            <w:tcW w:w="580" w:type="pct"/>
            <w:vAlign w:val="center"/>
          </w:tcPr>
          <w:p w14:paraId="27158721" w14:textId="5E3B046C" w:rsidR="00F656A4" w:rsidRPr="006303EC" w:rsidRDefault="00F656A4" w:rsidP="00B60103">
            <w:pPr>
              <w:jc w:val="center"/>
              <w:rPr>
                <w:rFonts w:ascii="Verdana" w:hAnsi="Verdana"/>
                <w:color w:val="000000" w:themeColor="text1"/>
                <w:sz w:val="18"/>
                <w:szCs w:val="18"/>
                <w:highlight w:val="yellow"/>
                <w:lang w:eastAsia="en-GB"/>
              </w:rPr>
            </w:pPr>
            <w:r w:rsidRPr="006303EC">
              <w:rPr>
                <w:rFonts w:ascii="Verdana" w:hAnsi="Verdana"/>
                <w:color w:val="000000" w:themeColor="text1"/>
                <w:sz w:val="18"/>
                <w:szCs w:val="18"/>
                <w:highlight w:val="yellow"/>
                <w:lang w:eastAsia="en-GB"/>
              </w:rPr>
              <w:t xml:space="preserve">USD </w:t>
            </w:r>
            <w:r w:rsidR="00B60103" w:rsidRPr="006303EC">
              <w:rPr>
                <w:rFonts w:ascii="Verdana" w:hAnsi="Verdana"/>
                <w:color w:val="000000" w:themeColor="text1"/>
                <w:sz w:val="18"/>
                <w:szCs w:val="18"/>
                <w:highlight w:val="yellow"/>
                <w:lang w:eastAsia="en-GB"/>
              </w:rPr>
              <w:t>700</w:t>
            </w:r>
            <w:r w:rsidRPr="006303EC">
              <w:rPr>
                <w:rFonts w:ascii="Verdana" w:hAnsi="Verdana"/>
                <w:color w:val="000000" w:themeColor="text1"/>
                <w:sz w:val="18"/>
                <w:szCs w:val="18"/>
                <w:highlight w:val="yellow"/>
                <w:lang w:eastAsia="en-GB"/>
              </w:rPr>
              <w:t>,000</w:t>
            </w:r>
          </w:p>
        </w:tc>
        <w:tc>
          <w:tcPr>
            <w:tcW w:w="591" w:type="pct"/>
            <w:vAlign w:val="center"/>
          </w:tcPr>
          <w:p w14:paraId="6265B7AC" w14:textId="0E42BA2A" w:rsidR="00F656A4" w:rsidRPr="006303EC" w:rsidRDefault="00F656A4" w:rsidP="00B60103">
            <w:pPr>
              <w:jc w:val="center"/>
              <w:rPr>
                <w:rFonts w:ascii="Verdana" w:hAnsi="Verdana"/>
                <w:color w:val="000000" w:themeColor="text1"/>
                <w:sz w:val="18"/>
                <w:szCs w:val="18"/>
                <w:highlight w:val="yellow"/>
                <w:lang w:eastAsia="en-GB"/>
              </w:rPr>
            </w:pPr>
            <w:r w:rsidRPr="006303EC">
              <w:rPr>
                <w:rFonts w:ascii="Verdana" w:hAnsi="Verdana"/>
                <w:color w:val="000000" w:themeColor="text1"/>
                <w:sz w:val="18"/>
                <w:szCs w:val="18"/>
                <w:highlight w:val="yellow"/>
                <w:lang w:eastAsia="en-GB"/>
              </w:rPr>
              <w:t xml:space="preserve">USD </w:t>
            </w:r>
            <w:r w:rsidR="00B60103" w:rsidRPr="006303EC">
              <w:rPr>
                <w:rFonts w:ascii="Verdana" w:hAnsi="Verdana"/>
                <w:color w:val="000000" w:themeColor="text1"/>
                <w:sz w:val="18"/>
                <w:szCs w:val="18"/>
                <w:highlight w:val="yellow"/>
                <w:lang w:eastAsia="en-GB"/>
              </w:rPr>
              <w:t>875</w:t>
            </w:r>
            <w:r w:rsidRPr="006303EC">
              <w:rPr>
                <w:rFonts w:ascii="Verdana" w:hAnsi="Verdana"/>
                <w:color w:val="000000" w:themeColor="text1"/>
                <w:sz w:val="18"/>
                <w:szCs w:val="18"/>
                <w:highlight w:val="yellow"/>
                <w:lang w:eastAsia="en-GB"/>
              </w:rPr>
              <w:t>,000</w:t>
            </w:r>
          </w:p>
        </w:tc>
        <w:tc>
          <w:tcPr>
            <w:tcW w:w="592" w:type="pct"/>
            <w:vAlign w:val="center"/>
          </w:tcPr>
          <w:p w14:paraId="25256D99" w14:textId="236D2FD1" w:rsidR="00F656A4" w:rsidRPr="006303EC" w:rsidRDefault="00F656A4" w:rsidP="00B60103">
            <w:pPr>
              <w:jc w:val="center"/>
              <w:rPr>
                <w:rFonts w:ascii="Verdana" w:hAnsi="Verdana"/>
                <w:color w:val="000000" w:themeColor="text1"/>
                <w:sz w:val="18"/>
                <w:szCs w:val="18"/>
                <w:highlight w:val="yellow"/>
                <w:lang w:eastAsia="en-GB"/>
              </w:rPr>
            </w:pPr>
            <w:r w:rsidRPr="006303EC">
              <w:rPr>
                <w:rFonts w:ascii="Verdana" w:hAnsi="Verdana"/>
                <w:color w:val="000000" w:themeColor="text1"/>
                <w:sz w:val="18"/>
                <w:szCs w:val="18"/>
                <w:highlight w:val="yellow"/>
                <w:lang w:eastAsia="en-GB"/>
              </w:rPr>
              <w:t>USD 8</w:t>
            </w:r>
            <w:r w:rsidR="00B60103" w:rsidRPr="006303EC">
              <w:rPr>
                <w:rFonts w:ascii="Verdana" w:hAnsi="Verdana"/>
                <w:color w:val="000000" w:themeColor="text1"/>
                <w:sz w:val="18"/>
                <w:szCs w:val="18"/>
                <w:highlight w:val="yellow"/>
                <w:lang w:eastAsia="en-GB"/>
              </w:rPr>
              <w:t>75</w:t>
            </w:r>
            <w:r w:rsidRPr="006303EC">
              <w:rPr>
                <w:rFonts w:ascii="Verdana" w:hAnsi="Verdana"/>
                <w:color w:val="000000" w:themeColor="text1"/>
                <w:sz w:val="18"/>
                <w:szCs w:val="18"/>
                <w:highlight w:val="yellow"/>
                <w:lang w:eastAsia="en-GB"/>
              </w:rPr>
              <w:t>,000</w:t>
            </w:r>
          </w:p>
        </w:tc>
        <w:tc>
          <w:tcPr>
            <w:tcW w:w="765" w:type="pct"/>
            <w:vAlign w:val="center"/>
          </w:tcPr>
          <w:p w14:paraId="7FEDD6AD" w14:textId="6FEEB303" w:rsidR="00F656A4" w:rsidRPr="006303EC" w:rsidRDefault="00F656A4" w:rsidP="00F656A4">
            <w:pPr>
              <w:jc w:val="center"/>
              <w:rPr>
                <w:rFonts w:ascii="Verdana" w:hAnsi="Verdana"/>
                <w:color w:val="000000" w:themeColor="text1"/>
                <w:sz w:val="18"/>
                <w:szCs w:val="18"/>
                <w:highlight w:val="yellow"/>
                <w:lang w:eastAsia="en-GB"/>
              </w:rPr>
            </w:pPr>
            <w:r w:rsidRPr="006303EC">
              <w:rPr>
                <w:rFonts w:ascii="Verdana" w:hAnsi="Verdana"/>
                <w:color w:val="000000" w:themeColor="text1"/>
                <w:sz w:val="18"/>
                <w:szCs w:val="18"/>
                <w:highlight w:val="yellow"/>
                <w:lang w:eastAsia="en-GB"/>
              </w:rPr>
              <w:t>Project Annual report</w:t>
            </w:r>
          </w:p>
        </w:tc>
        <w:tc>
          <w:tcPr>
            <w:tcW w:w="635" w:type="pct"/>
            <w:vAlign w:val="center"/>
          </w:tcPr>
          <w:p w14:paraId="6251A072" w14:textId="33DAE0FA" w:rsidR="00F656A4" w:rsidRPr="006303EC" w:rsidRDefault="00F656A4" w:rsidP="00F656A4">
            <w:pPr>
              <w:jc w:val="center"/>
              <w:rPr>
                <w:rFonts w:ascii="Verdana" w:hAnsi="Verdana"/>
                <w:color w:val="000000" w:themeColor="text1"/>
                <w:sz w:val="18"/>
                <w:szCs w:val="18"/>
                <w:highlight w:val="yellow"/>
                <w:lang w:eastAsia="en-GB"/>
              </w:rPr>
            </w:pPr>
            <w:r w:rsidRPr="006303EC">
              <w:rPr>
                <w:rFonts w:ascii="Verdana" w:hAnsi="Verdana"/>
                <w:color w:val="000000" w:themeColor="text1"/>
                <w:sz w:val="18"/>
                <w:szCs w:val="18"/>
                <w:highlight w:val="yellow"/>
                <w:lang w:eastAsia="en-GB"/>
              </w:rPr>
              <w:t>UNDP / UNCDF</w:t>
            </w:r>
          </w:p>
        </w:tc>
      </w:tr>
      <w:tr w:rsidR="006303EC" w:rsidRPr="00BC38BF" w14:paraId="7336A437" w14:textId="77777777" w:rsidTr="008A4461">
        <w:trPr>
          <w:jc w:val="center"/>
        </w:trPr>
        <w:tc>
          <w:tcPr>
            <w:tcW w:w="796" w:type="pct"/>
            <w:vAlign w:val="center"/>
          </w:tcPr>
          <w:p w14:paraId="6121F87D" w14:textId="77777777" w:rsidR="006303EC" w:rsidRPr="006303EC" w:rsidRDefault="006303EC" w:rsidP="006303EC">
            <w:pPr>
              <w:jc w:val="both"/>
              <w:rPr>
                <w:rFonts w:ascii="Verdana" w:hAnsi="Verdana"/>
                <w:color w:val="000000" w:themeColor="text1"/>
                <w:sz w:val="18"/>
                <w:szCs w:val="18"/>
                <w:highlight w:val="yellow"/>
                <w:lang w:eastAsia="en-GB"/>
              </w:rPr>
            </w:pPr>
            <w:r w:rsidRPr="006303EC">
              <w:rPr>
                <w:rFonts w:ascii="Verdana" w:hAnsi="Verdana"/>
                <w:color w:val="000000" w:themeColor="text1"/>
                <w:sz w:val="18"/>
                <w:szCs w:val="18"/>
                <w:highlight w:val="yellow"/>
                <w:lang w:eastAsia="en-GB"/>
              </w:rPr>
              <w:t>Output 1.1 indicator 1.4: Grants: capital mobilized</w:t>
            </w:r>
          </w:p>
          <w:p w14:paraId="3C79AA13" w14:textId="65E36D3A" w:rsidR="006303EC" w:rsidRPr="006303EC" w:rsidRDefault="006303EC" w:rsidP="006303EC">
            <w:pPr>
              <w:jc w:val="both"/>
              <w:rPr>
                <w:rFonts w:ascii="Verdana" w:hAnsi="Verdana"/>
                <w:color w:val="000000" w:themeColor="text1"/>
                <w:sz w:val="18"/>
                <w:szCs w:val="18"/>
                <w:highlight w:val="yellow"/>
                <w:lang w:eastAsia="en-GB"/>
              </w:rPr>
            </w:pPr>
          </w:p>
        </w:tc>
        <w:tc>
          <w:tcPr>
            <w:tcW w:w="449" w:type="pct"/>
            <w:vAlign w:val="center"/>
          </w:tcPr>
          <w:p w14:paraId="227E65E8" w14:textId="60E23B23" w:rsidR="006303EC" w:rsidRPr="006303EC" w:rsidRDefault="006303EC" w:rsidP="006303EC">
            <w:pPr>
              <w:jc w:val="center"/>
              <w:rPr>
                <w:rFonts w:ascii="Verdana" w:hAnsi="Verdana"/>
                <w:color w:val="000000" w:themeColor="text1"/>
                <w:sz w:val="18"/>
                <w:szCs w:val="18"/>
                <w:highlight w:val="yellow"/>
                <w:lang w:eastAsia="en-GB"/>
              </w:rPr>
            </w:pPr>
            <w:r w:rsidRPr="006303EC">
              <w:rPr>
                <w:rFonts w:ascii="Verdana" w:hAnsi="Verdana"/>
                <w:color w:val="000000" w:themeColor="text1"/>
                <w:sz w:val="18"/>
                <w:szCs w:val="18"/>
                <w:highlight w:val="yellow"/>
                <w:lang w:eastAsia="en-GB"/>
              </w:rPr>
              <w:t>0</w:t>
            </w:r>
          </w:p>
        </w:tc>
        <w:tc>
          <w:tcPr>
            <w:tcW w:w="592" w:type="pct"/>
            <w:vAlign w:val="center"/>
          </w:tcPr>
          <w:p w14:paraId="6618484D" w14:textId="123233CD" w:rsidR="006303EC" w:rsidRPr="006303EC" w:rsidRDefault="006303EC" w:rsidP="006303EC">
            <w:pPr>
              <w:jc w:val="center"/>
              <w:rPr>
                <w:rFonts w:ascii="Verdana" w:hAnsi="Verdana"/>
                <w:color w:val="000000" w:themeColor="text1"/>
                <w:sz w:val="18"/>
                <w:szCs w:val="18"/>
                <w:highlight w:val="yellow"/>
                <w:lang w:eastAsia="en-GB"/>
              </w:rPr>
            </w:pPr>
            <w:r w:rsidRPr="006303EC">
              <w:rPr>
                <w:rFonts w:ascii="Verdana" w:hAnsi="Verdana"/>
                <w:color w:val="000000" w:themeColor="text1"/>
                <w:sz w:val="18"/>
                <w:szCs w:val="18"/>
                <w:highlight w:val="yellow"/>
                <w:lang w:eastAsia="en-GB"/>
              </w:rPr>
              <w:t>USD 240,000</w:t>
            </w:r>
          </w:p>
        </w:tc>
        <w:tc>
          <w:tcPr>
            <w:tcW w:w="580" w:type="pct"/>
            <w:vAlign w:val="center"/>
          </w:tcPr>
          <w:p w14:paraId="4C9A95B4" w14:textId="03260227" w:rsidR="006303EC" w:rsidRPr="006303EC" w:rsidRDefault="006303EC" w:rsidP="006303EC">
            <w:pPr>
              <w:jc w:val="center"/>
              <w:rPr>
                <w:rFonts w:ascii="Verdana" w:hAnsi="Verdana"/>
                <w:color w:val="000000" w:themeColor="text1"/>
                <w:sz w:val="18"/>
                <w:szCs w:val="18"/>
                <w:highlight w:val="yellow"/>
                <w:lang w:eastAsia="en-GB"/>
              </w:rPr>
            </w:pPr>
            <w:r w:rsidRPr="006303EC">
              <w:rPr>
                <w:rFonts w:ascii="Verdana" w:hAnsi="Verdana"/>
                <w:color w:val="000000" w:themeColor="text1"/>
                <w:sz w:val="18"/>
                <w:szCs w:val="18"/>
                <w:highlight w:val="yellow"/>
                <w:lang w:eastAsia="en-GB"/>
              </w:rPr>
              <w:t>USD 500,000</w:t>
            </w:r>
          </w:p>
        </w:tc>
        <w:tc>
          <w:tcPr>
            <w:tcW w:w="591" w:type="pct"/>
            <w:vAlign w:val="center"/>
          </w:tcPr>
          <w:p w14:paraId="616DEB29" w14:textId="36F566B4" w:rsidR="006303EC" w:rsidRPr="006303EC" w:rsidRDefault="006303EC" w:rsidP="006303EC">
            <w:pPr>
              <w:jc w:val="center"/>
              <w:rPr>
                <w:rFonts w:ascii="Verdana" w:hAnsi="Verdana"/>
                <w:color w:val="000000" w:themeColor="text1"/>
                <w:sz w:val="18"/>
                <w:szCs w:val="18"/>
                <w:highlight w:val="yellow"/>
                <w:lang w:eastAsia="en-GB"/>
              </w:rPr>
            </w:pPr>
            <w:r w:rsidRPr="006303EC">
              <w:rPr>
                <w:rFonts w:ascii="Verdana" w:hAnsi="Verdana"/>
                <w:color w:val="000000" w:themeColor="text1"/>
                <w:sz w:val="18"/>
                <w:szCs w:val="18"/>
                <w:highlight w:val="yellow"/>
                <w:lang w:eastAsia="en-GB"/>
              </w:rPr>
              <w:t>USD 260,000</w:t>
            </w:r>
          </w:p>
        </w:tc>
        <w:tc>
          <w:tcPr>
            <w:tcW w:w="592" w:type="pct"/>
            <w:vAlign w:val="center"/>
          </w:tcPr>
          <w:p w14:paraId="50E37CC1" w14:textId="4EA9884E" w:rsidR="006303EC" w:rsidRPr="006303EC" w:rsidRDefault="006303EC" w:rsidP="006303EC">
            <w:pPr>
              <w:jc w:val="center"/>
              <w:rPr>
                <w:rFonts w:ascii="Verdana" w:hAnsi="Verdana"/>
                <w:color w:val="000000" w:themeColor="text1"/>
                <w:sz w:val="18"/>
                <w:szCs w:val="18"/>
                <w:highlight w:val="yellow"/>
                <w:lang w:eastAsia="en-GB"/>
              </w:rPr>
            </w:pPr>
            <w:r w:rsidRPr="006303EC">
              <w:rPr>
                <w:rFonts w:ascii="Verdana" w:hAnsi="Verdana"/>
                <w:color w:val="000000" w:themeColor="text1"/>
                <w:sz w:val="18"/>
                <w:szCs w:val="18"/>
                <w:highlight w:val="yellow"/>
                <w:lang w:eastAsia="en-GB"/>
              </w:rPr>
              <w:t>USD 200,000</w:t>
            </w:r>
          </w:p>
        </w:tc>
        <w:tc>
          <w:tcPr>
            <w:tcW w:w="765" w:type="pct"/>
            <w:vAlign w:val="center"/>
          </w:tcPr>
          <w:p w14:paraId="4235D16E" w14:textId="7AEF462C" w:rsidR="006303EC" w:rsidRPr="006303EC" w:rsidRDefault="006303EC" w:rsidP="006303EC">
            <w:pPr>
              <w:jc w:val="center"/>
              <w:rPr>
                <w:rFonts w:ascii="Verdana" w:hAnsi="Verdana"/>
                <w:color w:val="000000" w:themeColor="text1"/>
                <w:sz w:val="18"/>
                <w:szCs w:val="18"/>
                <w:highlight w:val="yellow"/>
                <w:lang w:eastAsia="en-GB"/>
              </w:rPr>
            </w:pPr>
            <w:r w:rsidRPr="006303EC">
              <w:rPr>
                <w:rFonts w:ascii="Verdana" w:hAnsi="Verdana"/>
                <w:color w:val="000000" w:themeColor="text1"/>
                <w:sz w:val="18"/>
                <w:szCs w:val="18"/>
                <w:highlight w:val="yellow"/>
                <w:lang w:eastAsia="en-GB"/>
              </w:rPr>
              <w:t>Project Annual report</w:t>
            </w:r>
          </w:p>
        </w:tc>
        <w:tc>
          <w:tcPr>
            <w:tcW w:w="635" w:type="pct"/>
            <w:vAlign w:val="center"/>
          </w:tcPr>
          <w:p w14:paraId="25B03038" w14:textId="40CCAB7F" w:rsidR="006303EC" w:rsidRPr="006303EC" w:rsidRDefault="006303EC" w:rsidP="006303EC">
            <w:pPr>
              <w:jc w:val="center"/>
              <w:rPr>
                <w:rFonts w:ascii="Verdana" w:hAnsi="Verdana"/>
                <w:color w:val="000000" w:themeColor="text1"/>
                <w:sz w:val="18"/>
                <w:szCs w:val="18"/>
                <w:highlight w:val="yellow"/>
                <w:lang w:eastAsia="en-GB"/>
              </w:rPr>
            </w:pPr>
            <w:r w:rsidRPr="006303EC">
              <w:rPr>
                <w:rFonts w:ascii="Verdana" w:hAnsi="Verdana"/>
                <w:color w:val="000000" w:themeColor="text1"/>
                <w:sz w:val="18"/>
                <w:szCs w:val="18"/>
                <w:highlight w:val="yellow"/>
                <w:lang w:eastAsia="en-GB"/>
              </w:rPr>
              <w:t>UNDP / UNCDF</w:t>
            </w:r>
          </w:p>
        </w:tc>
      </w:tr>
      <w:tr w:rsidR="00F656A4" w:rsidRPr="00491FA8" w14:paraId="54042F40" w14:textId="77777777" w:rsidTr="00275201">
        <w:trPr>
          <w:jc w:val="center"/>
        </w:trPr>
        <w:tc>
          <w:tcPr>
            <w:tcW w:w="5000" w:type="pct"/>
            <w:gridSpan w:val="8"/>
            <w:shd w:val="clear" w:color="auto" w:fill="EDEDED" w:themeFill="accent3" w:themeFillTint="33"/>
          </w:tcPr>
          <w:p w14:paraId="345A43DB" w14:textId="77777777" w:rsidR="00F656A4" w:rsidRPr="0024699B" w:rsidRDefault="00F656A4" w:rsidP="00F656A4">
            <w:pPr>
              <w:jc w:val="both"/>
              <w:rPr>
                <w:rFonts w:ascii="Verdana" w:hAnsi="Verdana"/>
                <w:color w:val="000000"/>
                <w:sz w:val="18"/>
                <w:szCs w:val="20"/>
                <w:lang w:val="en-US"/>
              </w:rPr>
            </w:pPr>
            <w:r w:rsidRPr="0024699B">
              <w:rPr>
                <w:rFonts w:ascii="Verdana" w:hAnsi="Verdana"/>
                <w:color w:val="000000" w:themeColor="text1"/>
                <w:sz w:val="18"/>
                <w:szCs w:val="18"/>
                <w:lang w:val="en-US" w:eastAsia="en-GB"/>
              </w:rPr>
              <w:t xml:space="preserve">Output 1.2 : </w:t>
            </w:r>
            <w:r w:rsidRPr="0024699B">
              <w:rPr>
                <w:rFonts w:ascii="Verdana" w:hAnsi="Verdana"/>
                <w:color w:val="000000"/>
                <w:sz w:val="18"/>
                <w:szCs w:val="20"/>
                <w:lang w:val="en-US"/>
              </w:rPr>
              <w:t>A sovereign fund which has adequate human and financial resources is created and structured with a clear scope of action, its financing mechanism and sources defined and the first cohort of projects to be funded identified.</w:t>
            </w:r>
          </w:p>
          <w:p w14:paraId="2984502A" w14:textId="6D514524" w:rsidR="003D6220" w:rsidRPr="0024699B" w:rsidRDefault="003D6220" w:rsidP="00F656A4">
            <w:pPr>
              <w:jc w:val="both"/>
              <w:rPr>
                <w:rFonts w:ascii="Verdana" w:hAnsi="Verdana"/>
                <w:color w:val="000000" w:themeColor="text1"/>
                <w:sz w:val="18"/>
                <w:szCs w:val="18"/>
                <w:lang w:val="en-US" w:eastAsia="en-GB"/>
              </w:rPr>
            </w:pPr>
          </w:p>
        </w:tc>
      </w:tr>
      <w:tr w:rsidR="00F656A4" w:rsidRPr="002739AE" w14:paraId="39648F75" w14:textId="77777777" w:rsidTr="008A4461">
        <w:trPr>
          <w:jc w:val="center"/>
        </w:trPr>
        <w:tc>
          <w:tcPr>
            <w:tcW w:w="796" w:type="pct"/>
            <w:vAlign w:val="center"/>
          </w:tcPr>
          <w:p w14:paraId="3F959BD7" w14:textId="1084D390" w:rsidR="00F656A4" w:rsidRPr="0024699B" w:rsidRDefault="00F656A4" w:rsidP="00F656A4">
            <w:pP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 xml:space="preserve">Output 1.2 indicator 1.1 : A Sovereign Fund is set up and operational </w:t>
            </w:r>
          </w:p>
        </w:tc>
        <w:tc>
          <w:tcPr>
            <w:tcW w:w="449" w:type="pct"/>
            <w:vAlign w:val="center"/>
          </w:tcPr>
          <w:p w14:paraId="69886F07" w14:textId="52B4F5E8" w:rsidR="00F656A4" w:rsidRPr="00BC38BF" w:rsidRDefault="00F656A4" w:rsidP="00F656A4">
            <w:pPr>
              <w:jc w:val="center"/>
              <w:rPr>
                <w:rFonts w:ascii="Verdana" w:hAnsi="Verdana"/>
                <w:color w:val="000000" w:themeColor="text1"/>
                <w:sz w:val="18"/>
                <w:szCs w:val="18"/>
                <w:lang w:eastAsia="en-GB"/>
              </w:rPr>
            </w:pPr>
            <w:r w:rsidRPr="00BC38BF">
              <w:rPr>
                <w:rFonts w:ascii="Verdana" w:hAnsi="Verdana"/>
                <w:color w:val="000000" w:themeColor="text1"/>
                <w:sz w:val="18"/>
                <w:szCs w:val="18"/>
                <w:lang w:eastAsia="en-GB"/>
              </w:rPr>
              <w:t>0</w:t>
            </w:r>
          </w:p>
        </w:tc>
        <w:tc>
          <w:tcPr>
            <w:tcW w:w="592" w:type="pct"/>
            <w:vAlign w:val="center"/>
          </w:tcPr>
          <w:p w14:paraId="32185D46" w14:textId="501378CF" w:rsidR="00F656A4" w:rsidRPr="002739AE" w:rsidRDefault="00F656A4" w:rsidP="00F656A4">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0</w:t>
            </w:r>
          </w:p>
        </w:tc>
        <w:tc>
          <w:tcPr>
            <w:tcW w:w="580" w:type="pct"/>
            <w:vAlign w:val="center"/>
          </w:tcPr>
          <w:p w14:paraId="6BBF1853" w14:textId="160E8AAC" w:rsidR="00F656A4" w:rsidRPr="002739AE" w:rsidRDefault="00F656A4" w:rsidP="00F656A4">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1</w:t>
            </w:r>
          </w:p>
        </w:tc>
        <w:tc>
          <w:tcPr>
            <w:tcW w:w="591" w:type="pct"/>
            <w:vAlign w:val="center"/>
          </w:tcPr>
          <w:p w14:paraId="7D463031" w14:textId="3398C515" w:rsidR="00F656A4" w:rsidRPr="002739AE" w:rsidRDefault="00F656A4" w:rsidP="00F656A4">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1</w:t>
            </w:r>
          </w:p>
        </w:tc>
        <w:tc>
          <w:tcPr>
            <w:tcW w:w="592" w:type="pct"/>
            <w:vAlign w:val="center"/>
          </w:tcPr>
          <w:p w14:paraId="3A756694" w14:textId="12E4EE8B" w:rsidR="00F656A4" w:rsidRPr="002739AE" w:rsidRDefault="00F656A4" w:rsidP="00F656A4">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1</w:t>
            </w:r>
          </w:p>
        </w:tc>
        <w:tc>
          <w:tcPr>
            <w:tcW w:w="765" w:type="pct"/>
            <w:vAlign w:val="center"/>
          </w:tcPr>
          <w:p w14:paraId="0924209E" w14:textId="77777777" w:rsidR="00F656A4" w:rsidRPr="0024699B" w:rsidRDefault="00F656A4" w:rsidP="00F656A4">
            <w:pPr>
              <w:jc w:val="cente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Finance Law;</w:t>
            </w:r>
          </w:p>
          <w:p w14:paraId="03BC80B8" w14:textId="77777777" w:rsidR="00F656A4" w:rsidRPr="0024699B" w:rsidRDefault="00F656A4" w:rsidP="00F656A4">
            <w:pPr>
              <w:jc w:val="cente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 xml:space="preserve">Central Bank </w:t>
            </w:r>
          </w:p>
          <w:p w14:paraId="76449D26" w14:textId="77777777" w:rsidR="00F656A4" w:rsidRPr="0024699B" w:rsidRDefault="00F656A4" w:rsidP="00F656A4">
            <w:pPr>
              <w:jc w:val="cente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Ministry of Finance</w:t>
            </w:r>
          </w:p>
          <w:p w14:paraId="1D151673" w14:textId="4100552E" w:rsidR="00F656A4" w:rsidRPr="002739AE" w:rsidRDefault="00F656A4" w:rsidP="00F656A4">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Project Annual Report</w:t>
            </w:r>
          </w:p>
        </w:tc>
        <w:tc>
          <w:tcPr>
            <w:tcW w:w="635" w:type="pct"/>
            <w:vAlign w:val="center"/>
          </w:tcPr>
          <w:p w14:paraId="4D0AFBA4" w14:textId="5823FCCD" w:rsidR="00F656A4" w:rsidRPr="002739AE" w:rsidRDefault="00F656A4" w:rsidP="00F656A4">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UNDP</w:t>
            </w:r>
          </w:p>
        </w:tc>
      </w:tr>
      <w:tr w:rsidR="00F656A4" w:rsidRPr="002739AE" w14:paraId="3DAA7BC4" w14:textId="77777777" w:rsidTr="008A4461">
        <w:trPr>
          <w:jc w:val="center"/>
        </w:trPr>
        <w:tc>
          <w:tcPr>
            <w:tcW w:w="796" w:type="pct"/>
            <w:vAlign w:val="center"/>
          </w:tcPr>
          <w:p w14:paraId="5F33CBE5" w14:textId="77777777" w:rsidR="00F656A4" w:rsidRPr="0024699B" w:rsidRDefault="00F656A4" w:rsidP="00F656A4">
            <w:pP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 xml:space="preserve">Output 1.2 indicator: 1.2: Number of Sustainable Energy projects assessed in the pipeline of the Sovereign Fund </w:t>
            </w:r>
          </w:p>
          <w:p w14:paraId="61E03CEA" w14:textId="7A1A4A32" w:rsidR="003D6220" w:rsidRPr="0024699B" w:rsidRDefault="003D6220" w:rsidP="00F656A4">
            <w:pPr>
              <w:rPr>
                <w:rFonts w:ascii="Verdana" w:hAnsi="Verdana"/>
                <w:color w:val="000000" w:themeColor="text1"/>
                <w:sz w:val="18"/>
                <w:szCs w:val="18"/>
                <w:lang w:val="en-US" w:eastAsia="en-GB"/>
              </w:rPr>
            </w:pPr>
          </w:p>
        </w:tc>
        <w:tc>
          <w:tcPr>
            <w:tcW w:w="449" w:type="pct"/>
            <w:vAlign w:val="center"/>
          </w:tcPr>
          <w:p w14:paraId="728DCCCC" w14:textId="408AC40C" w:rsidR="00F656A4" w:rsidRPr="00BC38BF" w:rsidRDefault="00F656A4" w:rsidP="00F656A4">
            <w:pPr>
              <w:jc w:val="center"/>
              <w:rPr>
                <w:rFonts w:ascii="Verdana" w:hAnsi="Verdana"/>
                <w:color w:val="000000" w:themeColor="text1"/>
                <w:sz w:val="18"/>
                <w:szCs w:val="18"/>
                <w:lang w:eastAsia="en-GB"/>
              </w:rPr>
            </w:pPr>
            <w:r w:rsidRPr="00BC38BF">
              <w:rPr>
                <w:rFonts w:ascii="Verdana" w:hAnsi="Verdana"/>
                <w:color w:val="000000" w:themeColor="text1"/>
                <w:sz w:val="18"/>
                <w:szCs w:val="18"/>
                <w:lang w:eastAsia="en-GB"/>
              </w:rPr>
              <w:t>0</w:t>
            </w:r>
          </w:p>
        </w:tc>
        <w:tc>
          <w:tcPr>
            <w:tcW w:w="592" w:type="pct"/>
            <w:vAlign w:val="center"/>
          </w:tcPr>
          <w:p w14:paraId="44F6AE9D" w14:textId="268FDCBF" w:rsidR="00F656A4" w:rsidRPr="002739AE" w:rsidRDefault="00F656A4" w:rsidP="00F656A4">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0</w:t>
            </w:r>
          </w:p>
        </w:tc>
        <w:tc>
          <w:tcPr>
            <w:tcW w:w="580" w:type="pct"/>
            <w:vAlign w:val="center"/>
          </w:tcPr>
          <w:p w14:paraId="4695844B" w14:textId="781463CD" w:rsidR="00F656A4" w:rsidRPr="002739AE" w:rsidRDefault="00F656A4" w:rsidP="00F656A4">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0</w:t>
            </w:r>
          </w:p>
        </w:tc>
        <w:tc>
          <w:tcPr>
            <w:tcW w:w="591" w:type="pct"/>
            <w:vAlign w:val="center"/>
          </w:tcPr>
          <w:p w14:paraId="722F7593" w14:textId="5D9D550D" w:rsidR="00F656A4" w:rsidRPr="002739AE" w:rsidRDefault="00F656A4" w:rsidP="00F656A4">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2</w:t>
            </w:r>
          </w:p>
        </w:tc>
        <w:tc>
          <w:tcPr>
            <w:tcW w:w="592" w:type="pct"/>
            <w:vAlign w:val="center"/>
          </w:tcPr>
          <w:p w14:paraId="56686CB9" w14:textId="77D4BB58" w:rsidR="00F656A4" w:rsidRPr="002739AE" w:rsidRDefault="00F656A4" w:rsidP="00F656A4">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4</w:t>
            </w:r>
          </w:p>
        </w:tc>
        <w:tc>
          <w:tcPr>
            <w:tcW w:w="765" w:type="pct"/>
            <w:vAlign w:val="center"/>
          </w:tcPr>
          <w:p w14:paraId="4917BF44" w14:textId="77777777" w:rsidR="00F656A4" w:rsidRPr="0024699B" w:rsidRDefault="00F656A4" w:rsidP="00F656A4">
            <w:pPr>
              <w:jc w:val="cente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Ministry of Finance Annual Report</w:t>
            </w:r>
          </w:p>
          <w:p w14:paraId="2F117077" w14:textId="77777777" w:rsidR="00F656A4" w:rsidRPr="0024699B" w:rsidRDefault="00F656A4" w:rsidP="00F656A4">
            <w:pPr>
              <w:jc w:val="center"/>
              <w:rPr>
                <w:rFonts w:ascii="Verdana" w:hAnsi="Verdana"/>
                <w:color w:val="000000" w:themeColor="text1"/>
                <w:sz w:val="18"/>
                <w:szCs w:val="18"/>
                <w:lang w:val="en-US" w:eastAsia="en-GB"/>
              </w:rPr>
            </w:pPr>
          </w:p>
          <w:p w14:paraId="7101011E" w14:textId="5CE7F2F5" w:rsidR="00F656A4" w:rsidRPr="0024699B" w:rsidRDefault="00F656A4" w:rsidP="00F656A4">
            <w:pPr>
              <w:jc w:val="cente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Project Annual Report</w:t>
            </w:r>
          </w:p>
        </w:tc>
        <w:tc>
          <w:tcPr>
            <w:tcW w:w="635" w:type="pct"/>
            <w:vAlign w:val="center"/>
          </w:tcPr>
          <w:p w14:paraId="4E94CDDD" w14:textId="37242730" w:rsidR="00F656A4" w:rsidRPr="002739AE" w:rsidRDefault="00F656A4" w:rsidP="00F656A4">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 xml:space="preserve">UNDP / </w:t>
            </w:r>
          </w:p>
        </w:tc>
      </w:tr>
      <w:tr w:rsidR="00F656A4" w:rsidRPr="00491FA8" w14:paraId="0091DD17" w14:textId="77777777" w:rsidTr="00275201">
        <w:trPr>
          <w:jc w:val="center"/>
        </w:trPr>
        <w:tc>
          <w:tcPr>
            <w:tcW w:w="5000" w:type="pct"/>
            <w:gridSpan w:val="8"/>
            <w:shd w:val="clear" w:color="auto" w:fill="FFF2CC" w:themeFill="accent4" w:themeFillTint="33"/>
          </w:tcPr>
          <w:p w14:paraId="05E9E8DA" w14:textId="77777777" w:rsidR="003D6220" w:rsidRDefault="00F656A4" w:rsidP="00F656A4">
            <w:pPr>
              <w:ind w:left="29"/>
              <w:jc w:val="both"/>
              <w:rPr>
                <w:rFonts w:ascii="Verdana" w:hAnsi="Verdana"/>
                <w:color w:val="000000"/>
                <w:sz w:val="18"/>
                <w:szCs w:val="20"/>
                <w:lang w:val="en-ZA"/>
              </w:rPr>
            </w:pPr>
            <w:r w:rsidRPr="0024699B">
              <w:rPr>
                <w:rFonts w:ascii="Verdana" w:hAnsi="Verdana"/>
                <w:color w:val="000000" w:themeColor="text1"/>
                <w:sz w:val="18"/>
                <w:szCs w:val="18"/>
                <w:lang w:val="en-US" w:eastAsia="en-GB"/>
              </w:rPr>
              <w:t>Outcome 2</w:t>
            </w:r>
            <w:r w:rsidRPr="0024699B">
              <w:rPr>
                <w:rFonts w:ascii="Verdana" w:hAnsi="Verdana"/>
                <w:color w:val="000000"/>
                <w:sz w:val="20"/>
                <w:szCs w:val="20"/>
                <w:lang w:val="en-US"/>
              </w:rPr>
              <w:t xml:space="preserve"> : </w:t>
            </w:r>
            <w:r w:rsidRPr="002739AE">
              <w:rPr>
                <w:rFonts w:ascii="Verdana" w:hAnsi="Verdana"/>
                <w:color w:val="000000"/>
                <w:sz w:val="18"/>
                <w:szCs w:val="20"/>
                <w:lang w:val="en-ZA"/>
              </w:rPr>
              <w:t>The sustainable energy sector is supported by advanced technical assistance necessary for its development. Early stage innovative companies initiated in particular by women and youth are empowered and financially supported through incubation enabling their development. Policy makers and stakeholders’ capacity are strengthened to ensure policy and regulatory framework coherence and effective implementation.</w:t>
            </w:r>
          </w:p>
          <w:p w14:paraId="37FD0411" w14:textId="7996A0D3" w:rsidR="00F656A4" w:rsidRPr="002739AE" w:rsidRDefault="00F656A4" w:rsidP="00F656A4">
            <w:pPr>
              <w:ind w:left="29"/>
              <w:jc w:val="both"/>
              <w:rPr>
                <w:rFonts w:ascii="Verdana" w:hAnsi="Verdana"/>
                <w:b/>
                <w:bCs/>
                <w:color w:val="000000"/>
                <w:sz w:val="20"/>
                <w:szCs w:val="20"/>
                <w:lang w:val="en-ZA"/>
              </w:rPr>
            </w:pPr>
            <w:r w:rsidRPr="002739AE">
              <w:rPr>
                <w:rFonts w:ascii="Verdana" w:hAnsi="Verdana"/>
                <w:color w:val="000000"/>
                <w:sz w:val="18"/>
                <w:szCs w:val="20"/>
                <w:lang w:val="en-ZA"/>
              </w:rPr>
              <w:t xml:space="preserve"> </w:t>
            </w:r>
          </w:p>
        </w:tc>
      </w:tr>
      <w:tr w:rsidR="00F656A4" w:rsidRPr="00BC38BF" w14:paraId="1FEFD01D" w14:textId="77777777" w:rsidTr="008A4461">
        <w:trPr>
          <w:jc w:val="center"/>
        </w:trPr>
        <w:tc>
          <w:tcPr>
            <w:tcW w:w="796" w:type="pct"/>
            <w:vAlign w:val="center"/>
          </w:tcPr>
          <w:p w14:paraId="0092C87A" w14:textId="47C8AFCD" w:rsidR="00F656A4" w:rsidRPr="0024699B" w:rsidRDefault="00F656A4" w:rsidP="00F656A4">
            <w:pPr>
              <w:rPr>
                <w:rFonts w:ascii="Verdana" w:hAnsi="Verdana"/>
                <w:color w:val="000000" w:themeColor="text1"/>
                <w:sz w:val="18"/>
                <w:szCs w:val="18"/>
                <w:lang w:val="en-US" w:eastAsia="en-GB"/>
              </w:rPr>
            </w:pPr>
          </w:p>
          <w:p w14:paraId="2CF3B217" w14:textId="77777777" w:rsidR="00F656A4" w:rsidRPr="0024699B" w:rsidRDefault="00F656A4" w:rsidP="00F656A4">
            <w:pP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 xml:space="preserve">Outcome 2, indicator 2.1: A sustainable energy incubator is created and operational </w:t>
            </w:r>
          </w:p>
          <w:p w14:paraId="76DB77D2" w14:textId="11E601AA" w:rsidR="003D6220" w:rsidRPr="0024699B" w:rsidRDefault="003D6220" w:rsidP="00F656A4">
            <w:pPr>
              <w:rPr>
                <w:rFonts w:ascii="Verdana" w:hAnsi="Verdana"/>
                <w:color w:val="000000" w:themeColor="text1"/>
                <w:sz w:val="18"/>
                <w:szCs w:val="18"/>
                <w:lang w:val="en-US" w:eastAsia="en-GB"/>
              </w:rPr>
            </w:pPr>
          </w:p>
        </w:tc>
        <w:tc>
          <w:tcPr>
            <w:tcW w:w="449" w:type="pct"/>
            <w:vAlign w:val="center"/>
          </w:tcPr>
          <w:p w14:paraId="5C90A388" w14:textId="7C55418D" w:rsidR="00F656A4" w:rsidRPr="002739AE" w:rsidRDefault="00F656A4" w:rsidP="00F656A4">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0</w:t>
            </w:r>
          </w:p>
        </w:tc>
        <w:tc>
          <w:tcPr>
            <w:tcW w:w="592" w:type="pct"/>
            <w:vAlign w:val="center"/>
          </w:tcPr>
          <w:p w14:paraId="33DE8188" w14:textId="320AD375" w:rsidR="00F656A4" w:rsidRPr="002739AE" w:rsidRDefault="003D6220" w:rsidP="00F656A4">
            <w:pPr>
              <w:jc w:val="center"/>
              <w:rPr>
                <w:rFonts w:ascii="Verdana" w:hAnsi="Verdana"/>
                <w:color w:val="000000" w:themeColor="text1"/>
                <w:sz w:val="18"/>
                <w:szCs w:val="18"/>
                <w:lang w:eastAsia="en-GB"/>
              </w:rPr>
            </w:pPr>
            <w:r>
              <w:rPr>
                <w:rFonts w:ascii="Verdana" w:hAnsi="Verdana"/>
                <w:color w:val="000000" w:themeColor="text1"/>
                <w:sz w:val="18"/>
                <w:szCs w:val="18"/>
                <w:lang w:eastAsia="en-GB"/>
              </w:rPr>
              <w:t>1</w:t>
            </w:r>
          </w:p>
        </w:tc>
        <w:tc>
          <w:tcPr>
            <w:tcW w:w="580" w:type="pct"/>
            <w:vAlign w:val="center"/>
          </w:tcPr>
          <w:p w14:paraId="7A1C122C" w14:textId="55EFF43B" w:rsidR="00F656A4" w:rsidRPr="002739AE" w:rsidRDefault="00F656A4" w:rsidP="00F656A4">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1</w:t>
            </w:r>
          </w:p>
        </w:tc>
        <w:tc>
          <w:tcPr>
            <w:tcW w:w="591" w:type="pct"/>
            <w:vAlign w:val="center"/>
          </w:tcPr>
          <w:p w14:paraId="21F22509" w14:textId="10B81FB9" w:rsidR="00F656A4" w:rsidRPr="002739AE" w:rsidRDefault="00F656A4" w:rsidP="00F656A4">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1</w:t>
            </w:r>
          </w:p>
        </w:tc>
        <w:tc>
          <w:tcPr>
            <w:tcW w:w="592" w:type="pct"/>
            <w:vAlign w:val="center"/>
          </w:tcPr>
          <w:p w14:paraId="2A17F553" w14:textId="055B8725" w:rsidR="00F656A4" w:rsidRPr="002739AE" w:rsidRDefault="00F656A4" w:rsidP="00F656A4">
            <w:pPr>
              <w:jc w:val="center"/>
              <w:rPr>
                <w:rFonts w:ascii="Verdana" w:hAnsi="Verdana"/>
                <w:color w:val="000000" w:themeColor="text1"/>
                <w:sz w:val="18"/>
                <w:szCs w:val="18"/>
                <w:lang w:eastAsia="en-GB"/>
              </w:rPr>
            </w:pPr>
          </w:p>
          <w:p w14:paraId="61839845" w14:textId="7574AA53" w:rsidR="00F656A4" w:rsidRPr="002739AE" w:rsidRDefault="00F656A4" w:rsidP="00F656A4">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1</w:t>
            </w:r>
          </w:p>
        </w:tc>
        <w:tc>
          <w:tcPr>
            <w:tcW w:w="765" w:type="pct"/>
            <w:vAlign w:val="center"/>
          </w:tcPr>
          <w:p w14:paraId="67C65964" w14:textId="24FD0005" w:rsidR="00F656A4" w:rsidRPr="0024699B" w:rsidRDefault="00F656A4" w:rsidP="00F656A4">
            <w:pPr>
              <w:jc w:val="center"/>
              <w:rPr>
                <w:rFonts w:ascii="Verdana" w:hAnsi="Verdana"/>
                <w:color w:val="000000" w:themeColor="text1"/>
                <w:sz w:val="18"/>
                <w:szCs w:val="18"/>
                <w:lang w:val="en-US" w:eastAsia="en-GB"/>
              </w:rPr>
            </w:pPr>
          </w:p>
          <w:p w14:paraId="6FA04AD0" w14:textId="77777777" w:rsidR="00F656A4" w:rsidRPr="0024699B" w:rsidRDefault="00F656A4" w:rsidP="00F656A4">
            <w:pPr>
              <w:jc w:val="cente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EDBM</w:t>
            </w:r>
          </w:p>
          <w:p w14:paraId="3E67182B" w14:textId="77777777" w:rsidR="00F656A4" w:rsidRPr="0024699B" w:rsidRDefault="00F656A4" w:rsidP="00F656A4">
            <w:pPr>
              <w:jc w:val="cente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 xml:space="preserve">Ministry of Industry Report </w:t>
            </w:r>
          </w:p>
          <w:p w14:paraId="10756C48" w14:textId="46B6F053" w:rsidR="00F656A4" w:rsidRPr="0024699B" w:rsidRDefault="00F656A4" w:rsidP="00F656A4">
            <w:pPr>
              <w:jc w:val="cente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Project Annual Report</w:t>
            </w:r>
          </w:p>
        </w:tc>
        <w:tc>
          <w:tcPr>
            <w:tcW w:w="635" w:type="pct"/>
            <w:vAlign w:val="center"/>
          </w:tcPr>
          <w:p w14:paraId="03C7B823" w14:textId="4B932A54" w:rsidR="00F656A4" w:rsidRPr="002739AE" w:rsidRDefault="00F656A4" w:rsidP="00F656A4">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UNIDO</w:t>
            </w:r>
          </w:p>
        </w:tc>
      </w:tr>
      <w:tr w:rsidR="003D6220" w:rsidRPr="00BC38BF" w14:paraId="74F04028" w14:textId="77777777" w:rsidTr="008A4461">
        <w:trPr>
          <w:jc w:val="center"/>
        </w:trPr>
        <w:tc>
          <w:tcPr>
            <w:tcW w:w="796" w:type="pct"/>
            <w:vAlign w:val="center"/>
          </w:tcPr>
          <w:p w14:paraId="1187CCC4" w14:textId="41F54443" w:rsidR="003D6220" w:rsidRPr="0024699B" w:rsidRDefault="003D6220" w:rsidP="003D6220">
            <w:pPr>
              <w:rPr>
                <w:rFonts w:ascii="Verdana" w:hAnsi="Verdana"/>
                <w:color w:val="000000" w:themeColor="text1"/>
                <w:sz w:val="18"/>
                <w:szCs w:val="18"/>
                <w:lang w:val="en-US" w:eastAsia="en-GB"/>
              </w:rPr>
            </w:pPr>
          </w:p>
          <w:p w14:paraId="1C03F752" w14:textId="77777777" w:rsidR="003D6220" w:rsidRPr="0024699B" w:rsidRDefault="003D6220" w:rsidP="003D6220">
            <w:pP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 xml:space="preserve">Outcome 2, indicator 2.2: Number of capacity building conducted and regulatory </w:t>
            </w:r>
            <w:r w:rsidRPr="0024699B">
              <w:rPr>
                <w:rFonts w:ascii="Verdana" w:hAnsi="Verdana"/>
                <w:color w:val="000000" w:themeColor="text1"/>
                <w:sz w:val="18"/>
                <w:szCs w:val="18"/>
                <w:lang w:val="en-US" w:eastAsia="en-GB"/>
              </w:rPr>
              <w:lastRenderedPageBreak/>
              <w:t xml:space="preserve">framework conducted </w:t>
            </w:r>
          </w:p>
          <w:p w14:paraId="4E0FA141" w14:textId="0FBB3132" w:rsidR="003D6220" w:rsidRPr="0024699B" w:rsidRDefault="003D6220" w:rsidP="003D6220">
            <w:pPr>
              <w:rPr>
                <w:rFonts w:ascii="Verdana" w:hAnsi="Verdana"/>
                <w:color w:val="000000" w:themeColor="text1"/>
                <w:sz w:val="18"/>
                <w:szCs w:val="18"/>
                <w:lang w:val="en-US" w:eastAsia="en-GB"/>
              </w:rPr>
            </w:pPr>
          </w:p>
        </w:tc>
        <w:tc>
          <w:tcPr>
            <w:tcW w:w="449" w:type="pct"/>
            <w:vAlign w:val="center"/>
          </w:tcPr>
          <w:p w14:paraId="48AA27B5" w14:textId="1B5B06A9"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lastRenderedPageBreak/>
              <w:t>0</w:t>
            </w:r>
          </w:p>
        </w:tc>
        <w:tc>
          <w:tcPr>
            <w:tcW w:w="592" w:type="pct"/>
            <w:vAlign w:val="center"/>
          </w:tcPr>
          <w:p w14:paraId="42C23693" w14:textId="0E1B3D6A"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0</w:t>
            </w:r>
          </w:p>
        </w:tc>
        <w:tc>
          <w:tcPr>
            <w:tcW w:w="580" w:type="pct"/>
            <w:vAlign w:val="center"/>
          </w:tcPr>
          <w:p w14:paraId="2FB48DDB" w14:textId="460FD1F1"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3</w:t>
            </w:r>
          </w:p>
        </w:tc>
        <w:tc>
          <w:tcPr>
            <w:tcW w:w="591" w:type="pct"/>
            <w:vAlign w:val="center"/>
          </w:tcPr>
          <w:p w14:paraId="3C96B134" w14:textId="67F5DA7F"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4</w:t>
            </w:r>
          </w:p>
          <w:p w14:paraId="3CB2C5FA" w14:textId="7254DC5C" w:rsidR="003D6220" w:rsidRPr="002739AE" w:rsidRDefault="003D6220" w:rsidP="003D6220">
            <w:pPr>
              <w:jc w:val="center"/>
              <w:rPr>
                <w:rFonts w:ascii="Verdana" w:hAnsi="Verdana"/>
                <w:color w:val="000000" w:themeColor="text1"/>
                <w:sz w:val="18"/>
                <w:szCs w:val="18"/>
                <w:lang w:eastAsia="en-GB"/>
              </w:rPr>
            </w:pPr>
          </w:p>
        </w:tc>
        <w:tc>
          <w:tcPr>
            <w:tcW w:w="592" w:type="pct"/>
            <w:vAlign w:val="center"/>
          </w:tcPr>
          <w:p w14:paraId="3161E33C" w14:textId="5DCC3312"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4</w:t>
            </w:r>
          </w:p>
        </w:tc>
        <w:tc>
          <w:tcPr>
            <w:tcW w:w="765" w:type="pct"/>
            <w:vAlign w:val="center"/>
          </w:tcPr>
          <w:p w14:paraId="13573F5B" w14:textId="1EB93B84" w:rsidR="003D6220" w:rsidRPr="002739AE" w:rsidRDefault="003D6220" w:rsidP="003D6220">
            <w:pPr>
              <w:jc w:val="center"/>
              <w:rPr>
                <w:rFonts w:ascii="Verdana" w:hAnsi="Verdana"/>
                <w:color w:val="000000" w:themeColor="text1"/>
                <w:sz w:val="18"/>
                <w:szCs w:val="18"/>
                <w:lang w:eastAsia="en-GB"/>
              </w:rPr>
            </w:pPr>
            <w:r w:rsidRPr="00682D85">
              <w:rPr>
                <w:rFonts w:ascii="Verdana" w:hAnsi="Verdana"/>
                <w:color w:val="000000" w:themeColor="text1"/>
                <w:sz w:val="18"/>
                <w:szCs w:val="18"/>
                <w:highlight w:val="yellow"/>
                <w:lang w:eastAsia="en-GB"/>
              </w:rPr>
              <w:t xml:space="preserve">Annual Project Report </w:t>
            </w:r>
          </w:p>
        </w:tc>
        <w:tc>
          <w:tcPr>
            <w:tcW w:w="635" w:type="pct"/>
            <w:vAlign w:val="center"/>
          </w:tcPr>
          <w:p w14:paraId="15262F46" w14:textId="432CE901" w:rsidR="003D6220" w:rsidRPr="002739AE" w:rsidRDefault="003D6220" w:rsidP="003D6220">
            <w:pPr>
              <w:jc w:val="center"/>
              <w:rPr>
                <w:rFonts w:ascii="Verdana" w:hAnsi="Verdana"/>
                <w:color w:val="000000" w:themeColor="text1"/>
                <w:sz w:val="18"/>
                <w:szCs w:val="18"/>
                <w:lang w:eastAsia="en-GB"/>
              </w:rPr>
            </w:pPr>
            <w:r w:rsidRPr="00682D85">
              <w:rPr>
                <w:rFonts w:ascii="Verdana" w:hAnsi="Verdana"/>
                <w:color w:val="000000" w:themeColor="text1"/>
                <w:sz w:val="18"/>
                <w:szCs w:val="18"/>
                <w:highlight w:val="yellow"/>
                <w:lang w:eastAsia="en-GB"/>
              </w:rPr>
              <w:t>UNDP / UNCDF / UNIDO</w:t>
            </w:r>
          </w:p>
        </w:tc>
      </w:tr>
      <w:tr w:rsidR="003D6220" w:rsidRPr="00BC38BF" w14:paraId="44F72197" w14:textId="77777777" w:rsidTr="00275201">
        <w:trPr>
          <w:jc w:val="center"/>
        </w:trPr>
        <w:tc>
          <w:tcPr>
            <w:tcW w:w="5000" w:type="pct"/>
            <w:gridSpan w:val="8"/>
            <w:shd w:val="clear" w:color="auto" w:fill="EDEDED" w:themeFill="accent3" w:themeFillTint="33"/>
          </w:tcPr>
          <w:p w14:paraId="19FE82FF" w14:textId="77777777" w:rsidR="003D6220" w:rsidRDefault="003D6220" w:rsidP="003D6220">
            <w:pPr>
              <w:jc w:val="both"/>
              <w:rPr>
                <w:rFonts w:ascii="Verdana" w:hAnsi="Verdana"/>
                <w:color w:val="000000" w:themeColor="text1"/>
                <w:sz w:val="18"/>
                <w:szCs w:val="18"/>
                <w:lang w:eastAsia="en-GB"/>
              </w:rPr>
            </w:pPr>
            <w:r w:rsidRPr="0024699B">
              <w:rPr>
                <w:rFonts w:ascii="Verdana" w:hAnsi="Verdana"/>
                <w:color w:val="000000" w:themeColor="text1"/>
                <w:sz w:val="18"/>
                <w:szCs w:val="18"/>
                <w:lang w:val="en-US" w:eastAsia="en-GB"/>
              </w:rPr>
              <w:t xml:space="preserve">Output 2.1: </w:t>
            </w:r>
            <w:r w:rsidRPr="003D6220">
              <w:rPr>
                <w:rFonts w:ascii="Verdana" w:hAnsi="Verdana"/>
                <w:color w:val="000000"/>
                <w:sz w:val="18"/>
                <w:szCs w:val="18"/>
                <w:lang w:val="en-ZA"/>
              </w:rPr>
              <w:t>The sustainable</w:t>
            </w:r>
            <w:r w:rsidRPr="003D6220">
              <w:rPr>
                <w:rFonts w:ascii="Verdana" w:hAnsi="Verdana"/>
                <w:b/>
                <w:bCs/>
                <w:color w:val="000000"/>
                <w:sz w:val="18"/>
                <w:szCs w:val="18"/>
                <w:lang w:val="en-ZA"/>
              </w:rPr>
              <w:t xml:space="preserve"> </w:t>
            </w:r>
            <w:r w:rsidRPr="003D6220">
              <w:rPr>
                <w:rFonts w:ascii="Verdana" w:hAnsi="Verdana"/>
                <w:color w:val="000000"/>
                <w:sz w:val="18"/>
                <w:szCs w:val="18"/>
                <w:lang w:val="en-ZA"/>
              </w:rPr>
              <w:t>energy incubator is created to support innovative start-ups and MSMEs with a focus on women and youth led projects on renewable energy that are empowered through training and technical assistance and receive financial support in form of small grants. This will increase renewable energy offer and uptake</w:t>
            </w:r>
            <w:r>
              <w:rPr>
                <w:rFonts w:ascii="Verdana" w:hAnsi="Verdana"/>
                <w:color w:val="000000" w:themeColor="text1"/>
                <w:sz w:val="18"/>
                <w:szCs w:val="18"/>
                <w:lang w:eastAsia="en-GB"/>
              </w:rPr>
              <w:t>.</w:t>
            </w:r>
          </w:p>
          <w:p w14:paraId="56EFB4C7" w14:textId="53F43D96" w:rsidR="003D6220" w:rsidRPr="003D6220" w:rsidRDefault="003D6220" w:rsidP="003D6220">
            <w:pPr>
              <w:jc w:val="both"/>
              <w:rPr>
                <w:rFonts w:ascii="Verdana" w:hAnsi="Verdana"/>
                <w:color w:val="000000" w:themeColor="text1"/>
                <w:sz w:val="18"/>
                <w:szCs w:val="18"/>
                <w:lang w:eastAsia="en-GB"/>
              </w:rPr>
            </w:pPr>
            <w:r w:rsidRPr="003D6220" w:rsidDel="005D0E9F">
              <w:rPr>
                <w:rFonts w:ascii="Verdana" w:hAnsi="Verdana"/>
                <w:color w:val="000000" w:themeColor="text1"/>
                <w:sz w:val="18"/>
                <w:szCs w:val="18"/>
                <w:lang w:eastAsia="en-GB"/>
              </w:rPr>
              <w:t xml:space="preserve"> </w:t>
            </w:r>
          </w:p>
        </w:tc>
      </w:tr>
      <w:tr w:rsidR="003D6220" w:rsidRPr="00BC38BF" w14:paraId="54BEC2F4" w14:textId="77777777" w:rsidTr="008A4461">
        <w:trPr>
          <w:jc w:val="center"/>
        </w:trPr>
        <w:tc>
          <w:tcPr>
            <w:tcW w:w="796" w:type="pct"/>
            <w:vAlign w:val="center"/>
          </w:tcPr>
          <w:p w14:paraId="5BEB923C" w14:textId="77777777" w:rsidR="003D6220" w:rsidRPr="0024699B" w:rsidRDefault="003D6220" w:rsidP="003D6220">
            <w:pP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 xml:space="preserve">Output 2.1 indicator 2.1 : Number of SMEs/startups incubated by the sustainable energy incubator </w:t>
            </w:r>
          </w:p>
          <w:p w14:paraId="57D07BE4" w14:textId="7E89A347" w:rsidR="003D6220" w:rsidRPr="0024699B" w:rsidRDefault="003D6220" w:rsidP="003D6220">
            <w:pPr>
              <w:rPr>
                <w:rFonts w:ascii="Verdana" w:hAnsi="Verdana"/>
                <w:color w:val="000000" w:themeColor="text1"/>
                <w:sz w:val="18"/>
                <w:szCs w:val="18"/>
                <w:lang w:val="en-US" w:eastAsia="en-GB"/>
              </w:rPr>
            </w:pPr>
          </w:p>
        </w:tc>
        <w:tc>
          <w:tcPr>
            <w:tcW w:w="449" w:type="pct"/>
            <w:vAlign w:val="center"/>
          </w:tcPr>
          <w:p w14:paraId="742DB217" w14:textId="31AD462D"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0</w:t>
            </w:r>
          </w:p>
        </w:tc>
        <w:tc>
          <w:tcPr>
            <w:tcW w:w="592" w:type="pct"/>
            <w:vAlign w:val="center"/>
          </w:tcPr>
          <w:p w14:paraId="18161B83" w14:textId="5F69E7D7"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0</w:t>
            </w:r>
          </w:p>
        </w:tc>
        <w:tc>
          <w:tcPr>
            <w:tcW w:w="580" w:type="pct"/>
            <w:vAlign w:val="center"/>
          </w:tcPr>
          <w:p w14:paraId="1A862A1B" w14:textId="77777777" w:rsidR="003D6220" w:rsidRPr="002739AE" w:rsidRDefault="003D6220" w:rsidP="003D6220">
            <w:pPr>
              <w:jc w:val="center"/>
              <w:rPr>
                <w:rFonts w:ascii="Verdana" w:hAnsi="Verdana"/>
                <w:color w:val="000000" w:themeColor="text1"/>
                <w:sz w:val="18"/>
                <w:szCs w:val="18"/>
                <w:lang w:eastAsia="en-GB"/>
              </w:rPr>
            </w:pPr>
          </w:p>
          <w:p w14:paraId="31821979" w14:textId="4EB89703"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15</w:t>
            </w:r>
          </w:p>
          <w:p w14:paraId="6717F31F" w14:textId="77777777" w:rsidR="003D6220" w:rsidRPr="002739AE" w:rsidRDefault="003D6220" w:rsidP="003D6220">
            <w:pPr>
              <w:jc w:val="center"/>
              <w:rPr>
                <w:rFonts w:ascii="Verdana" w:hAnsi="Verdana"/>
                <w:color w:val="000000" w:themeColor="text1"/>
                <w:sz w:val="18"/>
                <w:szCs w:val="18"/>
                <w:lang w:eastAsia="en-GB"/>
              </w:rPr>
            </w:pPr>
          </w:p>
          <w:p w14:paraId="232A2D82" w14:textId="2872F93F"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(30% led by women / youth)</w:t>
            </w:r>
          </w:p>
        </w:tc>
        <w:tc>
          <w:tcPr>
            <w:tcW w:w="591" w:type="pct"/>
            <w:vAlign w:val="center"/>
          </w:tcPr>
          <w:p w14:paraId="74DCDF49" w14:textId="77777777" w:rsidR="003D6220" w:rsidRPr="002739AE" w:rsidRDefault="003D6220" w:rsidP="003D6220">
            <w:pPr>
              <w:jc w:val="center"/>
              <w:rPr>
                <w:rFonts w:ascii="Verdana" w:hAnsi="Verdana"/>
                <w:color w:val="000000" w:themeColor="text1"/>
                <w:sz w:val="18"/>
                <w:szCs w:val="18"/>
                <w:lang w:eastAsia="en-GB"/>
              </w:rPr>
            </w:pPr>
          </w:p>
          <w:p w14:paraId="586EF31F" w14:textId="5C4764E6"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30</w:t>
            </w:r>
          </w:p>
          <w:p w14:paraId="3371D2FD" w14:textId="77777777" w:rsidR="003D6220" w:rsidRPr="002739AE" w:rsidRDefault="003D6220" w:rsidP="003D6220">
            <w:pPr>
              <w:jc w:val="center"/>
              <w:rPr>
                <w:rFonts w:ascii="Verdana" w:hAnsi="Verdana"/>
                <w:color w:val="000000" w:themeColor="text1"/>
                <w:sz w:val="18"/>
                <w:szCs w:val="18"/>
                <w:lang w:eastAsia="en-GB"/>
              </w:rPr>
            </w:pPr>
          </w:p>
          <w:p w14:paraId="2420A18E" w14:textId="30B80EE0"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(40% led by women / youth)</w:t>
            </w:r>
          </w:p>
        </w:tc>
        <w:tc>
          <w:tcPr>
            <w:tcW w:w="592" w:type="pct"/>
            <w:vAlign w:val="center"/>
          </w:tcPr>
          <w:p w14:paraId="70DE4CFB" w14:textId="77777777" w:rsidR="003D6220" w:rsidRPr="002739AE" w:rsidRDefault="003D6220" w:rsidP="003D6220">
            <w:pPr>
              <w:jc w:val="center"/>
              <w:rPr>
                <w:rFonts w:ascii="Verdana" w:hAnsi="Verdana"/>
                <w:color w:val="000000" w:themeColor="text1"/>
                <w:sz w:val="18"/>
                <w:szCs w:val="18"/>
                <w:lang w:eastAsia="en-GB"/>
              </w:rPr>
            </w:pPr>
          </w:p>
          <w:p w14:paraId="1B3C3365" w14:textId="4A3EB6CE"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45</w:t>
            </w:r>
          </w:p>
          <w:p w14:paraId="6F8C670E" w14:textId="77777777" w:rsidR="003D6220" w:rsidRPr="002739AE" w:rsidRDefault="003D6220" w:rsidP="003D6220">
            <w:pPr>
              <w:jc w:val="center"/>
              <w:rPr>
                <w:rFonts w:ascii="Verdana" w:hAnsi="Verdana"/>
                <w:color w:val="000000" w:themeColor="text1"/>
                <w:sz w:val="18"/>
                <w:szCs w:val="18"/>
                <w:lang w:eastAsia="en-GB"/>
              </w:rPr>
            </w:pPr>
          </w:p>
          <w:p w14:paraId="12E28973" w14:textId="0149DD2C"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(40% led by women / youth)</w:t>
            </w:r>
          </w:p>
        </w:tc>
        <w:tc>
          <w:tcPr>
            <w:tcW w:w="765" w:type="pct"/>
            <w:vAlign w:val="center"/>
          </w:tcPr>
          <w:p w14:paraId="3E8D53C3" w14:textId="77777777" w:rsidR="003D6220" w:rsidRPr="0024699B" w:rsidRDefault="003D6220" w:rsidP="003D6220">
            <w:pPr>
              <w:jc w:val="cente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EDBM and Ministry of Industry Report</w:t>
            </w:r>
          </w:p>
          <w:p w14:paraId="4ED324C6" w14:textId="77777777" w:rsidR="003D6220" w:rsidRPr="0024699B" w:rsidRDefault="003D6220" w:rsidP="003D6220">
            <w:pPr>
              <w:jc w:val="center"/>
              <w:rPr>
                <w:rFonts w:ascii="Verdana" w:hAnsi="Verdana"/>
                <w:color w:val="000000" w:themeColor="text1"/>
                <w:sz w:val="18"/>
                <w:szCs w:val="18"/>
                <w:lang w:val="en-US" w:eastAsia="en-GB"/>
              </w:rPr>
            </w:pPr>
          </w:p>
          <w:p w14:paraId="17BFB17C" w14:textId="15369DF8"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Project Annual Report</w:t>
            </w:r>
          </w:p>
        </w:tc>
        <w:tc>
          <w:tcPr>
            <w:tcW w:w="635" w:type="pct"/>
            <w:vAlign w:val="center"/>
          </w:tcPr>
          <w:p w14:paraId="30089812" w14:textId="4E30C8E9"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UNIDO / UNDP</w:t>
            </w:r>
          </w:p>
        </w:tc>
      </w:tr>
      <w:tr w:rsidR="003D6220" w:rsidRPr="00BC38BF" w14:paraId="44DEE5EA" w14:textId="77777777" w:rsidTr="008A4461">
        <w:trPr>
          <w:jc w:val="center"/>
        </w:trPr>
        <w:tc>
          <w:tcPr>
            <w:tcW w:w="796" w:type="pct"/>
            <w:vAlign w:val="center"/>
          </w:tcPr>
          <w:p w14:paraId="7755F377" w14:textId="77777777" w:rsidR="003D6220" w:rsidRPr="0024699B" w:rsidRDefault="003D6220" w:rsidP="003D6220">
            <w:pP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Output 2.1, Indicator 2.2: Number of  start-ups financially supported</w:t>
            </w:r>
          </w:p>
          <w:p w14:paraId="3549F15E" w14:textId="3BF786AA" w:rsidR="003D6220" w:rsidRPr="0024699B" w:rsidRDefault="003D6220" w:rsidP="003D6220">
            <w:pPr>
              <w:rPr>
                <w:rFonts w:ascii="Verdana" w:hAnsi="Verdana"/>
                <w:color w:val="000000" w:themeColor="text1"/>
                <w:sz w:val="18"/>
                <w:szCs w:val="18"/>
                <w:lang w:val="en-US" w:eastAsia="en-GB"/>
              </w:rPr>
            </w:pPr>
          </w:p>
        </w:tc>
        <w:tc>
          <w:tcPr>
            <w:tcW w:w="449" w:type="pct"/>
            <w:vAlign w:val="center"/>
          </w:tcPr>
          <w:p w14:paraId="70BD7E1C" w14:textId="21F5EBDF"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0</w:t>
            </w:r>
          </w:p>
        </w:tc>
        <w:tc>
          <w:tcPr>
            <w:tcW w:w="592" w:type="pct"/>
            <w:vAlign w:val="center"/>
          </w:tcPr>
          <w:p w14:paraId="309BE5A5" w14:textId="48F7E651"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0</w:t>
            </w:r>
          </w:p>
        </w:tc>
        <w:tc>
          <w:tcPr>
            <w:tcW w:w="580" w:type="pct"/>
            <w:vAlign w:val="center"/>
          </w:tcPr>
          <w:p w14:paraId="67C5ACF3" w14:textId="14D6A299"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3</w:t>
            </w:r>
          </w:p>
        </w:tc>
        <w:tc>
          <w:tcPr>
            <w:tcW w:w="591" w:type="pct"/>
            <w:vAlign w:val="center"/>
          </w:tcPr>
          <w:p w14:paraId="2588E775" w14:textId="7372A42F"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6</w:t>
            </w:r>
          </w:p>
        </w:tc>
        <w:tc>
          <w:tcPr>
            <w:tcW w:w="592" w:type="pct"/>
            <w:vAlign w:val="center"/>
          </w:tcPr>
          <w:p w14:paraId="10242CAD" w14:textId="3F8E4837" w:rsidR="003D6220" w:rsidRPr="002739AE" w:rsidRDefault="003D6220" w:rsidP="003D6220">
            <w:pPr>
              <w:jc w:val="center"/>
              <w:rPr>
                <w:rFonts w:ascii="Verdana" w:hAnsi="Verdana"/>
                <w:color w:val="000000" w:themeColor="text1"/>
                <w:sz w:val="18"/>
                <w:szCs w:val="18"/>
                <w:lang w:eastAsia="en-GB"/>
              </w:rPr>
            </w:pPr>
            <w:r>
              <w:rPr>
                <w:rFonts w:ascii="Verdana" w:hAnsi="Verdana"/>
                <w:color w:val="000000" w:themeColor="text1"/>
                <w:sz w:val="18"/>
                <w:szCs w:val="18"/>
                <w:lang w:eastAsia="en-GB"/>
              </w:rPr>
              <w:t>10</w:t>
            </w:r>
          </w:p>
        </w:tc>
        <w:tc>
          <w:tcPr>
            <w:tcW w:w="765" w:type="pct"/>
            <w:vAlign w:val="center"/>
          </w:tcPr>
          <w:p w14:paraId="3357C73D" w14:textId="77777777" w:rsidR="003D6220" w:rsidRPr="0024699B" w:rsidRDefault="003D6220" w:rsidP="003D6220">
            <w:pPr>
              <w:jc w:val="cente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EDBM</w:t>
            </w:r>
          </w:p>
          <w:p w14:paraId="49834BD9" w14:textId="77777777" w:rsidR="003D6220" w:rsidRPr="0024699B" w:rsidRDefault="003D6220" w:rsidP="003D6220">
            <w:pPr>
              <w:jc w:val="cente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 xml:space="preserve">Ministry of Industry Report </w:t>
            </w:r>
          </w:p>
          <w:p w14:paraId="56D2B307" w14:textId="4D0191C2" w:rsidR="003D6220" w:rsidRPr="0024699B" w:rsidRDefault="003D6220" w:rsidP="003D6220">
            <w:pPr>
              <w:jc w:val="cente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Project Annual Report</w:t>
            </w:r>
          </w:p>
        </w:tc>
        <w:tc>
          <w:tcPr>
            <w:tcW w:w="635" w:type="pct"/>
            <w:vAlign w:val="center"/>
          </w:tcPr>
          <w:p w14:paraId="6C2AE6A3" w14:textId="5BE089BE" w:rsidR="003D6220" w:rsidRPr="002739AE" w:rsidRDefault="003D6220" w:rsidP="003D6220">
            <w:pPr>
              <w:jc w:val="center"/>
              <w:rPr>
                <w:rFonts w:ascii="Verdana" w:hAnsi="Verdana"/>
                <w:color w:val="000000" w:themeColor="text1"/>
                <w:sz w:val="18"/>
                <w:szCs w:val="18"/>
                <w:lang w:eastAsia="en-GB"/>
              </w:rPr>
            </w:pPr>
            <w:r w:rsidRPr="003D6220">
              <w:rPr>
                <w:rFonts w:ascii="Verdana" w:hAnsi="Verdana"/>
                <w:color w:val="000000" w:themeColor="text1"/>
                <w:sz w:val="18"/>
                <w:szCs w:val="18"/>
                <w:highlight w:val="yellow"/>
                <w:lang w:eastAsia="en-GB"/>
              </w:rPr>
              <w:t>UNIDO</w:t>
            </w:r>
          </w:p>
        </w:tc>
      </w:tr>
      <w:tr w:rsidR="003D6220" w:rsidRPr="00BC38BF" w14:paraId="08D12E0E" w14:textId="77777777" w:rsidTr="008A4461">
        <w:trPr>
          <w:jc w:val="center"/>
        </w:trPr>
        <w:tc>
          <w:tcPr>
            <w:tcW w:w="796" w:type="pct"/>
            <w:vAlign w:val="center"/>
          </w:tcPr>
          <w:p w14:paraId="6FAC2DFD" w14:textId="77777777" w:rsidR="003D6220" w:rsidRPr="0024699B" w:rsidRDefault="003D6220" w:rsidP="003D6220">
            <w:pPr>
              <w:rPr>
                <w:rFonts w:ascii="Verdana" w:hAnsi="Verdana"/>
                <w:color w:val="000000" w:themeColor="text1"/>
                <w:sz w:val="18"/>
                <w:szCs w:val="18"/>
                <w:highlight w:val="yellow"/>
                <w:lang w:val="en-US" w:eastAsia="en-GB"/>
              </w:rPr>
            </w:pPr>
            <w:r w:rsidRPr="0024699B">
              <w:rPr>
                <w:rFonts w:ascii="Verdana" w:hAnsi="Verdana"/>
                <w:color w:val="000000" w:themeColor="text1"/>
                <w:sz w:val="18"/>
                <w:szCs w:val="18"/>
                <w:highlight w:val="yellow"/>
                <w:lang w:val="en-US" w:eastAsia="en-GB"/>
              </w:rPr>
              <w:t>Ouput 2.1</w:t>
            </w:r>
          </w:p>
          <w:p w14:paraId="3B6D2D9C" w14:textId="77777777" w:rsidR="003D6220" w:rsidRPr="0024699B" w:rsidRDefault="003D6220" w:rsidP="003D6220">
            <w:pPr>
              <w:rPr>
                <w:rFonts w:ascii="Verdana" w:hAnsi="Verdana"/>
                <w:color w:val="000000" w:themeColor="text1"/>
                <w:sz w:val="18"/>
                <w:szCs w:val="18"/>
                <w:highlight w:val="yellow"/>
                <w:lang w:val="en-US" w:eastAsia="en-GB"/>
              </w:rPr>
            </w:pPr>
            <w:r w:rsidRPr="0024699B">
              <w:rPr>
                <w:rFonts w:ascii="Verdana" w:hAnsi="Verdana"/>
                <w:color w:val="000000" w:themeColor="text1"/>
                <w:sz w:val="18"/>
                <w:szCs w:val="18"/>
                <w:highlight w:val="yellow"/>
                <w:lang w:val="en-US" w:eastAsia="en-GB"/>
              </w:rPr>
              <w:t xml:space="preserve">Indicator 2.3 : Capital mobilized (in USD) by start-ups/SMEs after having receiving support from the incubator </w:t>
            </w:r>
          </w:p>
          <w:p w14:paraId="7299AA60" w14:textId="77777777" w:rsidR="003D6220" w:rsidRPr="0024699B" w:rsidRDefault="003D6220" w:rsidP="003D6220">
            <w:pPr>
              <w:rPr>
                <w:rFonts w:ascii="Verdana" w:hAnsi="Verdana"/>
                <w:color w:val="000000" w:themeColor="text1"/>
                <w:sz w:val="18"/>
                <w:szCs w:val="18"/>
                <w:lang w:val="en-US" w:eastAsia="en-GB"/>
              </w:rPr>
            </w:pPr>
          </w:p>
        </w:tc>
        <w:tc>
          <w:tcPr>
            <w:tcW w:w="449" w:type="pct"/>
            <w:vAlign w:val="center"/>
          </w:tcPr>
          <w:p w14:paraId="0C2A2B13" w14:textId="667B8652" w:rsidR="003D6220" w:rsidRPr="002739AE" w:rsidRDefault="003D6220" w:rsidP="003D6220">
            <w:pPr>
              <w:jc w:val="center"/>
              <w:rPr>
                <w:rFonts w:ascii="Verdana" w:hAnsi="Verdana"/>
                <w:color w:val="000000" w:themeColor="text1"/>
                <w:sz w:val="18"/>
                <w:szCs w:val="18"/>
                <w:lang w:eastAsia="en-GB"/>
              </w:rPr>
            </w:pPr>
            <w:r w:rsidRPr="00033BD6">
              <w:rPr>
                <w:rFonts w:ascii="Verdana" w:hAnsi="Verdana"/>
                <w:color w:val="000000" w:themeColor="text1"/>
                <w:sz w:val="18"/>
                <w:szCs w:val="18"/>
                <w:highlight w:val="yellow"/>
                <w:lang w:eastAsia="en-GB"/>
              </w:rPr>
              <w:t>0</w:t>
            </w:r>
          </w:p>
        </w:tc>
        <w:tc>
          <w:tcPr>
            <w:tcW w:w="592" w:type="pct"/>
            <w:vAlign w:val="center"/>
          </w:tcPr>
          <w:p w14:paraId="48C337AB" w14:textId="2BDCF106" w:rsidR="003D6220" w:rsidRPr="002739AE" w:rsidRDefault="003D6220" w:rsidP="003D6220">
            <w:pPr>
              <w:jc w:val="center"/>
              <w:rPr>
                <w:rFonts w:ascii="Verdana" w:hAnsi="Verdana"/>
                <w:color w:val="000000" w:themeColor="text1"/>
                <w:sz w:val="18"/>
                <w:szCs w:val="18"/>
                <w:lang w:eastAsia="en-GB"/>
              </w:rPr>
            </w:pPr>
            <w:r w:rsidRPr="00033BD6">
              <w:rPr>
                <w:rFonts w:ascii="Verdana" w:hAnsi="Verdana"/>
                <w:color w:val="000000" w:themeColor="text1"/>
                <w:sz w:val="18"/>
                <w:szCs w:val="18"/>
                <w:highlight w:val="yellow"/>
                <w:lang w:eastAsia="en-GB"/>
              </w:rPr>
              <w:t>0</w:t>
            </w:r>
          </w:p>
        </w:tc>
        <w:tc>
          <w:tcPr>
            <w:tcW w:w="580" w:type="pct"/>
            <w:vAlign w:val="center"/>
          </w:tcPr>
          <w:p w14:paraId="043B64B4" w14:textId="676A1367" w:rsidR="003D6220" w:rsidRPr="002739AE" w:rsidRDefault="00FD4A70" w:rsidP="003D6220">
            <w:pPr>
              <w:jc w:val="center"/>
              <w:rPr>
                <w:rFonts w:ascii="Verdana" w:hAnsi="Verdana"/>
                <w:color w:val="000000" w:themeColor="text1"/>
                <w:sz w:val="18"/>
                <w:szCs w:val="18"/>
                <w:lang w:eastAsia="en-GB"/>
              </w:rPr>
            </w:pPr>
            <w:r>
              <w:rPr>
                <w:rFonts w:ascii="Verdana" w:hAnsi="Verdana"/>
                <w:color w:val="000000" w:themeColor="text1"/>
                <w:sz w:val="18"/>
                <w:szCs w:val="18"/>
                <w:highlight w:val="yellow"/>
                <w:lang w:eastAsia="en-GB"/>
              </w:rPr>
              <w:t xml:space="preserve">USD </w:t>
            </w:r>
            <w:r w:rsidR="003D6220" w:rsidRPr="00033BD6">
              <w:rPr>
                <w:rFonts w:ascii="Verdana" w:hAnsi="Verdana"/>
                <w:color w:val="000000" w:themeColor="text1"/>
                <w:sz w:val="18"/>
                <w:szCs w:val="18"/>
                <w:highlight w:val="yellow"/>
                <w:lang w:eastAsia="en-GB"/>
              </w:rPr>
              <w:t>250</w:t>
            </w:r>
            <w:r>
              <w:rPr>
                <w:rFonts w:ascii="Verdana" w:hAnsi="Verdana"/>
                <w:color w:val="000000" w:themeColor="text1"/>
                <w:sz w:val="18"/>
                <w:szCs w:val="18"/>
                <w:highlight w:val="yellow"/>
                <w:lang w:eastAsia="en-GB"/>
              </w:rPr>
              <w:t>,</w:t>
            </w:r>
            <w:r w:rsidR="003D6220" w:rsidRPr="00033BD6">
              <w:rPr>
                <w:rFonts w:ascii="Verdana" w:hAnsi="Verdana"/>
                <w:color w:val="000000" w:themeColor="text1"/>
                <w:sz w:val="18"/>
                <w:szCs w:val="18"/>
                <w:highlight w:val="yellow"/>
                <w:lang w:eastAsia="en-GB"/>
              </w:rPr>
              <w:t>000</w:t>
            </w:r>
          </w:p>
        </w:tc>
        <w:tc>
          <w:tcPr>
            <w:tcW w:w="591" w:type="pct"/>
            <w:vAlign w:val="center"/>
          </w:tcPr>
          <w:p w14:paraId="75930F1A" w14:textId="59FE3D8E" w:rsidR="003D6220" w:rsidRPr="002739AE" w:rsidRDefault="00FD4A70" w:rsidP="003D6220">
            <w:pPr>
              <w:jc w:val="center"/>
              <w:rPr>
                <w:rFonts w:ascii="Verdana" w:hAnsi="Verdana"/>
                <w:color w:val="000000" w:themeColor="text1"/>
                <w:sz w:val="18"/>
                <w:szCs w:val="18"/>
                <w:lang w:eastAsia="en-GB"/>
              </w:rPr>
            </w:pPr>
            <w:r>
              <w:rPr>
                <w:rFonts w:ascii="Verdana" w:hAnsi="Verdana"/>
                <w:color w:val="000000" w:themeColor="text1"/>
                <w:sz w:val="18"/>
                <w:szCs w:val="18"/>
                <w:highlight w:val="yellow"/>
                <w:lang w:eastAsia="en-GB"/>
              </w:rPr>
              <w:t xml:space="preserve">USD </w:t>
            </w:r>
            <w:r w:rsidR="003D6220" w:rsidRPr="00033BD6">
              <w:rPr>
                <w:rFonts w:ascii="Verdana" w:hAnsi="Verdana"/>
                <w:color w:val="000000" w:themeColor="text1"/>
                <w:sz w:val="18"/>
                <w:szCs w:val="18"/>
                <w:highlight w:val="yellow"/>
                <w:lang w:eastAsia="en-GB"/>
              </w:rPr>
              <w:t>500</w:t>
            </w:r>
            <w:r>
              <w:rPr>
                <w:rFonts w:ascii="Verdana" w:hAnsi="Verdana"/>
                <w:color w:val="000000" w:themeColor="text1"/>
                <w:sz w:val="18"/>
                <w:szCs w:val="18"/>
                <w:highlight w:val="yellow"/>
                <w:lang w:eastAsia="en-GB"/>
              </w:rPr>
              <w:t>,</w:t>
            </w:r>
            <w:r w:rsidR="003D6220" w:rsidRPr="00033BD6">
              <w:rPr>
                <w:rFonts w:ascii="Verdana" w:hAnsi="Verdana"/>
                <w:color w:val="000000" w:themeColor="text1"/>
                <w:sz w:val="18"/>
                <w:szCs w:val="18"/>
                <w:highlight w:val="yellow"/>
                <w:lang w:eastAsia="en-GB"/>
              </w:rPr>
              <w:t xml:space="preserve">000 </w:t>
            </w:r>
          </w:p>
        </w:tc>
        <w:tc>
          <w:tcPr>
            <w:tcW w:w="592" w:type="pct"/>
            <w:vAlign w:val="center"/>
          </w:tcPr>
          <w:p w14:paraId="25B73DC0" w14:textId="0F3AFD94" w:rsidR="003D6220" w:rsidRPr="002739AE" w:rsidRDefault="00FD4A70" w:rsidP="003D6220">
            <w:pPr>
              <w:jc w:val="center"/>
              <w:rPr>
                <w:rFonts w:ascii="Verdana" w:hAnsi="Verdana"/>
                <w:color w:val="000000" w:themeColor="text1"/>
                <w:sz w:val="18"/>
                <w:szCs w:val="18"/>
                <w:lang w:eastAsia="en-GB"/>
              </w:rPr>
            </w:pPr>
            <w:r>
              <w:rPr>
                <w:rFonts w:ascii="Verdana" w:hAnsi="Verdana"/>
                <w:color w:val="000000" w:themeColor="text1"/>
                <w:sz w:val="18"/>
                <w:szCs w:val="18"/>
                <w:highlight w:val="yellow"/>
                <w:lang w:eastAsia="en-GB"/>
              </w:rPr>
              <w:t xml:space="preserve">USD </w:t>
            </w:r>
            <w:r w:rsidR="003D6220" w:rsidRPr="00033BD6">
              <w:rPr>
                <w:rFonts w:ascii="Verdana" w:hAnsi="Verdana"/>
                <w:color w:val="000000" w:themeColor="text1"/>
                <w:sz w:val="18"/>
                <w:szCs w:val="18"/>
                <w:highlight w:val="yellow"/>
                <w:lang w:eastAsia="en-GB"/>
              </w:rPr>
              <w:t>1</w:t>
            </w:r>
            <w:r>
              <w:rPr>
                <w:rFonts w:ascii="Verdana" w:hAnsi="Verdana"/>
                <w:color w:val="000000" w:themeColor="text1"/>
                <w:sz w:val="18"/>
                <w:szCs w:val="18"/>
                <w:highlight w:val="yellow"/>
                <w:lang w:eastAsia="en-GB"/>
              </w:rPr>
              <w:t>,</w:t>
            </w:r>
            <w:r w:rsidR="003D6220" w:rsidRPr="00033BD6">
              <w:rPr>
                <w:rFonts w:ascii="Verdana" w:hAnsi="Verdana"/>
                <w:color w:val="000000" w:themeColor="text1"/>
                <w:sz w:val="18"/>
                <w:szCs w:val="18"/>
                <w:highlight w:val="yellow"/>
                <w:lang w:eastAsia="en-GB"/>
              </w:rPr>
              <w:t>500</w:t>
            </w:r>
            <w:r>
              <w:rPr>
                <w:rFonts w:ascii="Verdana" w:hAnsi="Verdana"/>
                <w:color w:val="000000" w:themeColor="text1"/>
                <w:sz w:val="18"/>
                <w:szCs w:val="18"/>
                <w:highlight w:val="yellow"/>
                <w:lang w:eastAsia="en-GB"/>
              </w:rPr>
              <w:t>,</w:t>
            </w:r>
            <w:r w:rsidR="003D6220" w:rsidRPr="00033BD6">
              <w:rPr>
                <w:rFonts w:ascii="Verdana" w:hAnsi="Verdana"/>
                <w:color w:val="000000" w:themeColor="text1"/>
                <w:sz w:val="18"/>
                <w:szCs w:val="18"/>
                <w:highlight w:val="yellow"/>
                <w:lang w:eastAsia="en-GB"/>
              </w:rPr>
              <w:t xml:space="preserve">000 </w:t>
            </w:r>
          </w:p>
        </w:tc>
        <w:tc>
          <w:tcPr>
            <w:tcW w:w="765" w:type="pct"/>
            <w:vAlign w:val="center"/>
          </w:tcPr>
          <w:p w14:paraId="01C8B869" w14:textId="3DD3B9C0" w:rsidR="003D6220" w:rsidRPr="002739AE" w:rsidRDefault="003D6220" w:rsidP="003D6220">
            <w:pPr>
              <w:jc w:val="center"/>
              <w:rPr>
                <w:rFonts w:ascii="Verdana" w:hAnsi="Verdana"/>
                <w:color w:val="000000" w:themeColor="text1"/>
                <w:sz w:val="18"/>
                <w:szCs w:val="18"/>
                <w:lang w:eastAsia="en-GB"/>
              </w:rPr>
            </w:pPr>
            <w:r w:rsidRPr="00033BD6">
              <w:rPr>
                <w:rFonts w:ascii="Verdana" w:hAnsi="Verdana"/>
                <w:color w:val="000000" w:themeColor="text1"/>
                <w:sz w:val="18"/>
                <w:szCs w:val="18"/>
                <w:highlight w:val="yellow"/>
                <w:lang w:eastAsia="en-GB"/>
              </w:rPr>
              <w:t>Annual project report</w:t>
            </w:r>
          </w:p>
        </w:tc>
        <w:tc>
          <w:tcPr>
            <w:tcW w:w="635" w:type="pct"/>
            <w:vAlign w:val="center"/>
          </w:tcPr>
          <w:p w14:paraId="0C573677" w14:textId="7E89C500" w:rsidR="003D6220" w:rsidRPr="002739AE" w:rsidRDefault="003D6220" w:rsidP="003D6220">
            <w:pPr>
              <w:jc w:val="center"/>
              <w:rPr>
                <w:rFonts w:ascii="Verdana" w:hAnsi="Verdana"/>
                <w:color w:val="000000" w:themeColor="text1"/>
                <w:sz w:val="18"/>
                <w:szCs w:val="18"/>
                <w:lang w:eastAsia="en-GB"/>
              </w:rPr>
            </w:pPr>
            <w:r w:rsidRPr="00033BD6">
              <w:rPr>
                <w:rFonts w:ascii="Verdana" w:hAnsi="Verdana"/>
                <w:color w:val="000000" w:themeColor="text1"/>
                <w:sz w:val="18"/>
                <w:szCs w:val="18"/>
                <w:highlight w:val="yellow"/>
                <w:lang w:eastAsia="en-GB"/>
              </w:rPr>
              <w:t>UNIDO</w:t>
            </w:r>
          </w:p>
        </w:tc>
      </w:tr>
      <w:tr w:rsidR="003D6220" w:rsidRPr="00491FA8" w14:paraId="765BBA91" w14:textId="77777777" w:rsidTr="00275201">
        <w:trPr>
          <w:jc w:val="center"/>
        </w:trPr>
        <w:tc>
          <w:tcPr>
            <w:tcW w:w="5000" w:type="pct"/>
            <w:gridSpan w:val="8"/>
            <w:shd w:val="clear" w:color="auto" w:fill="EDEDED" w:themeFill="accent3" w:themeFillTint="33"/>
          </w:tcPr>
          <w:p w14:paraId="04FCB2EF" w14:textId="1A3A29B6" w:rsidR="003D6220" w:rsidRPr="0024699B" w:rsidRDefault="003D6220" w:rsidP="003D6220">
            <w:pPr>
              <w:jc w:val="both"/>
              <w:rPr>
                <w:rFonts w:ascii="Verdana" w:hAnsi="Verdana"/>
                <w:color w:val="000000"/>
                <w:sz w:val="20"/>
                <w:szCs w:val="20"/>
                <w:lang w:val="en-US"/>
              </w:rPr>
            </w:pPr>
            <w:r w:rsidRPr="0024699B">
              <w:rPr>
                <w:rFonts w:ascii="Verdana" w:hAnsi="Verdana"/>
                <w:color w:val="000000" w:themeColor="text1"/>
                <w:sz w:val="18"/>
                <w:szCs w:val="18"/>
                <w:lang w:val="en-US" w:eastAsia="en-GB"/>
              </w:rPr>
              <w:t xml:space="preserve">Output 2.2 : </w:t>
            </w:r>
            <w:r w:rsidRPr="0024699B">
              <w:rPr>
                <w:rFonts w:ascii="Verdana" w:hAnsi="Verdana"/>
                <w:color w:val="000000"/>
                <w:sz w:val="18"/>
                <w:szCs w:val="20"/>
                <w:lang w:val="en-US"/>
              </w:rPr>
              <w:t>Stakeholders and policy makers capacity on policy formulation and implementation is strengthened, a coherence analysis of the energy regulatory and policy framework is conducted and an effective mechanism for monitoring and supporting emerging high-impacts projects and targeting SDGs established.</w:t>
            </w:r>
          </w:p>
          <w:p w14:paraId="6D692921" w14:textId="77777777" w:rsidR="003D6220" w:rsidRPr="0024699B" w:rsidRDefault="003D6220" w:rsidP="003D6220">
            <w:pPr>
              <w:rPr>
                <w:rFonts w:ascii="Verdana" w:hAnsi="Verdana"/>
                <w:color w:val="000000" w:themeColor="text1"/>
                <w:sz w:val="18"/>
                <w:szCs w:val="18"/>
                <w:lang w:val="en-US" w:eastAsia="en-GB"/>
              </w:rPr>
            </w:pPr>
          </w:p>
        </w:tc>
      </w:tr>
      <w:tr w:rsidR="003D6220" w:rsidRPr="00BC38BF" w14:paraId="6F07F4B7" w14:textId="77777777" w:rsidTr="008A4461">
        <w:trPr>
          <w:jc w:val="center"/>
        </w:trPr>
        <w:tc>
          <w:tcPr>
            <w:tcW w:w="796" w:type="pct"/>
            <w:vAlign w:val="center"/>
          </w:tcPr>
          <w:p w14:paraId="381135F3" w14:textId="77B34481" w:rsidR="003D6220" w:rsidRPr="0024699B" w:rsidRDefault="003D6220" w:rsidP="003D6220">
            <w:pP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Output 2.2 indicator 1.1: Regulatory Framework analysis is conducted and communicated</w:t>
            </w:r>
          </w:p>
        </w:tc>
        <w:tc>
          <w:tcPr>
            <w:tcW w:w="449" w:type="pct"/>
            <w:vAlign w:val="center"/>
          </w:tcPr>
          <w:p w14:paraId="074F8D10" w14:textId="0B77A2A8" w:rsidR="003D6220" w:rsidRPr="00BC38BF" w:rsidRDefault="003D6220" w:rsidP="003D6220">
            <w:pPr>
              <w:jc w:val="center"/>
              <w:rPr>
                <w:rFonts w:ascii="Verdana" w:hAnsi="Verdana"/>
                <w:color w:val="000000" w:themeColor="text1"/>
                <w:sz w:val="18"/>
                <w:szCs w:val="18"/>
                <w:lang w:eastAsia="en-GB"/>
              </w:rPr>
            </w:pPr>
            <w:r w:rsidRPr="00BC38BF">
              <w:rPr>
                <w:rFonts w:ascii="Verdana" w:hAnsi="Verdana"/>
                <w:color w:val="000000" w:themeColor="text1"/>
                <w:sz w:val="18"/>
                <w:szCs w:val="18"/>
                <w:lang w:eastAsia="en-GB"/>
              </w:rPr>
              <w:t>0</w:t>
            </w:r>
          </w:p>
        </w:tc>
        <w:tc>
          <w:tcPr>
            <w:tcW w:w="592" w:type="pct"/>
            <w:vAlign w:val="center"/>
          </w:tcPr>
          <w:p w14:paraId="11E353DD" w14:textId="09B69690" w:rsidR="003D6220" w:rsidRPr="00BC38BF" w:rsidRDefault="003D6220" w:rsidP="003D6220">
            <w:pPr>
              <w:jc w:val="center"/>
              <w:rPr>
                <w:rFonts w:ascii="Verdana" w:hAnsi="Verdana"/>
                <w:color w:val="000000" w:themeColor="text1"/>
                <w:sz w:val="18"/>
                <w:szCs w:val="18"/>
                <w:lang w:eastAsia="en-GB"/>
              </w:rPr>
            </w:pPr>
            <w:r>
              <w:rPr>
                <w:rFonts w:ascii="Verdana" w:hAnsi="Verdana"/>
                <w:color w:val="000000" w:themeColor="text1"/>
                <w:sz w:val="18"/>
                <w:szCs w:val="18"/>
                <w:lang w:eastAsia="en-GB"/>
              </w:rPr>
              <w:t>0</w:t>
            </w:r>
          </w:p>
        </w:tc>
        <w:tc>
          <w:tcPr>
            <w:tcW w:w="580" w:type="pct"/>
            <w:vAlign w:val="center"/>
          </w:tcPr>
          <w:p w14:paraId="59150FD6" w14:textId="48B65E62"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1</w:t>
            </w:r>
          </w:p>
        </w:tc>
        <w:tc>
          <w:tcPr>
            <w:tcW w:w="591" w:type="pct"/>
            <w:vAlign w:val="center"/>
          </w:tcPr>
          <w:p w14:paraId="180D7AAF" w14:textId="6480B0F3"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2</w:t>
            </w:r>
          </w:p>
        </w:tc>
        <w:tc>
          <w:tcPr>
            <w:tcW w:w="592" w:type="pct"/>
            <w:vAlign w:val="center"/>
          </w:tcPr>
          <w:p w14:paraId="58283B4D" w14:textId="089022FC"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2</w:t>
            </w:r>
          </w:p>
        </w:tc>
        <w:tc>
          <w:tcPr>
            <w:tcW w:w="765" w:type="pct"/>
            <w:vAlign w:val="center"/>
          </w:tcPr>
          <w:p w14:paraId="328B75A4" w14:textId="545C2B56" w:rsidR="003D6220" w:rsidRPr="0024699B" w:rsidRDefault="003D6220" w:rsidP="003D6220">
            <w:pPr>
              <w:jc w:val="cente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Ministry of Energy / EDBM Annual  Reports</w:t>
            </w:r>
          </w:p>
          <w:p w14:paraId="760B2D4F" w14:textId="77777777" w:rsidR="003D6220" w:rsidRPr="0024699B" w:rsidRDefault="003D6220" w:rsidP="003D6220">
            <w:pPr>
              <w:jc w:val="center"/>
              <w:rPr>
                <w:rFonts w:ascii="Verdana" w:hAnsi="Verdana"/>
                <w:color w:val="000000" w:themeColor="text1"/>
                <w:sz w:val="18"/>
                <w:szCs w:val="18"/>
                <w:lang w:val="en-US" w:eastAsia="en-GB"/>
              </w:rPr>
            </w:pPr>
          </w:p>
          <w:p w14:paraId="1A77EDDD" w14:textId="7C7C52FF"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Project Annual report</w:t>
            </w:r>
          </w:p>
        </w:tc>
        <w:tc>
          <w:tcPr>
            <w:tcW w:w="635" w:type="pct"/>
            <w:vAlign w:val="center"/>
          </w:tcPr>
          <w:p w14:paraId="05ECF88D" w14:textId="552251D1"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UNDP / UNCDF / UNIDO</w:t>
            </w:r>
          </w:p>
        </w:tc>
      </w:tr>
      <w:tr w:rsidR="003D6220" w:rsidRPr="00BC38BF" w14:paraId="414B7E81" w14:textId="77777777" w:rsidTr="008A4461">
        <w:trPr>
          <w:jc w:val="center"/>
        </w:trPr>
        <w:tc>
          <w:tcPr>
            <w:tcW w:w="796" w:type="pct"/>
            <w:vAlign w:val="center"/>
          </w:tcPr>
          <w:p w14:paraId="0657916E" w14:textId="77777777" w:rsidR="003D6220" w:rsidRPr="0024699B" w:rsidRDefault="003D6220" w:rsidP="003D6220">
            <w:pP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 xml:space="preserve">Output 2.2 indicator 1.2: Number of stakeholders </w:t>
            </w:r>
            <w:r w:rsidRPr="0024699B">
              <w:rPr>
                <w:rFonts w:ascii="Verdana" w:hAnsi="Verdana"/>
                <w:color w:val="000000" w:themeColor="text1"/>
                <w:sz w:val="18"/>
                <w:szCs w:val="18"/>
                <w:lang w:val="en-US" w:eastAsia="en-GB"/>
              </w:rPr>
              <w:lastRenderedPageBreak/>
              <w:t>empowered on policy formulation and implementation</w:t>
            </w:r>
          </w:p>
          <w:p w14:paraId="784BDEF0" w14:textId="2B2CF04B" w:rsidR="003D6220" w:rsidRPr="0024699B" w:rsidRDefault="003D6220" w:rsidP="003D6220">
            <w:pPr>
              <w:rPr>
                <w:rFonts w:ascii="Verdana" w:hAnsi="Verdana"/>
                <w:color w:val="000000" w:themeColor="text1"/>
                <w:sz w:val="18"/>
                <w:szCs w:val="18"/>
                <w:lang w:val="en-US" w:eastAsia="en-GB"/>
              </w:rPr>
            </w:pPr>
          </w:p>
        </w:tc>
        <w:tc>
          <w:tcPr>
            <w:tcW w:w="449" w:type="pct"/>
            <w:vAlign w:val="center"/>
          </w:tcPr>
          <w:p w14:paraId="11B496E0" w14:textId="115BF4A1" w:rsidR="003D6220" w:rsidRPr="00BC38BF" w:rsidRDefault="003D6220" w:rsidP="003D6220">
            <w:pPr>
              <w:jc w:val="center"/>
              <w:rPr>
                <w:rFonts w:ascii="Verdana" w:hAnsi="Verdana"/>
                <w:color w:val="000000" w:themeColor="text1"/>
                <w:sz w:val="18"/>
                <w:szCs w:val="18"/>
                <w:lang w:eastAsia="en-GB"/>
              </w:rPr>
            </w:pPr>
            <w:r w:rsidRPr="00BC38BF">
              <w:rPr>
                <w:rFonts w:ascii="Verdana" w:hAnsi="Verdana"/>
                <w:color w:val="000000" w:themeColor="text1"/>
                <w:sz w:val="18"/>
                <w:szCs w:val="18"/>
                <w:lang w:eastAsia="en-GB"/>
              </w:rPr>
              <w:lastRenderedPageBreak/>
              <w:t>0</w:t>
            </w:r>
          </w:p>
        </w:tc>
        <w:tc>
          <w:tcPr>
            <w:tcW w:w="592" w:type="pct"/>
            <w:vAlign w:val="center"/>
          </w:tcPr>
          <w:p w14:paraId="580CC240" w14:textId="4F5A418D" w:rsidR="003D6220" w:rsidRPr="00BC38BF" w:rsidRDefault="003D6220" w:rsidP="003D6220">
            <w:pPr>
              <w:jc w:val="center"/>
              <w:rPr>
                <w:rFonts w:ascii="Verdana" w:hAnsi="Verdana"/>
                <w:color w:val="000000" w:themeColor="text1"/>
                <w:sz w:val="18"/>
                <w:szCs w:val="18"/>
                <w:lang w:eastAsia="en-GB"/>
              </w:rPr>
            </w:pPr>
            <w:r>
              <w:rPr>
                <w:rFonts w:ascii="Verdana" w:hAnsi="Verdana"/>
                <w:color w:val="000000" w:themeColor="text1"/>
                <w:sz w:val="18"/>
                <w:szCs w:val="18"/>
                <w:lang w:eastAsia="en-GB"/>
              </w:rPr>
              <w:t>0</w:t>
            </w:r>
          </w:p>
        </w:tc>
        <w:tc>
          <w:tcPr>
            <w:tcW w:w="580" w:type="pct"/>
            <w:vAlign w:val="center"/>
          </w:tcPr>
          <w:p w14:paraId="073B7696" w14:textId="6E0E53C4"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25</w:t>
            </w:r>
          </w:p>
          <w:p w14:paraId="0F4107DA" w14:textId="77777777" w:rsidR="003D6220" w:rsidRPr="002739AE" w:rsidRDefault="003D6220" w:rsidP="003D6220">
            <w:pPr>
              <w:jc w:val="center"/>
              <w:rPr>
                <w:rFonts w:ascii="Verdana" w:hAnsi="Verdana"/>
                <w:color w:val="000000" w:themeColor="text1"/>
                <w:sz w:val="18"/>
                <w:szCs w:val="18"/>
                <w:lang w:eastAsia="en-GB"/>
              </w:rPr>
            </w:pPr>
          </w:p>
          <w:p w14:paraId="7C84F7E6" w14:textId="36B07985"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lastRenderedPageBreak/>
              <w:t>(30 % of women / youth)</w:t>
            </w:r>
          </w:p>
        </w:tc>
        <w:tc>
          <w:tcPr>
            <w:tcW w:w="591" w:type="pct"/>
            <w:vAlign w:val="center"/>
          </w:tcPr>
          <w:p w14:paraId="6AA44A9B" w14:textId="2B32ABC6"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lastRenderedPageBreak/>
              <w:t>35</w:t>
            </w:r>
          </w:p>
          <w:p w14:paraId="3BCEFC4B" w14:textId="77777777" w:rsidR="003D6220" w:rsidRPr="002739AE" w:rsidRDefault="003D6220" w:rsidP="003D6220">
            <w:pPr>
              <w:jc w:val="center"/>
              <w:rPr>
                <w:rFonts w:ascii="Verdana" w:hAnsi="Verdana"/>
                <w:color w:val="000000" w:themeColor="text1"/>
                <w:sz w:val="18"/>
                <w:szCs w:val="18"/>
                <w:lang w:eastAsia="en-GB"/>
              </w:rPr>
            </w:pPr>
          </w:p>
          <w:p w14:paraId="14272CEA" w14:textId="51F49735"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lastRenderedPageBreak/>
              <w:t>(30 % of women / youth)</w:t>
            </w:r>
          </w:p>
        </w:tc>
        <w:tc>
          <w:tcPr>
            <w:tcW w:w="592" w:type="pct"/>
            <w:vAlign w:val="center"/>
          </w:tcPr>
          <w:p w14:paraId="4DF5C9BE" w14:textId="2F59A2A6"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lastRenderedPageBreak/>
              <w:t>50</w:t>
            </w:r>
          </w:p>
          <w:p w14:paraId="69496AF8" w14:textId="77777777" w:rsidR="003D6220" w:rsidRPr="002739AE" w:rsidRDefault="003D6220" w:rsidP="003D6220">
            <w:pPr>
              <w:jc w:val="center"/>
              <w:rPr>
                <w:rFonts w:ascii="Verdana" w:hAnsi="Verdana"/>
                <w:color w:val="000000" w:themeColor="text1"/>
                <w:sz w:val="18"/>
                <w:szCs w:val="18"/>
                <w:lang w:eastAsia="en-GB"/>
              </w:rPr>
            </w:pPr>
          </w:p>
          <w:p w14:paraId="3DF2D850" w14:textId="1CC17E58"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lastRenderedPageBreak/>
              <w:t>(30 % of women / youth)</w:t>
            </w:r>
          </w:p>
        </w:tc>
        <w:tc>
          <w:tcPr>
            <w:tcW w:w="765" w:type="pct"/>
            <w:vAlign w:val="center"/>
          </w:tcPr>
          <w:p w14:paraId="28613D98" w14:textId="449F7860"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lastRenderedPageBreak/>
              <w:t>Project Annual Report</w:t>
            </w:r>
          </w:p>
        </w:tc>
        <w:tc>
          <w:tcPr>
            <w:tcW w:w="635" w:type="pct"/>
            <w:vAlign w:val="center"/>
          </w:tcPr>
          <w:p w14:paraId="1B6DF01E" w14:textId="77777777" w:rsidR="003D6220" w:rsidRDefault="003D6220" w:rsidP="003D6220">
            <w:pPr>
              <w:jc w:val="center"/>
              <w:rPr>
                <w:rFonts w:ascii="Verdana" w:hAnsi="Verdana"/>
                <w:color w:val="000000" w:themeColor="text1"/>
                <w:sz w:val="18"/>
                <w:szCs w:val="18"/>
                <w:lang w:eastAsia="en-GB"/>
              </w:rPr>
            </w:pPr>
          </w:p>
          <w:p w14:paraId="3584C377" w14:textId="57760B66"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UNDP / UNCDF / UNIDO</w:t>
            </w:r>
          </w:p>
        </w:tc>
      </w:tr>
      <w:tr w:rsidR="003D6220" w:rsidRPr="00BC38BF" w14:paraId="6E6653DE" w14:textId="77777777" w:rsidTr="008A4461">
        <w:trPr>
          <w:jc w:val="center"/>
        </w:trPr>
        <w:tc>
          <w:tcPr>
            <w:tcW w:w="796" w:type="pct"/>
            <w:vAlign w:val="center"/>
          </w:tcPr>
          <w:p w14:paraId="6872E952" w14:textId="77777777" w:rsidR="003D6220" w:rsidRPr="0024699B" w:rsidRDefault="003D6220" w:rsidP="003D6220">
            <w:pP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Output 2.2 indicator 1.3: A M&amp;E mechanism for tracking support to high impacts projects and targeted SDGs (7, 9, 17) is available (and includes gender dimension)</w:t>
            </w:r>
          </w:p>
          <w:p w14:paraId="1F43F2DD" w14:textId="291F4579" w:rsidR="003D6220" w:rsidRPr="0024699B" w:rsidRDefault="003D6220" w:rsidP="003D6220">
            <w:pPr>
              <w:rPr>
                <w:rFonts w:ascii="Verdana" w:hAnsi="Verdana"/>
                <w:color w:val="000000" w:themeColor="text1"/>
                <w:sz w:val="18"/>
                <w:szCs w:val="18"/>
                <w:lang w:val="en-US" w:eastAsia="en-GB"/>
              </w:rPr>
            </w:pPr>
          </w:p>
        </w:tc>
        <w:tc>
          <w:tcPr>
            <w:tcW w:w="449" w:type="pct"/>
            <w:vAlign w:val="center"/>
          </w:tcPr>
          <w:p w14:paraId="0CC8CECC" w14:textId="1A6DF491" w:rsidR="003D6220" w:rsidRPr="00BC38BF" w:rsidRDefault="003D6220" w:rsidP="003D6220">
            <w:pPr>
              <w:jc w:val="center"/>
              <w:rPr>
                <w:rFonts w:ascii="Verdana" w:hAnsi="Verdana"/>
                <w:color w:val="000000" w:themeColor="text1"/>
                <w:sz w:val="18"/>
                <w:szCs w:val="18"/>
                <w:lang w:eastAsia="en-GB"/>
              </w:rPr>
            </w:pPr>
            <w:r w:rsidRPr="00BC38BF">
              <w:rPr>
                <w:rFonts w:ascii="Verdana" w:hAnsi="Verdana"/>
                <w:color w:val="000000" w:themeColor="text1"/>
                <w:sz w:val="18"/>
                <w:szCs w:val="18"/>
                <w:lang w:eastAsia="en-GB"/>
              </w:rPr>
              <w:t>0</w:t>
            </w:r>
          </w:p>
        </w:tc>
        <w:tc>
          <w:tcPr>
            <w:tcW w:w="592" w:type="pct"/>
            <w:vAlign w:val="center"/>
          </w:tcPr>
          <w:p w14:paraId="0EB218AB" w14:textId="7017FBD3" w:rsidR="003D6220" w:rsidRPr="00BC38BF" w:rsidRDefault="003D6220" w:rsidP="003D6220">
            <w:pPr>
              <w:jc w:val="center"/>
              <w:rPr>
                <w:rFonts w:ascii="Verdana" w:hAnsi="Verdana"/>
                <w:color w:val="000000" w:themeColor="text1"/>
                <w:sz w:val="18"/>
                <w:szCs w:val="18"/>
                <w:lang w:eastAsia="en-GB"/>
              </w:rPr>
            </w:pPr>
            <w:r w:rsidRPr="00BC38BF">
              <w:rPr>
                <w:rFonts w:ascii="Verdana" w:hAnsi="Verdana"/>
                <w:color w:val="000000" w:themeColor="text1"/>
                <w:sz w:val="18"/>
                <w:szCs w:val="18"/>
                <w:lang w:eastAsia="en-GB"/>
              </w:rPr>
              <w:t>0</w:t>
            </w:r>
          </w:p>
        </w:tc>
        <w:tc>
          <w:tcPr>
            <w:tcW w:w="580" w:type="pct"/>
            <w:vAlign w:val="center"/>
          </w:tcPr>
          <w:p w14:paraId="61690035" w14:textId="6324CE4D"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1</w:t>
            </w:r>
          </w:p>
        </w:tc>
        <w:tc>
          <w:tcPr>
            <w:tcW w:w="591" w:type="pct"/>
            <w:vAlign w:val="center"/>
          </w:tcPr>
          <w:p w14:paraId="1439D1EA" w14:textId="160B5B88"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1</w:t>
            </w:r>
          </w:p>
        </w:tc>
        <w:tc>
          <w:tcPr>
            <w:tcW w:w="592" w:type="pct"/>
            <w:vAlign w:val="center"/>
          </w:tcPr>
          <w:p w14:paraId="0936BDA0" w14:textId="4CC3380A"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1</w:t>
            </w:r>
          </w:p>
        </w:tc>
        <w:tc>
          <w:tcPr>
            <w:tcW w:w="765" w:type="pct"/>
            <w:vAlign w:val="center"/>
          </w:tcPr>
          <w:p w14:paraId="14155EC5" w14:textId="7D75AE15" w:rsidR="003D6220" w:rsidRPr="0024699B" w:rsidRDefault="003D6220" w:rsidP="003D6220">
            <w:pPr>
              <w:jc w:val="center"/>
              <w:rPr>
                <w:rFonts w:ascii="Verdana" w:hAnsi="Verdana"/>
                <w:color w:val="000000" w:themeColor="text1"/>
                <w:sz w:val="18"/>
                <w:szCs w:val="18"/>
                <w:lang w:val="en-US" w:eastAsia="en-GB"/>
              </w:rPr>
            </w:pPr>
            <w:r w:rsidRPr="0024699B">
              <w:rPr>
                <w:rFonts w:ascii="Verdana" w:hAnsi="Verdana"/>
                <w:color w:val="000000" w:themeColor="text1"/>
                <w:sz w:val="18"/>
                <w:szCs w:val="18"/>
                <w:lang w:val="en-US" w:eastAsia="en-GB"/>
              </w:rPr>
              <w:t>Ministry of Energy / Project Annual Report</w:t>
            </w:r>
          </w:p>
        </w:tc>
        <w:tc>
          <w:tcPr>
            <w:tcW w:w="635" w:type="pct"/>
            <w:vAlign w:val="center"/>
          </w:tcPr>
          <w:p w14:paraId="12E17586" w14:textId="588B923A" w:rsidR="003D6220" w:rsidRPr="002739AE" w:rsidRDefault="003D6220" w:rsidP="003D6220">
            <w:pPr>
              <w:jc w:val="center"/>
              <w:rPr>
                <w:rFonts w:ascii="Verdana" w:hAnsi="Verdana"/>
                <w:color w:val="000000" w:themeColor="text1"/>
                <w:sz w:val="18"/>
                <w:szCs w:val="18"/>
                <w:lang w:eastAsia="en-GB"/>
              </w:rPr>
            </w:pPr>
            <w:r w:rsidRPr="002739AE">
              <w:rPr>
                <w:rFonts w:ascii="Verdana" w:hAnsi="Verdana"/>
                <w:color w:val="000000" w:themeColor="text1"/>
                <w:sz w:val="18"/>
                <w:szCs w:val="18"/>
                <w:lang w:eastAsia="en-GB"/>
              </w:rPr>
              <w:t>UNDP / UNCDF / UNIDO</w:t>
            </w:r>
          </w:p>
        </w:tc>
      </w:tr>
    </w:tbl>
    <w:p w14:paraId="3D5660D7" w14:textId="77777777" w:rsidR="00272BF8" w:rsidRPr="00BC38BF" w:rsidRDefault="00272BF8" w:rsidP="00FE0177">
      <w:pPr>
        <w:rPr>
          <w:rFonts w:ascii="Verdana" w:hAnsi="Verdana"/>
          <w:color w:val="000000" w:themeColor="text1"/>
          <w:sz w:val="20"/>
          <w:szCs w:val="20"/>
          <w:lang w:eastAsia="en-GB"/>
        </w:rPr>
      </w:pPr>
    </w:p>
    <w:p w14:paraId="6047236E" w14:textId="77777777" w:rsidR="006E337C" w:rsidRDefault="006E337C">
      <w:pPr>
        <w:rPr>
          <w:rFonts w:ascii="Verdana" w:hAnsi="Verdana"/>
          <w:b/>
          <w:color w:val="0070C0"/>
          <w:sz w:val="20"/>
          <w:szCs w:val="20"/>
          <w:u w:val="single"/>
          <w:lang w:eastAsia="en-GB"/>
        </w:rPr>
      </w:pPr>
      <w:r>
        <w:rPr>
          <w:rFonts w:ascii="Verdana" w:hAnsi="Verdana"/>
          <w:b/>
          <w:color w:val="0070C0"/>
          <w:sz w:val="20"/>
          <w:szCs w:val="20"/>
          <w:u w:val="single"/>
          <w:lang w:eastAsia="en-GB"/>
        </w:rPr>
        <w:br w:type="page"/>
      </w:r>
    </w:p>
    <w:p w14:paraId="53972807" w14:textId="6BCE3153" w:rsidR="00272BF8" w:rsidRPr="00BC38BF" w:rsidRDefault="00272BF8" w:rsidP="00FE0177">
      <w:pPr>
        <w:rPr>
          <w:rFonts w:ascii="Verdana" w:hAnsi="Verdana"/>
          <w:b/>
          <w:color w:val="0070C0"/>
          <w:sz w:val="20"/>
          <w:szCs w:val="20"/>
          <w:u w:val="single"/>
          <w:lang w:eastAsia="en-GB"/>
        </w:rPr>
      </w:pPr>
      <w:r w:rsidRPr="00BC38BF">
        <w:rPr>
          <w:rFonts w:ascii="Verdana" w:hAnsi="Verdana"/>
          <w:b/>
          <w:color w:val="0070C0"/>
          <w:sz w:val="20"/>
          <w:szCs w:val="20"/>
          <w:u w:val="single"/>
          <w:lang w:eastAsia="en-GB"/>
        </w:rPr>
        <w:lastRenderedPageBreak/>
        <w:t>Annex 3. Gender marker matrix</w:t>
      </w:r>
      <w:r w:rsidR="00EB16F8" w:rsidRPr="00BC38BF">
        <w:rPr>
          <w:rFonts w:ascii="Verdana" w:hAnsi="Verdana"/>
          <w:b/>
          <w:color w:val="0070C0"/>
          <w:sz w:val="20"/>
          <w:szCs w:val="20"/>
          <w:u w:val="single"/>
          <w:lang w:eastAsia="en-GB"/>
        </w:rPr>
        <w:t xml:space="preserve"> </w:t>
      </w:r>
      <w:r w:rsidRPr="00BC38BF">
        <w:rPr>
          <w:rFonts w:ascii="Verdana" w:hAnsi="Verdana"/>
          <w:i/>
          <w:iCs/>
          <w:color w:val="C45911" w:themeColor="accent2" w:themeShade="BF"/>
          <w:sz w:val="18"/>
          <w:szCs w:val="18"/>
          <w:lang w:eastAsia="en-GB"/>
        </w:rPr>
        <w:t xml:space="preserve">. </w:t>
      </w:r>
    </w:p>
    <w:p w14:paraId="68E772BA" w14:textId="77777777" w:rsidR="00272BF8" w:rsidRPr="00BC38BF" w:rsidRDefault="00272BF8" w:rsidP="00FE0177">
      <w:pPr>
        <w:rPr>
          <w:rFonts w:ascii="Verdana" w:hAnsi="Verdana"/>
          <w:color w:val="000000" w:themeColor="text1"/>
          <w:u w:val="single"/>
          <w:lang w:eastAsia="en-GB"/>
        </w:rPr>
      </w:pPr>
    </w:p>
    <w:tbl>
      <w:tblPr>
        <w:tblW w:w="12611" w:type="dxa"/>
        <w:jc w:val="center"/>
        <w:tblBorders>
          <w:top w:val="single" w:sz="4" w:space="0" w:color="BFBFBF"/>
          <w:left w:val="single" w:sz="4" w:space="0" w:color="BFBFBF"/>
          <w:bottom w:val="single" w:sz="4" w:space="0" w:color="BFBFBF"/>
          <w:right w:val="single" w:sz="4" w:space="0" w:color="BFBFBF"/>
          <w:insideH w:val="single" w:sz="4" w:space="0" w:color="BFBFBF"/>
          <w:insideV w:val="single" w:sz="4" w:space="0" w:color="BFBFBF"/>
        </w:tblBorders>
        <w:tblLayout w:type="fixed"/>
        <w:tblLook w:val="0400" w:firstRow="0" w:lastRow="0" w:firstColumn="0" w:lastColumn="0" w:noHBand="0" w:noVBand="1"/>
      </w:tblPr>
      <w:tblGrid>
        <w:gridCol w:w="562"/>
        <w:gridCol w:w="3123"/>
        <w:gridCol w:w="810"/>
        <w:gridCol w:w="8116"/>
      </w:tblGrid>
      <w:tr w:rsidR="00520E9E" w:rsidRPr="00BC38BF" w14:paraId="17DBFC04" w14:textId="77777777" w:rsidTr="00D96FED">
        <w:trPr>
          <w:jc w:val="center"/>
        </w:trPr>
        <w:tc>
          <w:tcPr>
            <w:tcW w:w="3685" w:type="dxa"/>
            <w:gridSpan w:val="2"/>
            <w:shd w:val="clear" w:color="auto" w:fill="BDD7EE"/>
            <w:vAlign w:val="center"/>
          </w:tcPr>
          <w:p w14:paraId="0CE23DCA" w14:textId="77777777" w:rsidR="00520E9E" w:rsidRPr="00BC38BF" w:rsidRDefault="00520E9E" w:rsidP="00FE0177">
            <w:pPr>
              <w:rPr>
                <w:rFonts w:ascii="Verdana" w:hAnsi="Verdana"/>
                <w:b/>
                <w:color w:val="000000"/>
                <w:sz w:val="15"/>
                <w:szCs w:val="15"/>
              </w:rPr>
            </w:pPr>
            <w:r w:rsidRPr="00BC38BF">
              <w:rPr>
                <w:rFonts w:ascii="Verdana" w:hAnsi="Verdana"/>
                <w:b/>
                <w:color w:val="000000"/>
                <w:sz w:val="15"/>
                <w:szCs w:val="15"/>
              </w:rPr>
              <w:t>Indicator</w:t>
            </w:r>
          </w:p>
        </w:tc>
        <w:tc>
          <w:tcPr>
            <w:tcW w:w="810" w:type="dxa"/>
            <w:vMerge w:val="restart"/>
            <w:shd w:val="clear" w:color="auto" w:fill="BDD7EE"/>
            <w:vAlign w:val="center"/>
          </w:tcPr>
          <w:p w14:paraId="5E691B6A" w14:textId="77777777" w:rsidR="00520E9E" w:rsidRPr="00BC38BF" w:rsidRDefault="00520E9E" w:rsidP="00FE0177">
            <w:pPr>
              <w:rPr>
                <w:rFonts w:ascii="Verdana" w:hAnsi="Verdana"/>
                <w:b/>
                <w:color w:val="000000"/>
                <w:sz w:val="15"/>
                <w:szCs w:val="15"/>
              </w:rPr>
            </w:pPr>
            <w:r w:rsidRPr="00BC38BF">
              <w:rPr>
                <w:rFonts w:ascii="Verdana" w:hAnsi="Verdana"/>
                <w:b/>
                <w:color w:val="000000"/>
                <w:sz w:val="15"/>
                <w:szCs w:val="15"/>
              </w:rPr>
              <w:t>Score</w:t>
            </w:r>
          </w:p>
        </w:tc>
        <w:tc>
          <w:tcPr>
            <w:tcW w:w="8116" w:type="dxa"/>
            <w:vMerge w:val="restart"/>
            <w:shd w:val="clear" w:color="auto" w:fill="BDD7EE"/>
            <w:vAlign w:val="center"/>
          </w:tcPr>
          <w:p w14:paraId="014D91B8" w14:textId="77777777" w:rsidR="00520E9E" w:rsidRPr="00BC38BF" w:rsidRDefault="00520E9E" w:rsidP="00FE0177">
            <w:pPr>
              <w:rPr>
                <w:rFonts w:ascii="Verdana" w:hAnsi="Verdana"/>
                <w:b/>
                <w:color w:val="000000"/>
                <w:sz w:val="15"/>
                <w:szCs w:val="15"/>
              </w:rPr>
            </w:pPr>
            <w:r w:rsidRPr="00BC38BF">
              <w:rPr>
                <w:rFonts w:ascii="Verdana" w:hAnsi="Verdana"/>
                <w:b/>
                <w:color w:val="000000"/>
                <w:sz w:val="15"/>
                <w:szCs w:val="15"/>
              </w:rPr>
              <w:t>Findings and Explanation</w:t>
            </w:r>
          </w:p>
        </w:tc>
      </w:tr>
      <w:tr w:rsidR="00520E9E" w:rsidRPr="00BC38BF" w14:paraId="5C6A7706" w14:textId="77777777" w:rsidTr="00581D80">
        <w:trPr>
          <w:jc w:val="center"/>
        </w:trPr>
        <w:tc>
          <w:tcPr>
            <w:tcW w:w="562" w:type="dxa"/>
            <w:shd w:val="clear" w:color="auto" w:fill="ACB9CA"/>
            <w:vAlign w:val="center"/>
          </w:tcPr>
          <w:p w14:paraId="6D5FD375" w14:textId="77777777" w:rsidR="00520E9E" w:rsidRPr="00BC38BF" w:rsidRDefault="00520E9E" w:rsidP="00FE0177">
            <w:pPr>
              <w:rPr>
                <w:rFonts w:ascii="Verdana" w:hAnsi="Verdana"/>
                <w:i/>
                <w:sz w:val="15"/>
                <w:szCs w:val="15"/>
              </w:rPr>
            </w:pPr>
            <w:r w:rsidRPr="00BC38BF">
              <w:rPr>
                <w:rFonts w:ascii="Verdana" w:hAnsi="Verdana"/>
                <w:i/>
                <w:sz w:val="15"/>
                <w:szCs w:val="15"/>
              </w:rPr>
              <w:t>N°</w:t>
            </w:r>
          </w:p>
        </w:tc>
        <w:tc>
          <w:tcPr>
            <w:tcW w:w="3123" w:type="dxa"/>
            <w:shd w:val="clear" w:color="auto" w:fill="ACB9CA"/>
            <w:vAlign w:val="center"/>
          </w:tcPr>
          <w:p w14:paraId="10402914" w14:textId="77777777" w:rsidR="00520E9E" w:rsidRPr="00BC38BF" w:rsidRDefault="00520E9E" w:rsidP="00FE0177">
            <w:pPr>
              <w:rPr>
                <w:rFonts w:ascii="Verdana" w:hAnsi="Verdana"/>
                <w:i/>
                <w:sz w:val="15"/>
                <w:szCs w:val="15"/>
              </w:rPr>
            </w:pPr>
            <w:r w:rsidRPr="00BC38BF">
              <w:rPr>
                <w:rFonts w:ascii="Verdana" w:hAnsi="Verdana"/>
                <w:i/>
                <w:sz w:val="15"/>
                <w:szCs w:val="15"/>
              </w:rPr>
              <w:t>Formulation</w:t>
            </w:r>
          </w:p>
        </w:tc>
        <w:tc>
          <w:tcPr>
            <w:tcW w:w="810" w:type="dxa"/>
            <w:vMerge/>
            <w:shd w:val="clear" w:color="auto" w:fill="BDD7EE"/>
            <w:vAlign w:val="center"/>
          </w:tcPr>
          <w:p w14:paraId="08749FFD" w14:textId="77777777" w:rsidR="00520E9E" w:rsidRPr="00BC38BF" w:rsidRDefault="00520E9E" w:rsidP="00FE0177">
            <w:pPr>
              <w:widowControl w:val="0"/>
              <w:pBdr>
                <w:top w:val="nil"/>
                <w:left w:val="nil"/>
                <w:bottom w:val="nil"/>
                <w:right w:val="nil"/>
                <w:between w:val="nil"/>
              </w:pBdr>
              <w:rPr>
                <w:rFonts w:ascii="Verdana" w:hAnsi="Verdana"/>
                <w:i/>
                <w:sz w:val="15"/>
                <w:szCs w:val="15"/>
              </w:rPr>
            </w:pPr>
          </w:p>
        </w:tc>
        <w:tc>
          <w:tcPr>
            <w:tcW w:w="8116" w:type="dxa"/>
            <w:vMerge/>
            <w:shd w:val="clear" w:color="auto" w:fill="BDD7EE"/>
            <w:vAlign w:val="center"/>
          </w:tcPr>
          <w:p w14:paraId="7D2A5777" w14:textId="77777777" w:rsidR="00520E9E" w:rsidRPr="00BC38BF" w:rsidRDefault="00520E9E" w:rsidP="00FE0177">
            <w:pPr>
              <w:widowControl w:val="0"/>
              <w:pBdr>
                <w:top w:val="nil"/>
                <w:left w:val="nil"/>
                <w:bottom w:val="nil"/>
                <w:right w:val="nil"/>
                <w:between w:val="nil"/>
              </w:pBdr>
              <w:rPr>
                <w:rFonts w:ascii="Verdana" w:hAnsi="Verdana"/>
                <w:i/>
                <w:sz w:val="15"/>
                <w:szCs w:val="15"/>
              </w:rPr>
            </w:pPr>
          </w:p>
        </w:tc>
      </w:tr>
      <w:tr w:rsidR="00520E9E" w:rsidRPr="00491FA8" w14:paraId="77411A8D" w14:textId="77777777" w:rsidTr="00581D80">
        <w:trPr>
          <w:trHeight w:val="152"/>
          <w:jc w:val="center"/>
        </w:trPr>
        <w:tc>
          <w:tcPr>
            <w:tcW w:w="562" w:type="dxa"/>
            <w:vAlign w:val="center"/>
          </w:tcPr>
          <w:p w14:paraId="7B6518B0" w14:textId="77777777" w:rsidR="00520E9E" w:rsidRPr="00BC38BF" w:rsidRDefault="00520E9E" w:rsidP="00FE0177">
            <w:pPr>
              <w:jc w:val="center"/>
              <w:rPr>
                <w:rFonts w:ascii="Verdana" w:hAnsi="Verdana"/>
                <w:sz w:val="20"/>
                <w:szCs w:val="15"/>
              </w:rPr>
            </w:pPr>
            <w:r w:rsidRPr="00BC38BF">
              <w:rPr>
                <w:rFonts w:ascii="Verdana" w:hAnsi="Verdana"/>
                <w:sz w:val="20"/>
                <w:szCs w:val="15"/>
              </w:rPr>
              <w:t>1.1</w:t>
            </w:r>
          </w:p>
        </w:tc>
        <w:tc>
          <w:tcPr>
            <w:tcW w:w="3123" w:type="dxa"/>
            <w:vAlign w:val="center"/>
          </w:tcPr>
          <w:p w14:paraId="70710D46" w14:textId="77777777" w:rsidR="00520E9E" w:rsidRPr="0024699B" w:rsidRDefault="00520E9E" w:rsidP="00FE0177">
            <w:pPr>
              <w:rPr>
                <w:rFonts w:ascii="Verdana" w:hAnsi="Verdana"/>
                <w:color w:val="000000"/>
                <w:sz w:val="20"/>
                <w:szCs w:val="15"/>
                <w:lang w:val="en-US"/>
              </w:rPr>
            </w:pPr>
            <w:r w:rsidRPr="0024699B">
              <w:rPr>
                <w:rFonts w:ascii="Verdana" w:hAnsi="Verdana"/>
                <w:color w:val="000000"/>
                <w:sz w:val="20"/>
                <w:szCs w:val="15"/>
                <w:lang w:val="en-US"/>
              </w:rPr>
              <w:t>Context analysis integrate gender analysis incorporating use of sex disaggregated data</w:t>
            </w:r>
          </w:p>
        </w:tc>
        <w:tc>
          <w:tcPr>
            <w:tcW w:w="810" w:type="dxa"/>
            <w:vAlign w:val="center"/>
          </w:tcPr>
          <w:p w14:paraId="3C1721A7" w14:textId="77777777" w:rsidR="00520E9E" w:rsidRPr="002739AE" w:rsidRDefault="00520E9E" w:rsidP="00FE0177">
            <w:pPr>
              <w:jc w:val="center"/>
              <w:rPr>
                <w:rFonts w:ascii="Verdana" w:hAnsi="Verdana"/>
                <w:b/>
                <w:sz w:val="20"/>
                <w:szCs w:val="15"/>
              </w:rPr>
            </w:pPr>
            <w:r w:rsidRPr="002739AE">
              <w:rPr>
                <w:rFonts w:ascii="Verdana" w:hAnsi="Verdana"/>
                <w:b/>
                <w:sz w:val="20"/>
                <w:szCs w:val="15"/>
              </w:rPr>
              <w:t>2</w:t>
            </w:r>
          </w:p>
        </w:tc>
        <w:tc>
          <w:tcPr>
            <w:tcW w:w="8116" w:type="dxa"/>
            <w:vAlign w:val="center"/>
          </w:tcPr>
          <w:p w14:paraId="5E72DACF" w14:textId="77777777" w:rsidR="00520E9E" w:rsidRPr="0024699B" w:rsidRDefault="00520E9E" w:rsidP="00FE0177">
            <w:pPr>
              <w:jc w:val="both"/>
              <w:rPr>
                <w:rFonts w:ascii="Verdana" w:hAnsi="Verdana"/>
                <w:sz w:val="20"/>
                <w:szCs w:val="15"/>
                <w:lang w:val="en-US"/>
              </w:rPr>
            </w:pPr>
            <w:r w:rsidRPr="0024699B">
              <w:rPr>
                <w:rFonts w:ascii="Verdana" w:hAnsi="Verdana"/>
                <w:sz w:val="20"/>
                <w:szCs w:val="15"/>
                <w:lang w:val="en-US"/>
              </w:rPr>
              <w:t>Gender analysis is integrated in the context and when available gender disaggregated data are reported</w:t>
            </w:r>
          </w:p>
        </w:tc>
      </w:tr>
      <w:tr w:rsidR="00520E9E" w:rsidRPr="00491FA8" w14:paraId="19EF9496" w14:textId="77777777" w:rsidTr="00581D80">
        <w:trPr>
          <w:jc w:val="center"/>
        </w:trPr>
        <w:tc>
          <w:tcPr>
            <w:tcW w:w="562" w:type="dxa"/>
            <w:vAlign w:val="center"/>
          </w:tcPr>
          <w:p w14:paraId="17A48DE2" w14:textId="77777777" w:rsidR="00520E9E" w:rsidRPr="00BC38BF" w:rsidRDefault="00520E9E" w:rsidP="00FE0177">
            <w:pPr>
              <w:jc w:val="center"/>
              <w:rPr>
                <w:rFonts w:ascii="Verdana" w:hAnsi="Verdana"/>
                <w:sz w:val="20"/>
                <w:szCs w:val="15"/>
              </w:rPr>
            </w:pPr>
            <w:r w:rsidRPr="00BC38BF">
              <w:rPr>
                <w:rFonts w:ascii="Verdana" w:hAnsi="Verdana"/>
                <w:sz w:val="20"/>
                <w:szCs w:val="15"/>
              </w:rPr>
              <w:t>1.2</w:t>
            </w:r>
          </w:p>
        </w:tc>
        <w:tc>
          <w:tcPr>
            <w:tcW w:w="3123" w:type="dxa"/>
            <w:vAlign w:val="center"/>
          </w:tcPr>
          <w:p w14:paraId="1EE3D7EB" w14:textId="77777777" w:rsidR="00520E9E" w:rsidRPr="0024699B" w:rsidRDefault="00520E9E" w:rsidP="00FE0177">
            <w:pPr>
              <w:rPr>
                <w:rFonts w:ascii="Verdana" w:hAnsi="Verdana"/>
                <w:color w:val="000000"/>
                <w:sz w:val="20"/>
                <w:szCs w:val="15"/>
                <w:lang w:val="en-US"/>
              </w:rPr>
            </w:pPr>
            <w:r w:rsidRPr="0024699B">
              <w:rPr>
                <w:rFonts w:ascii="Verdana" w:hAnsi="Verdana"/>
                <w:color w:val="000000"/>
                <w:sz w:val="20"/>
                <w:szCs w:val="15"/>
                <w:lang w:val="en-US"/>
              </w:rPr>
              <w:t>Gender Equality mainstreamed in proposed outputs</w:t>
            </w:r>
          </w:p>
        </w:tc>
        <w:tc>
          <w:tcPr>
            <w:tcW w:w="810" w:type="dxa"/>
            <w:vAlign w:val="center"/>
          </w:tcPr>
          <w:p w14:paraId="25DF0A6B" w14:textId="19E503FC" w:rsidR="00520E9E" w:rsidRPr="002739AE" w:rsidRDefault="005524BE" w:rsidP="00FE0177">
            <w:pPr>
              <w:jc w:val="center"/>
              <w:rPr>
                <w:rFonts w:ascii="Verdana" w:hAnsi="Verdana"/>
                <w:b/>
                <w:sz w:val="20"/>
                <w:szCs w:val="15"/>
              </w:rPr>
            </w:pPr>
            <w:r w:rsidRPr="002739AE">
              <w:rPr>
                <w:rFonts w:ascii="Verdana" w:eastAsia="Calibri" w:hAnsi="Verdana" w:cs="Calibri"/>
                <w:b/>
                <w:sz w:val="20"/>
                <w:szCs w:val="15"/>
              </w:rPr>
              <w:t>2</w:t>
            </w:r>
          </w:p>
        </w:tc>
        <w:tc>
          <w:tcPr>
            <w:tcW w:w="8116" w:type="dxa"/>
            <w:vAlign w:val="center"/>
          </w:tcPr>
          <w:p w14:paraId="789F7F9D" w14:textId="727D287A" w:rsidR="00520E9E" w:rsidRPr="0024699B" w:rsidRDefault="00EB16F8" w:rsidP="00FE0177">
            <w:pPr>
              <w:jc w:val="both"/>
              <w:rPr>
                <w:rFonts w:ascii="Verdana" w:hAnsi="Verdana"/>
                <w:sz w:val="20"/>
                <w:szCs w:val="15"/>
                <w:lang w:val="en-US"/>
              </w:rPr>
            </w:pPr>
            <w:r w:rsidRPr="0024699B">
              <w:rPr>
                <w:rFonts w:ascii="Verdana" w:hAnsi="Verdana"/>
                <w:sz w:val="20"/>
                <w:szCs w:val="15"/>
                <w:lang w:val="en-US"/>
              </w:rPr>
              <w:t>All</w:t>
            </w:r>
            <w:r w:rsidR="00520E9E" w:rsidRPr="0024699B">
              <w:rPr>
                <w:rFonts w:ascii="Verdana" w:hAnsi="Verdana"/>
                <w:sz w:val="20"/>
                <w:szCs w:val="15"/>
                <w:lang w:val="en-US"/>
              </w:rPr>
              <w:t xml:space="preserve"> technical assistance and finan</w:t>
            </w:r>
            <w:r w:rsidRPr="0024699B">
              <w:rPr>
                <w:rFonts w:ascii="Verdana" w:hAnsi="Verdana"/>
                <w:sz w:val="20"/>
                <w:szCs w:val="15"/>
                <w:lang w:val="en-US"/>
              </w:rPr>
              <w:t>cial support which will lead to</w:t>
            </w:r>
            <w:r w:rsidR="00520E9E" w:rsidRPr="0024699B">
              <w:rPr>
                <w:rFonts w:ascii="Verdana" w:hAnsi="Verdana"/>
                <w:sz w:val="20"/>
                <w:szCs w:val="15"/>
                <w:lang w:val="en-US"/>
              </w:rPr>
              <w:t xml:space="preserve"> private led sustainable energy projects will consider gender dimension criteria and promotion (SDG 5)</w:t>
            </w:r>
          </w:p>
        </w:tc>
      </w:tr>
      <w:tr w:rsidR="00520E9E" w:rsidRPr="00491FA8" w14:paraId="65878240" w14:textId="77777777" w:rsidTr="00581D80">
        <w:trPr>
          <w:jc w:val="center"/>
        </w:trPr>
        <w:tc>
          <w:tcPr>
            <w:tcW w:w="562" w:type="dxa"/>
            <w:vAlign w:val="center"/>
          </w:tcPr>
          <w:p w14:paraId="1723FD5C" w14:textId="77777777" w:rsidR="00520E9E" w:rsidRPr="00BC38BF" w:rsidRDefault="00520E9E" w:rsidP="00FE0177">
            <w:pPr>
              <w:jc w:val="center"/>
              <w:rPr>
                <w:rFonts w:ascii="Verdana" w:hAnsi="Verdana"/>
                <w:sz w:val="20"/>
                <w:szCs w:val="15"/>
              </w:rPr>
            </w:pPr>
            <w:r w:rsidRPr="00BC38BF">
              <w:rPr>
                <w:rFonts w:ascii="Verdana" w:hAnsi="Verdana"/>
                <w:sz w:val="20"/>
                <w:szCs w:val="15"/>
              </w:rPr>
              <w:t>1.3</w:t>
            </w:r>
          </w:p>
        </w:tc>
        <w:tc>
          <w:tcPr>
            <w:tcW w:w="3123" w:type="dxa"/>
            <w:vAlign w:val="center"/>
          </w:tcPr>
          <w:p w14:paraId="5ABB751B" w14:textId="77777777" w:rsidR="00520E9E" w:rsidRPr="0024699B" w:rsidRDefault="00520E9E" w:rsidP="00FE0177">
            <w:pPr>
              <w:rPr>
                <w:rFonts w:ascii="Verdana" w:hAnsi="Verdana"/>
                <w:color w:val="000000"/>
                <w:sz w:val="20"/>
                <w:szCs w:val="15"/>
                <w:lang w:val="en-US"/>
              </w:rPr>
            </w:pPr>
            <w:r w:rsidRPr="0024699B">
              <w:rPr>
                <w:rFonts w:ascii="Verdana" w:hAnsi="Verdana"/>
                <w:color w:val="000000"/>
                <w:sz w:val="20"/>
                <w:szCs w:val="15"/>
                <w:lang w:val="en-US"/>
              </w:rPr>
              <w:t>Programme output indicators measure changes on gender equality</w:t>
            </w:r>
          </w:p>
        </w:tc>
        <w:tc>
          <w:tcPr>
            <w:tcW w:w="810" w:type="dxa"/>
            <w:vAlign w:val="center"/>
          </w:tcPr>
          <w:p w14:paraId="64887FF9" w14:textId="77777777" w:rsidR="00520E9E" w:rsidRPr="002739AE" w:rsidRDefault="00520E9E" w:rsidP="00FE0177">
            <w:pPr>
              <w:jc w:val="center"/>
              <w:rPr>
                <w:rFonts w:ascii="Verdana" w:hAnsi="Verdana"/>
                <w:b/>
                <w:sz w:val="20"/>
                <w:szCs w:val="15"/>
              </w:rPr>
            </w:pPr>
            <w:r w:rsidRPr="002739AE">
              <w:rPr>
                <w:rFonts w:ascii="Verdana" w:eastAsia="Calibri" w:hAnsi="Verdana" w:cs="Calibri"/>
                <w:b/>
                <w:sz w:val="20"/>
                <w:szCs w:val="15"/>
              </w:rPr>
              <w:t>2</w:t>
            </w:r>
          </w:p>
        </w:tc>
        <w:tc>
          <w:tcPr>
            <w:tcW w:w="8116" w:type="dxa"/>
            <w:vAlign w:val="center"/>
          </w:tcPr>
          <w:p w14:paraId="63A25443" w14:textId="77777777" w:rsidR="00520E9E" w:rsidRPr="0024699B" w:rsidRDefault="00520E9E" w:rsidP="00FE0177">
            <w:pPr>
              <w:jc w:val="both"/>
              <w:rPr>
                <w:rFonts w:ascii="Verdana" w:hAnsi="Verdana"/>
                <w:sz w:val="20"/>
                <w:szCs w:val="15"/>
                <w:lang w:val="en-US"/>
              </w:rPr>
            </w:pPr>
            <w:r w:rsidRPr="0024699B">
              <w:rPr>
                <w:rFonts w:ascii="Verdana" w:hAnsi="Verdana"/>
                <w:sz w:val="20"/>
                <w:szCs w:val="15"/>
                <w:lang w:val="en-US"/>
              </w:rPr>
              <w:t>Between one-fifth and one-third of the output indicators are able to measure changes in gender equality and the empowerment of women in line with SDG targets including SDG 5.</w:t>
            </w:r>
          </w:p>
        </w:tc>
      </w:tr>
      <w:tr w:rsidR="00520E9E" w:rsidRPr="00491FA8" w14:paraId="34802308" w14:textId="77777777" w:rsidTr="00581D80">
        <w:trPr>
          <w:jc w:val="center"/>
        </w:trPr>
        <w:tc>
          <w:tcPr>
            <w:tcW w:w="562" w:type="dxa"/>
            <w:vAlign w:val="center"/>
          </w:tcPr>
          <w:p w14:paraId="1A9CD161" w14:textId="77777777" w:rsidR="00520E9E" w:rsidRPr="00BC38BF" w:rsidRDefault="00520E9E" w:rsidP="00FE0177">
            <w:pPr>
              <w:jc w:val="center"/>
              <w:rPr>
                <w:rFonts w:ascii="Verdana" w:hAnsi="Verdana"/>
                <w:sz w:val="20"/>
                <w:szCs w:val="15"/>
              </w:rPr>
            </w:pPr>
            <w:r w:rsidRPr="00BC38BF">
              <w:rPr>
                <w:rFonts w:ascii="Verdana" w:hAnsi="Verdana"/>
                <w:sz w:val="20"/>
                <w:szCs w:val="15"/>
              </w:rPr>
              <w:t>2.1</w:t>
            </w:r>
          </w:p>
        </w:tc>
        <w:tc>
          <w:tcPr>
            <w:tcW w:w="3123" w:type="dxa"/>
            <w:vAlign w:val="center"/>
          </w:tcPr>
          <w:p w14:paraId="0D1940F2" w14:textId="77777777" w:rsidR="00520E9E" w:rsidRPr="0024699B" w:rsidRDefault="00520E9E" w:rsidP="00FE0177">
            <w:pPr>
              <w:rPr>
                <w:rFonts w:ascii="Verdana" w:hAnsi="Verdana"/>
                <w:color w:val="000000"/>
                <w:sz w:val="20"/>
                <w:szCs w:val="15"/>
                <w:lang w:val="en-US"/>
              </w:rPr>
            </w:pPr>
            <w:r w:rsidRPr="0024699B">
              <w:rPr>
                <w:rFonts w:ascii="Verdana" w:hAnsi="Verdana"/>
                <w:color w:val="000000"/>
                <w:sz w:val="20"/>
                <w:szCs w:val="15"/>
                <w:lang w:val="en-US"/>
              </w:rPr>
              <w:t>PUNO collaborate and engage with Government on gender equality and the empowerment of women</w:t>
            </w:r>
          </w:p>
        </w:tc>
        <w:tc>
          <w:tcPr>
            <w:tcW w:w="810" w:type="dxa"/>
            <w:vAlign w:val="center"/>
          </w:tcPr>
          <w:p w14:paraId="1CDD3B10" w14:textId="77777777" w:rsidR="00520E9E" w:rsidRPr="002739AE" w:rsidRDefault="00520E9E" w:rsidP="00FE0177">
            <w:pPr>
              <w:jc w:val="center"/>
              <w:rPr>
                <w:rFonts w:ascii="Verdana" w:hAnsi="Verdana"/>
                <w:b/>
                <w:sz w:val="20"/>
                <w:szCs w:val="15"/>
              </w:rPr>
            </w:pPr>
            <w:r w:rsidRPr="002739AE">
              <w:rPr>
                <w:rFonts w:ascii="Verdana" w:eastAsia="Calibri" w:hAnsi="Verdana" w:cs="Calibri"/>
                <w:b/>
                <w:sz w:val="20"/>
                <w:szCs w:val="15"/>
              </w:rPr>
              <w:t>2</w:t>
            </w:r>
          </w:p>
        </w:tc>
        <w:tc>
          <w:tcPr>
            <w:tcW w:w="8116" w:type="dxa"/>
            <w:vAlign w:val="center"/>
          </w:tcPr>
          <w:p w14:paraId="6E2FA2A9" w14:textId="6EF0A90E" w:rsidR="00520E9E" w:rsidRPr="0024699B" w:rsidRDefault="00520E9E" w:rsidP="00FE0177">
            <w:pPr>
              <w:jc w:val="both"/>
              <w:rPr>
                <w:rFonts w:ascii="Verdana" w:hAnsi="Verdana"/>
                <w:sz w:val="20"/>
                <w:szCs w:val="15"/>
                <w:lang w:val="en-US"/>
              </w:rPr>
            </w:pPr>
            <w:r w:rsidRPr="0024699B">
              <w:rPr>
                <w:rFonts w:ascii="Verdana" w:hAnsi="Verdana"/>
                <w:sz w:val="20"/>
                <w:szCs w:val="15"/>
                <w:lang w:val="en-US"/>
              </w:rPr>
              <w:t>The program contributes to substantively strengthen Government participation and engagement in gender related SDGs localization and/or implementation and government departments have been consulted in the preparation phase of the program. Gender dimension questions had been discussed particularly with Ministry of Energy and all partners solic</w:t>
            </w:r>
            <w:r w:rsidR="00581D80" w:rsidRPr="0024699B">
              <w:rPr>
                <w:rFonts w:ascii="Verdana" w:hAnsi="Verdana"/>
                <w:sz w:val="20"/>
                <w:szCs w:val="15"/>
                <w:lang w:val="en-US"/>
              </w:rPr>
              <w:t xml:space="preserve">ited during preparation phase. </w:t>
            </w:r>
            <w:r w:rsidRPr="0024699B">
              <w:rPr>
                <w:rFonts w:ascii="Verdana" w:hAnsi="Verdana"/>
                <w:sz w:val="20"/>
                <w:szCs w:val="15"/>
                <w:lang w:val="en-US"/>
              </w:rPr>
              <w:t>I</w:t>
            </w:r>
            <w:r w:rsidR="00581D80" w:rsidRPr="0024699B">
              <w:rPr>
                <w:rFonts w:ascii="Verdana" w:hAnsi="Verdana"/>
                <w:sz w:val="20"/>
                <w:szCs w:val="15"/>
                <w:lang w:val="en-US"/>
              </w:rPr>
              <w:t>n</w:t>
            </w:r>
            <w:r w:rsidRPr="0024699B">
              <w:rPr>
                <w:rFonts w:ascii="Verdana" w:hAnsi="Verdana"/>
                <w:sz w:val="20"/>
                <w:szCs w:val="15"/>
                <w:lang w:val="en-US"/>
              </w:rPr>
              <w:t xml:space="preserve"> addition for the selection of the pipeline of projects gender dimension had been discussed as one important criteria as well as environmental studies. Not all projects (42) pipeline identified integrated gender dimension but 45%. Finale </w:t>
            </w:r>
          </w:p>
        </w:tc>
      </w:tr>
      <w:tr w:rsidR="00520E9E" w:rsidRPr="00491FA8" w14:paraId="1D723C74" w14:textId="77777777" w:rsidTr="00581D80">
        <w:trPr>
          <w:jc w:val="center"/>
        </w:trPr>
        <w:tc>
          <w:tcPr>
            <w:tcW w:w="562" w:type="dxa"/>
            <w:vAlign w:val="center"/>
          </w:tcPr>
          <w:p w14:paraId="32CCCAA4" w14:textId="77777777" w:rsidR="00520E9E" w:rsidRPr="00BC38BF" w:rsidRDefault="00520E9E" w:rsidP="00FE0177">
            <w:pPr>
              <w:jc w:val="center"/>
              <w:rPr>
                <w:rFonts w:ascii="Verdana" w:hAnsi="Verdana"/>
                <w:sz w:val="20"/>
                <w:szCs w:val="15"/>
              </w:rPr>
            </w:pPr>
            <w:r w:rsidRPr="00BC38BF">
              <w:rPr>
                <w:rFonts w:ascii="Verdana" w:hAnsi="Verdana"/>
                <w:sz w:val="20"/>
                <w:szCs w:val="15"/>
              </w:rPr>
              <w:t>2.2</w:t>
            </w:r>
          </w:p>
        </w:tc>
        <w:tc>
          <w:tcPr>
            <w:tcW w:w="3123" w:type="dxa"/>
            <w:vAlign w:val="center"/>
          </w:tcPr>
          <w:p w14:paraId="7586BC28" w14:textId="77777777" w:rsidR="00520E9E" w:rsidRPr="0024699B" w:rsidRDefault="00520E9E" w:rsidP="00FE0177">
            <w:pPr>
              <w:rPr>
                <w:rFonts w:ascii="Verdana" w:hAnsi="Verdana"/>
                <w:color w:val="000000"/>
                <w:sz w:val="20"/>
                <w:szCs w:val="15"/>
                <w:highlight w:val="yellow"/>
                <w:lang w:val="en-US"/>
              </w:rPr>
            </w:pPr>
            <w:r w:rsidRPr="0024699B">
              <w:rPr>
                <w:rFonts w:ascii="Verdana" w:hAnsi="Verdana"/>
                <w:color w:val="000000"/>
                <w:sz w:val="20"/>
                <w:szCs w:val="15"/>
                <w:lang w:val="en-US"/>
              </w:rPr>
              <w:t>PUNO collaborate and engages with women’s/gender equality CSOs</w:t>
            </w:r>
          </w:p>
        </w:tc>
        <w:tc>
          <w:tcPr>
            <w:tcW w:w="810" w:type="dxa"/>
            <w:vAlign w:val="center"/>
          </w:tcPr>
          <w:p w14:paraId="4CED4EC7" w14:textId="77777777" w:rsidR="00520E9E" w:rsidRPr="00BC38BF" w:rsidRDefault="00520E9E" w:rsidP="00FE0177">
            <w:pPr>
              <w:jc w:val="center"/>
              <w:rPr>
                <w:rFonts w:ascii="Verdana" w:hAnsi="Verdana"/>
                <w:b/>
                <w:sz w:val="20"/>
                <w:szCs w:val="15"/>
              </w:rPr>
            </w:pPr>
            <w:r w:rsidRPr="00BC38BF">
              <w:rPr>
                <w:rFonts w:ascii="Verdana" w:eastAsia="Calibri" w:hAnsi="Verdana" w:cs="Calibri"/>
                <w:b/>
                <w:sz w:val="20"/>
                <w:szCs w:val="15"/>
              </w:rPr>
              <w:t>2</w:t>
            </w:r>
          </w:p>
        </w:tc>
        <w:tc>
          <w:tcPr>
            <w:tcW w:w="8116" w:type="dxa"/>
            <w:vAlign w:val="center"/>
          </w:tcPr>
          <w:p w14:paraId="46F4190F" w14:textId="0690FFA3" w:rsidR="00520E9E" w:rsidRPr="0024699B" w:rsidRDefault="00520E9E" w:rsidP="00FE0177">
            <w:pPr>
              <w:jc w:val="both"/>
              <w:rPr>
                <w:rFonts w:ascii="Verdana" w:hAnsi="Verdana"/>
                <w:sz w:val="20"/>
                <w:szCs w:val="15"/>
                <w:lang w:val="en-US"/>
              </w:rPr>
            </w:pPr>
            <w:r w:rsidRPr="0024699B">
              <w:rPr>
                <w:rFonts w:ascii="Verdana" w:hAnsi="Verdana"/>
                <w:sz w:val="20"/>
                <w:szCs w:val="15"/>
                <w:lang w:val="en-US"/>
              </w:rPr>
              <w:t xml:space="preserve">The program contributes to substantively strengthen GEWE CSOs participation and engagement in gender related SDG’s localization and/or implementation. </w:t>
            </w:r>
            <w:r w:rsidR="00CB67CD" w:rsidRPr="0024699B">
              <w:rPr>
                <w:rFonts w:ascii="Verdana" w:hAnsi="Verdana"/>
                <w:sz w:val="20"/>
                <w:szCs w:val="15"/>
                <w:lang w:val="en-US"/>
              </w:rPr>
              <w:t xml:space="preserve">In particular the </w:t>
            </w:r>
            <w:r w:rsidR="00BE5495" w:rsidRPr="0024699B">
              <w:rPr>
                <w:rFonts w:ascii="Verdana" w:hAnsi="Verdana"/>
                <w:sz w:val="20"/>
                <w:szCs w:val="15"/>
                <w:lang w:val="en-US"/>
              </w:rPr>
              <w:t xml:space="preserve">Group of Women Entrepreneurs of Madagascar (GFEM) will be encouraged to get involvoved in the sustainable Energy Incubator in two ways: i) projects developers from GEFM to sustainable energy may be submitted to integrate the incubator ii) GEFM will provide raising awareness </w:t>
            </w:r>
            <w:r w:rsidR="00D9124A" w:rsidRPr="0024699B">
              <w:rPr>
                <w:rFonts w:ascii="Verdana" w:hAnsi="Verdana"/>
                <w:sz w:val="20"/>
                <w:szCs w:val="15"/>
                <w:lang w:val="en-US"/>
              </w:rPr>
              <w:t xml:space="preserve">to start-ups and project developers </w:t>
            </w:r>
            <w:r w:rsidR="00BE5495" w:rsidRPr="0024699B">
              <w:rPr>
                <w:rFonts w:ascii="Verdana" w:hAnsi="Verdana"/>
                <w:sz w:val="20"/>
                <w:szCs w:val="15"/>
                <w:lang w:val="en-US"/>
              </w:rPr>
              <w:t xml:space="preserve">and could considers project women led to get included in the GEFM.  </w:t>
            </w:r>
          </w:p>
        </w:tc>
      </w:tr>
      <w:tr w:rsidR="00520E9E" w:rsidRPr="00491FA8" w14:paraId="2DDA8CD5" w14:textId="77777777" w:rsidTr="00581D80">
        <w:trPr>
          <w:jc w:val="center"/>
        </w:trPr>
        <w:tc>
          <w:tcPr>
            <w:tcW w:w="562" w:type="dxa"/>
            <w:vAlign w:val="center"/>
          </w:tcPr>
          <w:p w14:paraId="4285E61D" w14:textId="77777777" w:rsidR="00520E9E" w:rsidRPr="00BC38BF" w:rsidRDefault="00520E9E" w:rsidP="00FE0177">
            <w:pPr>
              <w:jc w:val="center"/>
              <w:rPr>
                <w:rFonts w:ascii="Verdana" w:hAnsi="Verdana"/>
                <w:sz w:val="20"/>
                <w:szCs w:val="15"/>
              </w:rPr>
            </w:pPr>
            <w:r w:rsidRPr="00BC38BF">
              <w:rPr>
                <w:rFonts w:ascii="Verdana" w:hAnsi="Verdana"/>
                <w:sz w:val="20"/>
                <w:szCs w:val="15"/>
              </w:rPr>
              <w:t>3.1</w:t>
            </w:r>
          </w:p>
        </w:tc>
        <w:tc>
          <w:tcPr>
            <w:tcW w:w="3123" w:type="dxa"/>
            <w:vAlign w:val="center"/>
          </w:tcPr>
          <w:p w14:paraId="25D9B450" w14:textId="77777777" w:rsidR="00520E9E" w:rsidRPr="0024699B" w:rsidRDefault="00520E9E" w:rsidP="00FE0177">
            <w:pPr>
              <w:rPr>
                <w:rFonts w:ascii="Verdana" w:hAnsi="Verdana"/>
                <w:color w:val="000000"/>
                <w:sz w:val="20"/>
                <w:szCs w:val="15"/>
                <w:lang w:val="en-US"/>
              </w:rPr>
            </w:pPr>
            <w:r w:rsidRPr="0024699B">
              <w:rPr>
                <w:rFonts w:ascii="Verdana" w:hAnsi="Verdana"/>
                <w:color w:val="000000"/>
                <w:sz w:val="20"/>
                <w:szCs w:val="15"/>
                <w:lang w:val="en-US"/>
              </w:rPr>
              <w:t>Program proposes a gender-responsive budget</w:t>
            </w:r>
          </w:p>
        </w:tc>
        <w:tc>
          <w:tcPr>
            <w:tcW w:w="810" w:type="dxa"/>
            <w:vAlign w:val="center"/>
          </w:tcPr>
          <w:p w14:paraId="2BE7295F" w14:textId="77777777" w:rsidR="00520E9E" w:rsidRPr="00BC38BF" w:rsidRDefault="00520E9E" w:rsidP="00FE0177">
            <w:pPr>
              <w:jc w:val="center"/>
              <w:rPr>
                <w:rFonts w:ascii="Verdana" w:hAnsi="Verdana"/>
                <w:b/>
                <w:sz w:val="20"/>
                <w:szCs w:val="15"/>
              </w:rPr>
            </w:pPr>
            <w:r w:rsidRPr="00BC38BF">
              <w:rPr>
                <w:rFonts w:ascii="Verdana" w:eastAsia="Calibri" w:hAnsi="Verdana" w:cs="Calibri"/>
                <w:b/>
                <w:sz w:val="20"/>
                <w:szCs w:val="15"/>
              </w:rPr>
              <w:t>2</w:t>
            </w:r>
          </w:p>
        </w:tc>
        <w:tc>
          <w:tcPr>
            <w:tcW w:w="8116" w:type="dxa"/>
            <w:vAlign w:val="center"/>
          </w:tcPr>
          <w:p w14:paraId="5E2ADFDA" w14:textId="77777777" w:rsidR="00520E9E" w:rsidRPr="0024699B" w:rsidRDefault="00520E9E" w:rsidP="00FE0177">
            <w:pPr>
              <w:jc w:val="both"/>
              <w:rPr>
                <w:rFonts w:ascii="Verdana" w:hAnsi="Verdana"/>
                <w:sz w:val="20"/>
                <w:szCs w:val="15"/>
                <w:lang w:val="en-US"/>
              </w:rPr>
            </w:pPr>
            <w:r w:rsidRPr="0024699B">
              <w:rPr>
                <w:rFonts w:ascii="Verdana" w:hAnsi="Verdana"/>
                <w:sz w:val="20"/>
                <w:szCs w:val="15"/>
                <w:lang w:val="en-US"/>
              </w:rPr>
              <w:t>More than 30% of the budget is allocated to women empowerment as women-led startups and SMEs/SMIs are the beneficiaries of grants, loans and guarantees, half the beneficiaries of solar projects are women and SMH projects benefit women dominated value chains</w:t>
            </w:r>
          </w:p>
        </w:tc>
      </w:tr>
      <w:tr w:rsidR="00520E9E" w:rsidRPr="00BC38BF" w14:paraId="024ED4AA" w14:textId="77777777" w:rsidTr="00581D80">
        <w:trPr>
          <w:trHeight w:val="349"/>
          <w:jc w:val="center"/>
        </w:trPr>
        <w:tc>
          <w:tcPr>
            <w:tcW w:w="3685" w:type="dxa"/>
            <w:gridSpan w:val="2"/>
            <w:shd w:val="clear" w:color="auto" w:fill="E7E6E6" w:themeFill="background2"/>
            <w:vAlign w:val="center"/>
          </w:tcPr>
          <w:p w14:paraId="34598AAA" w14:textId="77777777" w:rsidR="00520E9E" w:rsidRPr="00BC38BF" w:rsidRDefault="00520E9E" w:rsidP="00FE0177">
            <w:pPr>
              <w:rPr>
                <w:rFonts w:ascii="Verdana" w:hAnsi="Verdana"/>
                <w:sz w:val="20"/>
                <w:szCs w:val="15"/>
              </w:rPr>
            </w:pPr>
            <w:r w:rsidRPr="00BC38BF">
              <w:rPr>
                <w:rFonts w:ascii="Verdana" w:hAnsi="Verdana"/>
                <w:b/>
                <w:sz w:val="20"/>
                <w:szCs w:val="15"/>
              </w:rPr>
              <w:t>Total scoring</w:t>
            </w:r>
          </w:p>
        </w:tc>
        <w:tc>
          <w:tcPr>
            <w:tcW w:w="810" w:type="dxa"/>
            <w:shd w:val="clear" w:color="auto" w:fill="E7E6E6" w:themeFill="background2"/>
            <w:vAlign w:val="center"/>
          </w:tcPr>
          <w:p w14:paraId="6A2979F1" w14:textId="77777777" w:rsidR="00520E9E" w:rsidRPr="00BC38BF" w:rsidRDefault="00520E9E" w:rsidP="00FE0177">
            <w:pPr>
              <w:jc w:val="center"/>
              <w:rPr>
                <w:rFonts w:ascii="Verdana" w:hAnsi="Verdana"/>
                <w:b/>
                <w:sz w:val="20"/>
                <w:szCs w:val="15"/>
              </w:rPr>
            </w:pPr>
            <w:r w:rsidRPr="00BC38BF">
              <w:rPr>
                <w:rFonts w:ascii="Verdana" w:hAnsi="Verdana"/>
                <w:b/>
                <w:sz w:val="20"/>
                <w:szCs w:val="15"/>
              </w:rPr>
              <w:t>2</w:t>
            </w:r>
          </w:p>
        </w:tc>
        <w:tc>
          <w:tcPr>
            <w:tcW w:w="8116" w:type="dxa"/>
            <w:shd w:val="clear" w:color="auto" w:fill="E7E6E6" w:themeFill="background2"/>
            <w:vAlign w:val="center"/>
          </w:tcPr>
          <w:p w14:paraId="5437F8C1" w14:textId="77777777" w:rsidR="00520E9E" w:rsidRPr="00BC38BF" w:rsidRDefault="00520E9E" w:rsidP="00FE0177">
            <w:pPr>
              <w:rPr>
                <w:rFonts w:ascii="Verdana" w:hAnsi="Verdana"/>
                <w:sz w:val="20"/>
                <w:szCs w:val="15"/>
              </w:rPr>
            </w:pPr>
          </w:p>
        </w:tc>
      </w:tr>
    </w:tbl>
    <w:p w14:paraId="57720402" w14:textId="5089DD0A" w:rsidR="00520E9E" w:rsidRPr="00BC38BF" w:rsidRDefault="00520E9E" w:rsidP="00FE0177">
      <w:pPr>
        <w:rPr>
          <w:rFonts w:ascii="Verdana" w:hAnsi="Verdana"/>
          <w:b/>
          <w:color w:val="0070C0"/>
          <w:sz w:val="20"/>
          <w:szCs w:val="20"/>
          <w:u w:val="single"/>
          <w:lang w:eastAsia="en-GB"/>
        </w:rPr>
      </w:pPr>
    </w:p>
    <w:p w14:paraId="53F19CDA" w14:textId="771B3753" w:rsidR="00E618B5" w:rsidRPr="00BC38BF" w:rsidRDefault="00E618B5" w:rsidP="00FE0177">
      <w:pPr>
        <w:rPr>
          <w:rFonts w:ascii="Verdana" w:hAnsi="Verdana"/>
          <w:b/>
          <w:color w:val="0070C0"/>
          <w:sz w:val="20"/>
          <w:szCs w:val="20"/>
          <w:u w:val="single"/>
          <w:lang w:eastAsia="en-GB"/>
        </w:rPr>
      </w:pPr>
    </w:p>
    <w:p w14:paraId="5FFCA195" w14:textId="7979E5BB" w:rsidR="00272BF8" w:rsidRPr="00BC38BF" w:rsidRDefault="00272BF8" w:rsidP="00FE0177">
      <w:pPr>
        <w:rPr>
          <w:rFonts w:ascii="Verdana" w:hAnsi="Verdana"/>
          <w:b/>
          <w:color w:val="0070C0"/>
          <w:sz w:val="20"/>
          <w:szCs w:val="20"/>
          <w:u w:val="single"/>
          <w:lang w:eastAsia="en-GB"/>
        </w:rPr>
      </w:pPr>
      <w:r w:rsidRPr="00BC38BF">
        <w:rPr>
          <w:rFonts w:ascii="Verdana" w:hAnsi="Verdana"/>
          <w:b/>
          <w:color w:val="0070C0"/>
          <w:sz w:val="20"/>
          <w:szCs w:val="20"/>
          <w:u w:val="single"/>
          <w:lang w:eastAsia="en-GB"/>
        </w:rPr>
        <w:lastRenderedPageBreak/>
        <w:t>Annex 4. Budget and Work Plan</w:t>
      </w:r>
    </w:p>
    <w:p w14:paraId="79CFC26B" w14:textId="77777777" w:rsidR="00272BF8" w:rsidRPr="00BC38BF" w:rsidRDefault="00272BF8" w:rsidP="00FE0177">
      <w:pPr>
        <w:rPr>
          <w:rFonts w:ascii="Verdana" w:hAnsi="Verdana"/>
          <w:b/>
          <w:bCs/>
          <w:color w:val="000000" w:themeColor="text1"/>
          <w:lang w:eastAsia="en-GB"/>
        </w:rPr>
      </w:pPr>
    </w:p>
    <w:p w14:paraId="3262754A" w14:textId="77777777" w:rsidR="00272BF8" w:rsidRPr="00BC38BF" w:rsidRDefault="00272BF8" w:rsidP="00FE0177">
      <w:pPr>
        <w:rPr>
          <w:rFonts w:ascii="Verdana" w:hAnsi="Verdana"/>
          <w:b/>
          <w:bCs/>
          <w:color w:val="0070C0"/>
          <w:sz w:val="20"/>
          <w:u w:val="single"/>
          <w:lang w:eastAsia="en-GB"/>
        </w:rPr>
      </w:pPr>
      <w:r w:rsidRPr="00BC38BF">
        <w:rPr>
          <w:rFonts w:ascii="Verdana" w:hAnsi="Verdana"/>
          <w:b/>
          <w:bCs/>
          <w:color w:val="0070C0"/>
          <w:sz w:val="20"/>
          <w:u w:val="single"/>
          <w:lang w:eastAsia="en-GB"/>
        </w:rPr>
        <w:t>4.1 Budget per UNSDG categories</w:t>
      </w:r>
    </w:p>
    <w:p w14:paraId="2E551DCB" w14:textId="77777777" w:rsidR="009743B6" w:rsidRPr="00BC38BF" w:rsidRDefault="009743B6" w:rsidP="00FE0177">
      <w:pPr>
        <w:rPr>
          <w:rFonts w:ascii="Verdana" w:hAnsi="Verdana"/>
          <w:sz w:val="18"/>
          <w:szCs w:val="18"/>
          <w:lang w:eastAsia="en-GB"/>
        </w:rPr>
      </w:pPr>
    </w:p>
    <w:p w14:paraId="1E6EC71A" w14:textId="4B5732BC" w:rsidR="00035531" w:rsidRPr="0024699B" w:rsidRDefault="00E60CAB" w:rsidP="00FE0177">
      <w:pPr>
        <w:jc w:val="both"/>
        <w:rPr>
          <w:rFonts w:ascii="Verdana" w:hAnsi="Verdana"/>
          <w:sz w:val="18"/>
          <w:szCs w:val="18"/>
          <w:lang w:val="en-US" w:eastAsia="en-GB"/>
        </w:rPr>
      </w:pPr>
      <w:r w:rsidRPr="0024699B">
        <w:rPr>
          <w:rFonts w:ascii="Verdana" w:hAnsi="Verdana"/>
          <w:sz w:val="18"/>
          <w:szCs w:val="18"/>
          <w:lang w:val="en-US" w:eastAsia="en-GB"/>
        </w:rPr>
        <w:t xml:space="preserve">The table below summarize the cost details of this JP. The total budget cost is USD 8 748 560 of which USD 7 498 560 is requested from the SDG Fund (86%) and 1,250,000 USD will be funded by the PUNOs (UNDP: 1,000,000; UNIDO: 150,000; UNCDF: 100,000). </w:t>
      </w:r>
      <w:r w:rsidR="00B23735" w:rsidRPr="0024699B">
        <w:rPr>
          <w:rFonts w:ascii="Verdana" w:hAnsi="Verdana"/>
          <w:sz w:val="18"/>
          <w:szCs w:val="18"/>
          <w:lang w:val="en-US" w:eastAsia="en-GB"/>
        </w:rPr>
        <w:t>55</w:t>
      </w:r>
      <w:r w:rsidRPr="0024699B">
        <w:rPr>
          <w:rFonts w:ascii="Verdana" w:hAnsi="Verdana"/>
          <w:sz w:val="18"/>
          <w:szCs w:val="18"/>
          <w:lang w:val="en-US" w:eastAsia="en-GB"/>
        </w:rPr>
        <w:t xml:space="preserve">% will be allocated to support project pipeline through technical assistance and by using various financial instruments including loan, guarantee and grant. The communication and the monitoring and evaluation line is included in the general operating and other direct costs. </w:t>
      </w:r>
    </w:p>
    <w:p w14:paraId="6B423142" w14:textId="77777777" w:rsidR="0011536F" w:rsidRPr="0024699B" w:rsidRDefault="0011536F" w:rsidP="00FE0177">
      <w:pPr>
        <w:jc w:val="both"/>
        <w:rPr>
          <w:rFonts w:ascii="Verdana" w:hAnsi="Verdana"/>
          <w:sz w:val="18"/>
          <w:szCs w:val="18"/>
          <w:lang w:val="en-US" w:eastAsia="en-GB"/>
        </w:rPr>
      </w:pPr>
    </w:p>
    <w:p w14:paraId="444B42D3" w14:textId="190C000E" w:rsidR="00E60CAB" w:rsidRPr="00BC38BF" w:rsidRDefault="00D43AC9" w:rsidP="00FE0177">
      <w:pPr>
        <w:rPr>
          <w:rFonts w:ascii="Verdana" w:hAnsi="Verdana"/>
          <w:sz w:val="18"/>
          <w:szCs w:val="18"/>
          <w:lang w:eastAsia="en-GB"/>
        </w:rPr>
      </w:pPr>
      <w:r w:rsidRPr="00D43AC9">
        <w:rPr>
          <w:rFonts w:ascii="Verdana" w:hAnsi="Verdana"/>
          <w:noProof/>
          <w:sz w:val="18"/>
          <w:szCs w:val="18"/>
          <w:lang w:val="en-US" w:eastAsia="en-US"/>
        </w:rPr>
        <w:drawing>
          <wp:inline distT="0" distB="0" distL="0" distR="0" wp14:anchorId="20616665" wp14:editId="79783F89">
            <wp:extent cx="8229600" cy="2516505"/>
            <wp:effectExtent l="0" t="0" r="0" b="0"/>
            <wp:docPr id="10" name="Immagine 10"/>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
                    <pic:cNvPicPr/>
                  </pic:nvPicPr>
                  <pic:blipFill>
                    <a:blip r:embed="rId60"/>
                    <a:stretch>
                      <a:fillRect/>
                    </a:stretch>
                  </pic:blipFill>
                  <pic:spPr>
                    <a:xfrm>
                      <a:off x="0" y="0"/>
                      <a:ext cx="8229600" cy="2516505"/>
                    </a:xfrm>
                    <a:prstGeom prst="rect">
                      <a:avLst/>
                    </a:prstGeom>
                  </pic:spPr>
                </pic:pic>
              </a:graphicData>
            </a:graphic>
          </wp:inline>
        </w:drawing>
      </w:r>
    </w:p>
    <w:p w14:paraId="1AD8EF17" w14:textId="1F01287E" w:rsidR="00035531" w:rsidRPr="00BC38BF" w:rsidRDefault="00035531" w:rsidP="00FE0177">
      <w:pPr>
        <w:rPr>
          <w:rFonts w:ascii="Verdana" w:hAnsi="Verdana"/>
          <w:i/>
          <w:iCs/>
          <w:color w:val="C45911" w:themeColor="accent2" w:themeShade="BF"/>
          <w:sz w:val="18"/>
          <w:szCs w:val="18"/>
          <w:lang w:eastAsia="en-GB"/>
        </w:rPr>
      </w:pPr>
    </w:p>
    <w:p w14:paraId="777E0544" w14:textId="057C97C8" w:rsidR="00EB3B53" w:rsidRPr="00BC38BF" w:rsidRDefault="00EB3B53" w:rsidP="00FE0177">
      <w:pPr>
        <w:rPr>
          <w:rFonts w:ascii="Verdana" w:hAnsi="Verdana"/>
          <w:color w:val="000000" w:themeColor="text1"/>
          <w:lang w:eastAsia="en-GB"/>
        </w:rPr>
      </w:pPr>
      <w:r w:rsidRPr="00BC38BF">
        <w:rPr>
          <w:rFonts w:ascii="Verdana" w:hAnsi="Verdana"/>
          <w:color w:val="000000" w:themeColor="text1"/>
          <w:lang w:eastAsia="en-GB"/>
        </w:rPr>
        <w:br w:type="page"/>
      </w:r>
    </w:p>
    <w:p w14:paraId="4496678E" w14:textId="1A6EF975" w:rsidR="00272BF8" w:rsidRPr="00BC38BF" w:rsidRDefault="00272BF8" w:rsidP="00FE0177">
      <w:pPr>
        <w:rPr>
          <w:rFonts w:ascii="Verdana" w:hAnsi="Verdana"/>
          <w:b/>
          <w:bCs/>
          <w:color w:val="0070C0"/>
          <w:sz w:val="20"/>
          <w:u w:val="single"/>
          <w:lang w:eastAsia="en-GB"/>
        </w:rPr>
      </w:pPr>
      <w:r w:rsidRPr="00BC38BF">
        <w:rPr>
          <w:rFonts w:ascii="Verdana" w:hAnsi="Verdana"/>
          <w:b/>
          <w:bCs/>
          <w:color w:val="0070C0"/>
          <w:sz w:val="20"/>
          <w:u w:val="single"/>
          <w:lang w:eastAsia="en-GB"/>
        </w:rPr>
        <w:lastRenderedPageBreak/>
        <w:t>4.2 Budget per SDG targets</w:t>
      </w:r>
    </w:p>
    <w:p w14:paraId="3D287202" w14:textId="77777777" w:rsidR="00525F64" w:rsidRPr="00BC38BF" w:rsidRDefault="00525F64" w:rsidP="00FE0177">
      <w:pPr>
        <w:rPr>
          <w:rFonts w:ascii="Verdana" w:hAnsi="Verdana"/>
          <w:b/>
          <w:bCs/>
          <w:color w:val="0070C0"/>
          <w:sz w:val="20"/>
          <w:highlight w:val="yellow"/>
          <w:u w:val="single"/>
          <w:lang w:eastAsia="en-GB"/>
        </w:rPr>
      </w:pPr>
    </w:p>
    <w:tbl>
      <w:tblPr>
        <w:tblW w:w="12906" w:type="dxa"/>
        <w:tblCellMar>
          <w:left w:w="70" w:type="dxa"/>
          <w:right w:w="70" w:type="dxa"/>
        </w:tblCellMar>
        <w:tblLook w:val="04A0" w:firstRow="1" w:lastRow="0" w:firstColumn="1" w:lastColumn="0" w:noHBand="0" w:noVBand="1"/>
      </w:tblPr>
      <w:tblGrid>
        <w:gridCol w:w="850"/>
        <w:gridCol w:w="6712"/>
        <w:gridCol w:w="2308"/>
        <w:gridCol w:w="3036"/>
      </w:tblGrid>
      <w:tr w:rsidR="00F5719A" w:rsidRPr="00BC38BF" w14:paraId="6673497C" w14:textId="77777777" w:rsidTr="00F5719A">
        <w:trPr>
          <w:trHeight w:val="443"/>
        </w:trPr>
        <w:tc>
          <w:tcPr>
            <w:tcW w:w="7562" w:type="dxa"/>
            <w:gridSpan w:val="2"/>
            <w:tcBorders>
              <w:top w:val="single" w:sz="8" w:space="0" w:color="auto"/>
              <w:left w:val="single" w:sz="8" w:space="0" w:color="auto"/>
              <w:bottom w:val="single" w:sz="8" w:space="0" w:color="auto"/>
              <w:right w:val="single" w:sz="4" w:space="0" w:color="000000"/>
            </w:tcBorders>
            <w:shd w:val="clear" w:color="000000" w:fill="0070C0"/>
            <w:vAlign w:val="center"/>
            <w:hideMark/>
          </w:tcPr>
          <w:p w14:paraId="3CE67A8E" w14:textId="77777777" w:rsidR="00F5719A" w:rsidRPr="00BC38BF" w:rsidRDefault="00F5719A" w:rsidP="00FE0177">
            <w:pPr>
              <w:jc w:val="center"/>
              <w:rPr>
                <w:rFonts w:ascii="Verdana" w:hAnsi="Verdana" w:cs="Calibri"/>
                <w:b/>
                <w:bCs/>
                <w:color w:val="FFFFFF"/>
                <w:sz w:val="20"/>
                <w:szCs w:val="20"/>
                <w:lang w:eastAsia="fr-FR"/>
              </w:rPr>
            </w:pPr>
            <w:r w:rsidRPr="00BC38BF">
              <w:rPr>
                <w:rFonts w:ascii="Verdana" w:hAnsi="Verdana" w:cs="Calibri"/>
                <w:b/>
                <w:bCs/>
                <w:color w:val="FFFFFF"/>
                <w:sz w:val="20"/>
                <w:szCs w:val="20"/>
                <w:lang w:eastAsia="fr-FR"/>
              </w:rPr>
              <w:t>SDG TARGETS</w:t>
            </w:r>
          </w:p>
        </w:tc>
        <w:tc>
          <w:tcPr>
            <w:tcW w:w="2308" w:type="dxa"/>
            <w:tcBorders>
              <w:top w:val="single" w:sz="8" w:space="0" w:color="auto"/>
              <w:left w:val="nil"/>
              <w:bottom w:val="single" w:sz="8" w:space="0" w:color="auto"/>
              <w:right w:val="single" w:sz="4" w:space="0" w:color="auto"/>
            </w:tcBorders>
            <w:shd w:val="clear" w:color="000000" w:fill="2F75B5"/>
            <w:vAlign w:val="center"/>
            <w:hideMark/>
          </w:tcPr>
          <w:p w14:paraId="70F87C6A" w14:textId="77777777" w:rsidR="00F5719A" w:rsidRPr="00BC38BF" w:rsidRDefault="00F5719A" w:rsidP="00FE0177">
            <w:pPr>
              <w:jc w:val="center"/>
              <w:rPr>
                <w:rFonts w:ascii="Verdana" w:hAnsi="Verdana" w:cs="Calibri"/>
                <w:b/>
                <w:bCs/>
                <w:color w:val="FFFFFF"/>
                <w:sz w:val="18"/>
                <w:szCs w:val="18"/>
                <w:lang w:eastAsia="fr-FR"/>
              </w:rPr>
            </w:pPr>
            <w:r w:rsidRPr="00BC38BF">
              <w:rPr>
                <w:rFonts w:ascii="Verdana" w:hAnsi="Verdana" w:cs="Calibri"/>
                <w:b/>
                <w:bCs/>
                <w:color w:val="FFFFFF"/>
                <w:sz w:val="18"/>
                <w:szCs w:val="18"/>
                <w:lang w:eastAsia="fr-FR"/>
              </w:rPr>
              <w:t>%</w:t>
            </w:r>
          </w:p>
        </w:tc>
        <w:tc>
          <w:tcPr>
            <w:tcW w:w="3036" w:type="dxa"/>
            <w:tcBorders>
              <w:top w:val="single" w:sz="8" w:space="0" w:color="auto"/>
              <w:left w:val="nil"/>
              <w:bottom w:val="single" w:sz="8" w:space="0" w:color="auto"/>
              <w:right w:val="single" w:sz="8" w:space="0" w:color="auto"/>
            </w:tcBorders>
            <w:shd w:val="clear" w:color="000000" w:fill="2F75B5"/>
            <w:vAlign w:val="center"/>
            <w:hideMark/>
          </w:tcPr>
          <w:p w14:paraId="07C9DEC1" w14:textId="77777777" w:rsidR="00F5719A" w:rsidRPr="00BC38BF" w:rsidRDefault="00F5719A" w:rsidP="00FE0177">
            <w:pPr>
              <w:jc w:val="center"/>
              <w:rPr>
                <w:rFonts w:ascii="Verdana" w:hAnsi="Verdana" w:cs="Calibri"/>
                <w:b/>
                <w:bCs/>
                <w:color w:val="FFFFFF"/>
                <w:sz w:val="18"/>
                <w:szCs w:val="18"/>
                <w:lang w:eastAsia="fr-FR"/>
              </w:rPr>
            </w:pPr>
            <w:r w:rsidRPr="00BC38BF">
              <w:rPr>
                <w:rFonts w:ascii="Verdana" w:hAnsi="Verdana" w:cs="Calibri"/>
                <w:b/>
                <w:bCs/>
                <w:color w:val="FFFFFF"/>
                <w:sz w:val="18"/>
                <w:szCs w:val="18"/>
                <w:lang w:eastAsia="fr-FR"/>
              </w:rPr>
              <w:t>USD</w:t>
            </w:r>
          </w:p>
        </w:tc>
      </w:tr>
      <w:tr w:rsidR="00F5719A" w:rsidRPr="00BC38BF" w14:paraId="23DC46D3" w14:textId="77777777" w:rsidTr="00581D80">
        <w:trPr>
          <w:trHeight w:val="1984"/>
        </w:trPr>
        <w:tc>
          <w:tcPr>
            <w:tcW w:w="850" w:type="dxa"/>
            <w:tcBorders>
              <w:top w:val="nil"/>
              <w:left w:val="single" w:sz="8" w:space="0" w:color="auto"/>
              <w:bottom w:val="single" w:sz="4" w:space="0" w:color="auto"/>
              <w:right w:val="single" w:sz="4" w:space="0" w:color="auto"/>
            </w:tcBorders>
            <w:shd w:val="clear" w:color="auto" w:fill="auto"/>
            <w:vAlign w:val="center"/>
            <w:hideMark/>
          </w:tcPr>
          <w:p w14:paraId="6FD6FCCD" w14:textId="77777777" w:rsidR="00F5719A" w:rsidRPr="00BC38BF" w:rsidRDefault="00F5719A" w:rsidP="00FE0177">
            <w:pPr>
              <w:jc w:val="center"/>
              <w:rPr>
                <w:rFonts w:ascii="Verdana" w:hAnsi="Verdana" w:cs="Calibri"/>
                <w:b/>
                <w:bCs/>
                <w:color w:val="000000"/>
                <w:sz w:val="16"/>
                <w:szCs w:val="16"/>
                <w:lang w:eastAsia="fr-FR"/>
              </w:rPr>
            </w:pPr>
            <w:r w:rsidRPr="00BC38BF">
              <w:rPr>
                <w:rFonts w:ascii="Verdana" w:hAnsi="Verdana" w:cs="Calibri"/>
                <w:b/>
                <w:bCs/>
                <w:color w:val="000000"/>
                <w:sz w:val="16"/>
                <w:szCs w:val="16"/>
                <w:lang w:eastAsia="fr-FR"/>
              </w:rPr>
              <w:t>SDG 7</w:t>
            </w:r>
          </w:p>
        </w:tc>
        <w:tc>
          <w:tcPr>
            <w:tcW w:w="6711" w:type="dxa"/>
            <w:tcBorders>
              <w:top w:val="nil"/>
              <w:left w:val="nil"/>
              <w:bottom w:val="single" w:sz="4" w:space="0" w:color="auto"/>
              <w:right w:val="single" w:sz="4" w:space="0" w:color="auto"/>
            </w:tcBorders>
            <w:shd w:val="clear" w:color="000000" w:fill="FFFFFF"/>
            <w:vAlign w:val="center"/>
            <w:hideMark/>
          </w:tcPr>
          <w:p w14:paraId="25AD2DC0" w14:textId="77777777" w:rsidR="00F5719A" w:rsidRPr="0024699B" w:rsidRDefault="00F5719A" w:rsidP="00FE0177">
            <w:pPr>
              <w:rPr>
                <w:rFonts w:ascii="Verdana" w:hAnsi="Verdana" w:cs="Calibri"/>
                <w:color w:val="000000"/>
                <w:sz w:val="16"/>
                <w:szCs w:val="16"/>
                <w:lang w:val="en-US" w:eastAsia="fr-FR"/>
              </w:rPr>
            </w:pPr>
            <w:r w:rsidRPr="0024699B">
              <w:rPr>
                <w:rFonts w:ascii="Verdana" w:hAnsi="Verdana" w:cs="Calibri"/>
                <w:b/>
                <w:bCs/>
                <w:color w:val="000000"/>
                <w:sz w:val="16"/>
                <w:szCs w:val="16"/>
                <w:lang w:val="en-US" w:eastAsia="fr-FR"/>
              </w:rPr>
              <w:t>Goal 7: Affordable and clean energy</w:t>
            </w:r>
            <w:r w:rsidRPr="0024699B">
              <w:rPr>
                <w:rFonts w:ascii="Verdana" w:hAnsi="Verdana" w:cs="Calibri"/>
                <w:color w:val="000000"/>
                <w:sz w:val="16"/>
                <w:szCs w:val="16"/>
                <w:lang w:val="en-US" w:eastAsia="fr-FR"/>
              </w:rPr>
              <w:br/>
            </w:r>
            <w:r w:rsidRPr="0024699B">
              <w:rPr>
                <w:rFonts w:ascii="Verdana" w:hAnsi="Verdana" w:cs="Calibri"/>
                <w:b/>
                <w:bCs/>
                <w:color w:val="000000"/>
                <w:sz w:val="16"/>
                <w:szCs w:val="16"/>
                <w:lang w:val="en-US" w:eastAsia="fr-FR"/>
              </w:rPr>
              <w:t>Target 7.1:</w:t>
            </w:r>
            <w:r w:rsidRPr="0024699B">
              <w:rPr>
                <w:rFonts w:ascii="Verdana" w:hAnsi="Verdana" w:cs="Calibri"/>
                <w:color w:val="000000"/>
                <w:sz w:val="16"/>
                <w:szCs w:val="16"/>
                <w:lang w:val="en-US" w:eastAsia="fr-FR"/>
              </w:rPr>
              <w:t xml:space="preserve"> Ensure universal access to affordable, reliable and modern energy services;</w:t>
            </w:r>
            <w:r w:rsidRPr="0024699B">
              <w:rPr>
                <w:rFonts w:ascii="Verdana" w:hAnsi="Verdana" w:cs="Calibri"/>
                <w:color w:val="000000"/>
                <w:sz w:val="16"/>
                <w:szCs w:val="16"/>
                <w:lang w:val="en-US" w:eastAsia="fr-FR"/>
              </w:rPr>
              <w:br/>
            </w:r>
            <w:r w:rsidRPr="0024699B">
              <w:rPr>
                <w:rFonts w:ascii="Verdana" w:hAnsi="Verdana" w:cs="Calibri"/>
                <w:b/>
                <w:bCs/>
                <w:color w:val="000000"/>
                <w:sz w:val="16"/>
                <w:szCs w:val="16"/>
                <w:lang w:val="en-US" w:eastAsia="fr-FR"/>
              </w:rPr>
              <w:t>Target 7.2:</w:t>
            </w:r>
            <w:r w:rsidRPr="0024699B">
              <w:rPr>
                <w:rFonts w:ascii="Verdana" w:hAnsi="Verdana" w:cs="Calibri"/>
                <w:color w:val="000000"/>
                <w:sz w:val="16"/>
                <w:szCs w:val="16"/>
                <w:lang w:val="en-US" w:eastAsia="fr-FR"/>
              </w:rPr>
              <w:t xml:space="preserve"> Increase substantially the share of renewable energy in the global energy mix;</w:t>
            </w:r>
            <w:r w:rsidRPr="0024699B">
              <w:rPr>
                <w:rFonts w:ascii="Verdana" w:hAnsi="Verdana" w:cs="Calibri"/>
                <w:color w:val="000000"/>
                <w:sz w:val="16"/>
                <w:szCs w:val="16"/>
                <w:lang w:val="en-US" w:eastAsia="fr-FR"/>
              </w:rPr>
              <w:br/>
            </w:r>
            <w:r w:rsidRPr="0024699B">
              <w:rPr>
                <w:rFonts w:ascii="Verdana" w:hAnsi="Verdana" w:cs="Calibri"/>
                <w:b/>
                <w:bCs/>
                <w:color w:val="000000"/>
                <w:sz w:val="16"/>
                <w:szCs w:val="16"/>
                <w:lang w:val="en-US" w:eastAsia="fr-FR"/>
              </w:rPr>
              <w:t>Target 7.a:</w:t>
            </w:r>
            <w:r w:rsidRPr="0024699B">
              <w:rPr>
                <w:rFonts w:ascii="Verdana" w:hAnsi="Verdana" w:cs="Calibri"/>
                <w:color w:val="000000"/>
                <w:sz w:val="16"/>
                <w:szCs w:val="16"/>
                <w:lang w:val="en-US" w:eastAsia="fr-FR"/>
              </w:rPr>
              <w:t xml:space="preserve"> By 2030, enhance international cooperation to facilitate access to clean energy research and technology, including renewable energy, energy efficiency and advanced and cleaner fossil-fuel technology, and promote investment in energy infrastructure and clean energy technology.</w:t>
            </w:r>
          </w:p>
        </w:tc>
        <w:tc>
          <w:tcPr>
            <w:tcW w:w="2308" w:type="dxa"/>
            <w:tcBorders>
              <w:top w:val="nil"/>
              <w:left w:val="nil"/>
              <w:bottom w:val="single" w:sz="4" w:space="0" w:color="auto"/>
              <w:right w:val="single" w:sz="4" w:space="0" w:color="auto"/>
            </w:tcBorders>
            <w:shd w:val="clear" w:color="000000" w:fill="FFFFFF"/>
            <w:vAlign w:val="center"/>
            <w:hideMark/>
          </w:tcPr>
          <w:p w14:paraId="7FC0DA2A" w14:textId="77777777" w:rsidR="00F5719A" w:rsidRPr="00BC38BF" w:rsidRDefault="00F5719A" w:rsidP="00FE0177">
            <w:pPr>
              <w:jc w:val="right"/>
              <w:rPr>
                <w:rFonts w:ascii="Verdana" w:hAnsi="Verdana" w:cs="Calibri"/>
                <w:i/>
                <w:iCs/>
                <w:color w:val="000000"/>
                <w:sz w:val="16"/>
                <w:szCs w:val="16"/>
                <w:lang w:eastAsia="fr-FR"/>
              </w:rPr>
            </w:pPr>
            <w:r w:rsidRPr="00BC38BF">
              <w:rPr>
                <w:rFonts w:ascii="Verdana" w:hAnsi="Verdana" w:cs="Calibri"/>
                <w:i/>
                <w:iCs/>
                <w:color w:val="000000"/>
                <w:sz w:val="16"/>
                <w:szCs w:val="16"/>
                <w:lang w:eastAsia="fr-FR"/>
              </w:rPr>
              <w:t>51%</w:t>
            </w:r>
          </w:p>
        </w:tc>
        <w:tc>
          <w:tcPr>
            <w:tcW w:w="3036" w:type="dxa"/>
            <w:tcBorders>
              <w:top w:val="nil"/>
              <w:left w:val="nil"/>
              <w:bottom w:val="single" w:sz="4" w:space="0" w:color="auto"/>
              <w:right w:val="single" w:sz="8" w:space="0" w:color="auto"/>
            </w:tcBorders>
            <w:shd w:val="clear" w:color="000000" w:fill="FFFFFF"/>
            <w:vAlign w:val="center"/>
            <w:hideMark/>
          </w:tcPr>
          <w:p w14:paraId="247E7F09" w14:textId="77777777" w:rsidR="00F5719A" w:rsidRPr="00BC38BF" w:rsidRDefault="00F5719A" w:rsidP="00FE0177">
            <w:pPr>
              <w:jc w:val="right"/>
              <w:rPr>
                <w:rFonts w:ascii="Verdana" w:hAnsi="Verdana" w:cs="Calibri"/>
                <w:color w:val="000000"/>
                <w:sz w:val="16"/>
                <w:szCs w:val="16"/>
                <w:lang w:eastAsia="fr-FR"/>
              </w:rPr>
            </w:pPr>
            <w:r w:rsidRPr="00BC38BF">
              <w:rPr>
                <w:rFonts w:ascii="Verdana" w:hAnsi="Verdana" w:cs="Calibri"/>
                <w:color w:val="000000"/>
                <w:sz w:val="16"/>
                <w:szCs w:val="16"/>
                <w:lang w:eastAsia="fr-FR"/>
              </w:rPr>
              <w:t xml:space="preserve">4 500 560  </w:t>
            </w:r>
          </w:p>
        </w:tc>
      </w:tr>
      <w:tr w:rsidR="00F5719A" w:rsidRPr="00BC38BF" w14:paraId="511EEC03" w14:textId="77777777" w:rsidTr="00581D80">
        <w:trPr>
          <w:trHeight w:val="905"/>
        </w:trPr>
        <w:tc>
          <w:tcPr>
            <w:tcW w:w="850" w:type="dxa"/>
            <w:tcBorders>
              <w:top w:val="nil"/>
              <w:left w:val="single" w:sz="8" w:space="0" w:color="auto"/>
              <w:bottom w:val="single" w:sz="4" w:space="0" w:color="auto"/>
              <w:right w:val="single" w:sz="4" w:space="0" w:color="auto"/>
            </w:tcBorders>
            <w:shd w:val="clear" w:color="auto" w:fill="auto"/>
            <w:vAlign w:val="center"/>
            <w:hideMark/>
          </w:tcPr>
          <w:p w14:paraId="5495DC3A" w14:textId="77777777" w:rsidR="00F5719A" w:rsidRPr="00BC38BF" w:rsidRDefault="00F5719A" w:rsidP="00FE0177">
            <w:pPr>
              <w:jc w:val="center"/>
              <w:rPr>
                <w:rFonts w:ascii="Verdana" w:hAnsi="Verdana" w:cs="Calibri"/>
                <w:b/>
                <w:bCs/>
                <w:color w:val="000000"/>
                <w:sz w:val="16"/>
                <w:szCs w:val="16"/>
                <w:lang w:eastAsia="fr-FR"/>
              </w:rPr>
            </w:pPr>
            <w:r w:rsidRPr="00BC38BF">
              <w:rPr>
                <w:rFonts w:ascii="Verdana" w:hAnsi="Verdana" w:cs="Calibri"/>
                <w:b/>
                <w:bCs/>
                <w:color w:val="000000"/>
                <w:sz w:val="16"/>
                <w:szCs w:val="16"/>
                <w:lang w:eastAsia="fr-FR"/>
              </w:rPr>
              <w:t>SDG 9</w:t>
            </w:r>
          </w:p>
        </w:tc>
        <w:tc>
          <w:tcPr>
            <w:tcW w:w="6711" w:type="dxa"/>
            <w:tcBorders>
              <w:top w:val="nil"/>
              <w:left w:val="nil"/>
              <w:bottom w:val="single" w:sz="4" w:space="0" w:color="auto"/>
              <w:right w:val="single" w:sz="4" w:space="0" w:color="auto"/>
            </w:tcBorders>
            <w:shd w:val="clear" w:color="000000" w:fill="FFFFFF"/>
            <w:vAlign w:val="center"/>
            <w:hideMark/>
          </w:tcPr>
          <w:p w14:paraId="142E732A" w14:textId="77777777" w:rsidR="00F5719A" w:rsidRPr="0024699B" w:rsidRDefault="00F5719A" w:rsidP="00FE0177">
            <w:pPr>
              <w:rPr>
                <w:rFonts w:ascii="Verdana" w:hAnsi="Verdana" w:cs="Calibri"/>
                <w:color w:val="000000"/>
                <w:sz w:val="16"/>
                <w:szCs w:val="16"/>
                <w:lang w:val="en-US" w:eastAsia="fr-FR"/>
              </w:rPr>
            </w:pPr>
            <w:r w:rsidRPr="0024699B">
              <w:rPr>
                <w:rFonts w:ascii="Verdana" w:hAnsi="Verdana" w:cs="Calibri"/>
                <w:b/>
                <w:bCs/>
                <w:color w:val="000000"/>
                <w:sz w:val="16"/>
                <w:szCs w:val="16"/>
                <w:lang w:val="en-US" w:eastAsia="fr-FR"/>
              </w:rPr>
              <w:t>Goal 9: Industry, innovation and infrastructure</w:t>
            </w:r>
            <w:r w:rsidRPr="0024699B">
              <w:rPr>
                <w:rFonts w:ascii="Verdana" w:hAnsi="Verdana" w:cs="Calibri"/>
                <w:color w:val="000000"/>
                <w:sz w:val="16"/>
                <w:szCs w:val="16"/>
                <w:lang w:val="en-US" w:eastAsia="fr-FR"/>
              </w:rPr>
              <w:br/>
            </w:r>
            <w:r w:rsidRPr="0024699B">
              <w:rPr>
                <w:rFonts w:ascii="Verdana" w:hAnsi="Verdana" w:cs="Calibri"/>
                <w:b/>
                <w:bCs/>
                <w:color w:val="000000"/>
                <w:sz w:val="16"/>
                <w:szCs w:val="16"/>
                <w:lang w:val="en-US" w:eastAsia="fr-FR"/>
              </w:rPr>
              <w:t>Target 9.3</w:t>
            </w:r>
            <w:r w:rsidRPr="0024699B">
              <w:rPr>
                <w:rFonts w:ascii="Verdana" w:hAnsi="Verdana" w:cs="Calibri"/>
                <w:color w:val="000000"/>
                <w:sz w:val="16"/>
                <w:szCs w:val="16"/>
                <w:lang w:val="en-US" w:eastAsia="fr-FR"/>
              </w:rPr>
              <w:t>: Increase the access of small-scale industrial and other enterprises, in particular in developing countries, to financial services, including affordable credit, and their integration into value chains and markets.</w:t>
            </w:r>
          </w:p>
        </w:tc>
        <w:tc>
          <w:tcPr>
            <w:tcW w:w="2308" w:type="dxa"/>
            <w:tcBorders>
              <w:top w:val="nil"/>
              <w:left w:val="nil"/>
              <w:bottom w:val="single" w:sz="4" w:space="0" w:color="auto"/>
              <w:right w:val="single" w:sz="4" w:space="0" w:color="auto"/>
            </w:tcBorders>
            <w:shd w:val="clear" w:color="000000" w:fill="FFFFFF"/>
            <w:vAlign w:val="center"/>
            <w:hideMark/>
          </w:tcPr>
          <w:p w14:paraId="5504E0C8" w14:textId="77777777" w:rsidR="00F5719A" w:rsidRPr="00BC38BF" w:rsidRDefault="00F5719A" w:rsidP="00FE0177">
            <w:pPr>
              <w:jc w:val="right"/>
              <w:rPr>
                <w:rFonts w:ascii="Verdana" w:hAnsi="Verdana" w:cs="Calibri"/>
                <w:i/>
                <w:iCs/>
                <w:color w:val="000000"/>
                <w:sz w:val="16"/>
                <w:szCs w:val="16"/>
                <w:lang w:eastAsia="fr-FR"/>
              </w:rPr>
            </w:pPr>
            <w:r w:rsidRPr="00BC38BF">
              <w:rPr>
                <w:rFonts w:ascii="Verdana" w:hAnsi="Verdana" w:cs="Calibri"/>
                <w:i/>
                <w:iCs/>
                <w:color w:val="000000"/>
                <w:sz w:val="16"/>
                <w:szCs w:val="16"/>
                <w:lang w:eastAsia="fr-FR"/>
              </w:rPr>
              <w:t>26%</w:t>
            </w:r>
          </w:p>
        </w:tc>
        <w:tc>
          <w:tcPr>
            <w:tcW w:w="3036" w:type="dxa"/>
            <w:tcBorders>
              <w:top w:val="nil"/>
              <w:left w:val="nil"/>
              <w:bottom w:val="single" w:sz="4" w:space="0" w:color="auto"/>
              <w:right w:val="single" w:sz="8" w:space="0" w:color="auto"/>
            </w:tcBorders>
            <w:shd w:val="clear" w:color="000000" w:fill="FFFFFF"/>
            <w:vAlign w:val="center"/>
            <w:hideMark/>
          </w:tcPr>
          <w:p w14:paraId="37304048" w14:textId="77777777" w:rsidR="00F5719A" w:rsidRPr="00BC38BF" w:rsidRDefault="00F5719A" w:rsidP="00FE0177">
            <w:pPr>
              <w:jc w:val="right"/>
              <w:rPr>
                <w:rFonts w:ascii="Verdana" w:hAnsi="Verdana" w:cs="Calibri"/>
                <w:color w:val="000000"/>
                <w:sz w:val="16"/>
                <w:szCs w:val="16"/>
                <w:lang w:eastAsia="fr-FR"/>
              </w:rPr>
            </w:pPr>
            <w:r w:rsidRPr="00BC38BF">
              <w:rPr>
                <w:rFonts w:ascii="Verdana" w:hAnsi="Verdana" w:cs="Calibri"/>
                <w:color w:val="000000"/>
                <w:sz w:val="16"/>
                <w:szCs w:val="16"/>
                <w:lang w:eastAsia="fr-FR"/>
              </w:rPr>
              <w:t xml:space="preserve">2 248 000  </w:t>
            </w:r>
          </w:p>
        </w:tc>
      </w:tr>
      <w:tr w:rsidR="00F5719A" w:rsidRPr="00BC38BF" w14:paraId="1F745A13" w14:textId="77777777" w:rsidTr="00581D80">
        <w:trPr>
          <w:trHeight w:val="1816"/>
        </w:trPr>
        <w:tc>
          <w:tcPr>
            <w:tcW w:w="850" w:type="dxa"/>
            <w:tcBorders>
              <w:top w:val="nil"/>
              <w:left w:val="single" w:sz="8" w:space="0" w:color="auto"/>
              <w:bottom w:val="single" w:sz="4" w:space="0" w:color="auto"/>
              <w:right w:val="single" w:sz="4" w:space="0" w:color="auto"/>
            </w:tcBorders>
            <w:shd w:val="clear" w:color="auto" w:fill="auto"/>
            <w:vAlign w:val="center"/>
            <w:hideMark/>
          </w:tcPr>
          <w:p w14:paraId="2A511179" w14:textId="77777777" w:rsidR="00F5719A" w:rsidRPr="00BC38BF" w:rsidRDefault="00F5719A" w:rsidP="00FE0177">
            <w:pPr>
              <w:jc w:val="center"/>
              <w:rPr>
                <w:rFonts w:ascii="Verdana" w:hAnsi="Verdana" w:cs="Calibri"/>
                <w:b/>
                <w:bCs/>
                <w:color w:val="000000"/>
                <w:sz w:val="16"/>
                <w:szCs w:val="16"/>
                <w:lang w:eastAsia="fr-FR"/>
              </w:rPr>
            </w:pPr>
            <w:r w:rsidRPr="00BC38BF">
              <w:rPr>
                <w:rFonts w:ascii="Verdana" w:hAnsi="Verdana" w:cs="Calibri"/>
                <w:b/>
                <w:bCs/>
                <w:color w:val="000000"/>
                <w:sz w:val="16"/>
                <w:szCs w:val="16"/>
                <w:lang w:eastAsia="fr-FR"/>
              </w:rPr>
              <w:t>SDG 17</w:t>
            </w:r>
          </w:p>
        </w:tc>
        <w:tc>
          <w:tcPr>
            <w:tcW w:w="6711" w:type="dxa"/>
            <w:tcBorders>
              <w:top w:val="nil"/>
              <w:left w:val="nil"/>
              <w:bottom w:val="single" w:sz="4" w:space="0" w:color="auto"/>
              <w:right w:val="single" w:sz="4" w:space="0" w:color="auto"/>
            </w:tcBorders>
            <w:shd w:val="clear" w:color="000000" w:fill="FFFFFF"/>
            <w:vAlign w:val="center"/>
            <w:hideMark/>
          </w:tcPr>
          <w:p w14:paraId="03181565" w14:textId="77777777" w:rsidR="00F5719A" w:rsidRPr="0024699B" w:rsidRDefault="00F5719A" w:rsidP="00FE0177">
            <w:pPr>
              <w:rPr>
                <w:rFonts w:ascii="Verdana" w:hAnsi="Verdana" w:cs="Calibri"/>
                <w:b/>
                <w:bCs/>
                <w:color w:val="000000"/>
                <w:sz w:val="16"/>
                <w:szCs w:val="16"/>
                <w:lang w:val="en-US" w:eastAsia="fr-FR"/>
              </w:rPr>
            </w:pPr>
            <w:r w:rsidRPr="0024699B">
              <w:rPr>
                <w:rFonts w:ascii="Verdana" w:hAnsi="Verdana" w:cs="Calibri"/>
                <w:b/>
                <w:bCs/>
                <w:color w:val="000000"/>
                <w:sz w:val="16"/>
                <w:szCs w:val="16"/>
                <w:lang w:val="en-US" w:eastAsia="fr-FR"/>
              </w:rPr>
              <w:t>Goal 17: Partnerships to achieve the goals</w:t>
            </w:r>
            <w:r w:rsidRPr="0024699B">
              <w:rPr>
                <w:rFonts w:ascii="Verdana" w:hAnsi="Verdana" w:cs="Calibri"/>
                <w:color w:val="000000"/>
                <w:sz w:val="16"/>
                <w:szCs w:val="16"/>
                <w:lang w:val="en-US" w:eastAsia="fr-FR"/>
              </w:rPr>
              <w:br/>
            </w:r>
            <w:r w:rsidRPr="0024699B">
              <w:rPr>
                <w:rFonts w:ascii="Verdana" w:hAnsi="Verdana" w:cs="Calibri"/>
                <w:b/>
                <w:bCs/>
                <w:color w:val="000000"/>
                <w:sz w:val="16"/>
                <w:szCs w:val="16"/>
                <w:lang w:val="en-US" w:eastAsia="fr-FR"/>
              </w:rPr>
              <w:t>Target 17.1</w:t>
            </w:r>
            <w:r w:rsidRPr="0024699B">
              <w:rPr>
                <w:rFonts w:ascii="Verdana" w:hAnsi="Verdana" w:cs="Calibri"/>
                <w:color w:val="000000"/>
                <w:sz w:val="16"/>
                <w:szCs w:val="16"/>
                <w:lang w:val="en-US" w:eastAsia="fr-FR"/>
              </w:rPr>
              <w:t>: Strengthen domestic resource mobilization, including through support to developing countries, to improve domestic capacity for tax and other revenue collection.</w:t>
            </w:r>
            <w:r w:rsidRPr="0024699B">
              <w:rPr>
                <w:rFonts w:ascii="Verdana" w:hAnsi="Verdana" w:cs="Calibri"/>
                <w:color w:val="000000"/>
                <w:sz w:val="16"/>
                <w:szCs w:val="16"/>
                <w:lang w:val="en-US" w:eastAsia="fr-FR"/>
              </w:rPr>
              <w:br/>
            </w:r>
            <w:r w:rsidRPr="0024699B">
              <w:rPr>
                <w:rFonts w:ascii="Verdana" w:hAnsi="Verdana" w:cs="Calibri"/>
                <w:b/>
                <w:bCs/>
                <w:color w:val="000000"/>
                <w:sz w:val="16"/>
                <w:szCs w:val="16"/>
                <w:lang w:val="en-US" w:eastAsia="fr-FR"/>
              </w:rPr>
              <w:t>Target 17.7:</w:t>
            </w:r>
            <w:r w:rsidRPr="0024699B">
              <w:rPr>
                <w:rFonts w:ascii="Verdana" w:hAnsi="Verdana" w:cs="Calibri"/>
                <w:color w:val="000000"/>
                <w:sz w:val="16"/>
                <w:szCs w:val="16"/>
                <w:lang w:val="en-US" w:eastAsia="fr-FR"/>
              </w:rPr>
              <w:t xml:space="preserve"> Promote the development, transfer, dissemination and diffusion of environmentally sound technologies to developing countries on favourable terms, including on concessional and preferential terms, as mutually agreed</w:t>
            </w:r>
            <w:r w:rsidRPr="0024699B">
              <w:rPr>
                <w:rFonts w:ascii="Verdana" w:hAnsi="Verdana" w:cs="Calibri"/>
                <w:color w:val="000000"/>
                <w:sz w:val="16"/>
                <w:szCs w:val="16"/>
                <w:lang w:val="en-US" w:eastAsia="fr-FR"/>
              </w:rPr>
              <w:br/>
            </w:r>
            <w:r w:rsidRPr="0024699B">
              <w:rPr>
                <w:rFonts w:ascii="Verdana" w:hAnsi="Verdana" w:cs="Calibri"/>
                <w:b/>
                <w:bCs/>
                <w:color w:val="000000"/>
                <w:sz w:val="16"/>
                <w:szCs w:val="16"/>
                <w:lang w:val="en-US" w:eastAsia="fr-FR"/>
              </w:rPr>
              <w:t>Target 17.13:</w:t>
            </w:r>
            <w:r w:rsidRPr="0024699B">
              <w:rPr>
                <w:rFonts w:ascii="Verdana" w:hAnsi="Verdana" w:cs="Calibri"/>
                <w:color w:val="000000"/>
                <w:sz w:val="16"/>
                <w:szCs w:val="16"/>
                <w:lang w:val="en-US" w:eastAsia="fr-FR"/>
              </w:rPr>
              <w:t xml:space="preserve"> “Enhance global macroeconomic stability, including through policy coordination and policy coherence”</w:t>
            </w:r>
          </w:p>
        </w:tc>
        <w:tc>
          <w:tcPr>
            <w:tcW w:w="2308" w:type="dxa"/>
            <w:tcBorders>
              <w:top w:val="nil"/>
              <w:left w:val="nil"/>
              <w:bottom w:val="single" w:sz="4" w:space="0" w:color="auto"/>
              <w:right w:val="single" w:sz="4" w:space="0" w:color="auto"/>
            </w:tcBorders>
            <w:shd w:val="clear" w:color="000000" w:fill="FFFFFF"/>
            <w:vAlign w:val="center"/>
            <w:hideMark/>
          </w:tcPr>
          <w:p w14:paraId="4DF96D47" w14:textId="77777777" w:rsidR="00F5719A" w:rsidRPr="00BC38BF" w:rsidRDefault="00F5719A" w:rsidP="00FE0177">
            <w:pPr>
              <w:jc w:val="right"/>
              <w:rPr>
                <w:rFonts w:ascii="Verdana" w:hAnsi="Verdana" w:cs="Calibri"/>
                <w:i/>
                <w:iCs/>
                <w:color w:val="000000"/>
                <w:sz w:val="16"/>
                <w:szCs w:val="16"/>
                <w:lang w:eastAsia="fr-FR"/>
              </w:rPr>
            </w:pPr>
            <w:r w:rsidRPr="00BC38BF">
              <w:rPr>
                <w:rFonts w:ascii="Verdana" w:hAnsi="Verdana" w:cs="Calibri"/>
                <w:i/>
                <w:iCs/>
                <w:color w:val="000000"/>
                <w:sz w:val="16"/>
                <w:szCs w:val="16"/>
                <w:lang w:eastAsia="fr-FR"/>
              </w:rPr>
              <w:t>23%</w:t>
            </w:r>
          </w:p>
        </w:tc>
        <w:tc>
          <w:tcPr>
            <w:tcW w:w="3036" w:type="dxa"/>
            <w:tcBorders>
              <w:top w:val="nil"/>
              <w:left w:val="nil"/>
              <w:bottom w:val="single" w:sz="4" w:space="0" w:color="auto"/>
              <w:right w:val="single" w:sz="8" w:space="0" w:color="auto"/>
            </w:tcBorders>
            <w:shd w:val="clear" w:color="000000" w:fill="FFFFFF"/>
            <w:vAlign w:val="center"/>
            <w:hideMark/>
          </w:tcPr>
          <w:p w14:paraId="74E20F5D" w14:textId="77777777" w:rsidR="00F5719A" w:rsidRPr="00BC38BF" w:rsidRDefault="00F5719A" w:rsidP="00FE0177">
            <w:pPr>
              <w:jc w:val="right"/>
              <w:rPr>
                <w:rFonts w:ascii="Verdana" w:hAnsi="Verdana" w:cs="Calibri"/>
                <w:color w:val="000000"/>
                <w:sz w:val="16"/>
                <w:szCs w:val="16"/>
                <w:lang w:eastAsia="fr-FR"/>
              </w:rPr>
            </w:pPr>
            <w:r w:rsidRPr="00BC38BF">
              <w:rPr>
                <w:rFonts w:ascii="Verdana" w:hAnsi="Verdana" w:cs="Calibri"/>
                <w:color w:val="000000"/>
                <w:sz w:val="16"/>
                <w:szCs w:val="16"/>
                <w:lang w:eastAsia="fr-FR"/>
              </w:rPr>
              <w:t xml:space="preserve">2 000 000  </w:t>
            </w:r>
          </w:p>
        </w:tc>
      </w:tr>
      <w:tr w:rsidR="00F5719A" w:rsidRPr="00BC38BF" w14:paraId="2388CD6A" w14:textId="77777777" w:rsidTr="00F5719A">
        <w:trPr>
          <w:trHeight w:val="300"/>
        </w:trPr>
        <w:tc>
          <w:tcPr>
            <w:tcW w:w="7562" w:type="dxa"/>
            <w:gridSpan w:val="2"/>
            <w:tcBorders>
              <w:top w:val="single" w:sz="8" w:space="0" w:color="auto"/>
              <w:left w:val="single" w:sz="8" w:space="0" w:color="auto"/>
              <w:bottom w:val="single" w:sz="8" w:space="0" w:color="auto"/>
              <w:right w:val="single" w:sz="4" w:space="0" w:color="auto"/>
            </w:tcBorders>
            <w:shd w:val="clear" w:color="000000" w:fill="E7E6E6"/>
            <w:vAlign w:val="center"/>
            <w:hideMark/>
          </w:tcPr>
          <w:p w14:paraId="4DB044F9" w14:textId="77777777" w:rsidR="00F5719A" w:rsidRPr="00BC38BF" w:rsidRDefault="00F5719A" w:rsidP="00FE0177">
            <w:pPr>
              <w:jc w:val="right"/>
              <w:rPr>
                <w:rFonts w:ascii="Verdana" w:hAnsi="Verdana" w:cs="Calibri"/>
                <w:b/>
                <w:bCs/>
                <w:color w:val="000000"/>
                <w:sz w:val="18"/>
                <w:szCs w:val="18"/>
                <w:lang w:eastAsia="fr-FR"/>
              </w:rPr>
            </w:pPr>
            <w:r w:rsidRPr="00BC38BF">
              <w:rPr>
                <w:rFonts w:ascii="Verdana" w:hAnsi="Verdana" w:cs="Calibri"/>
                <w:b/>
                <w:bCs/>
                <w:color w:val="000000"/>
                <w:sz w:val="18"/>
                <w:szCs w:val="18"/>
                <w:lang w:eastAsia="fr-FR"/>
              </w:rPr>
              <w:t>TOTAL</w:t>
            </w:r>
          </w:p>
        </w:tc>
        <w:tc>
          <w:tcPr>
            <w:tcW w:w="2308" w:type="dxa"/>
            <w:tcBorders>
              <w:top w:val="single" w:sz="8" w:space="0" w:color="auto"/>
              <w:left w:val="nil"/>
              <w:bottom w:val="single" w:sz="8" w:space="0" w:color="auto"/>
              <w:right w:val="single" w:sz="4" w:space="0" w:color="auto"/>
            </w:tcBorders>
            <w:shd w:val="clear" w:color="000000" w:fill="E7E6E6"/>
            <w:vAlign w:val="center"/>
            <w:hideMark/>
          </w:tcPr>
          <w:p w14:paraId="7E52D587" w14:textId="77777777" w:rsidR="00F5719A" w:rsidRPr="00BC38BF" w:rsidRDefault="00F5719A" w:rsidP="00FE0177">
            <w:pPr>
              <w:jc w:val="right"/>
              <w:rPr>
                <w:rFonts w:ascii="Verdana" w:hAnsi="Verdana" w:cs="Calibri"/>
                <w:i/>
                <w:iCs/>
                <w:color w:val="000000"/>
                <w:sz w:val="18"/>
                <w:szCs w:val="18"/>
                <w:lang w:eastAsia="fr-FR"/>
              </w:rPr>
            </w:pPr>
            <w:r w:rsidRPr="00BC38BF">
              <w:rPr>
                <w:rFonts w:ascii="Verdana" w:hAnsi="Verdana" w:cs="Calibri"/>
                <w:i/>
                <w:iCs/>
                <w:color w:val="000000"/>
                <w:sz w:val="18"/>
                <w:szCs w:val="18"/>
                <w:lang w:eastAsia="fr-FR"/>
              </w:rPr>
              <w:t>100%</w:t>
            </w:r>
          </w:p>
        </w:tc>
        <w:tc>
          <w:tcPr>
            <w:tcW w:w="3036" w:type="dxa"/>
            <w:tcBorders>
              <w:top w:val="single" w:sz="8" w:space="0" w:color="auto"/>
              <w:left w:val="nil"/>
              <w:bottom w:val="single" w:sz="8" w:space="0" w:color="auto"/>
              <w:right w:val="single" w:sz="8" w:space="0" w:color="auto"/>
            </w:tcBorders>
            <w:shd w:val="clear" w:color="000000" w:fill="E7E6E6"/>
            <w:vAlign w:val="center"/>
            <w:hideMark/>
          </w:tcPr>
          <w:p w14:paraId="4AD68A69" w14:textId="77777777" w:rsidR="00F5719A" w:rsidRPr="00BC38BF" w:rsidRDefault="00F5719A" w:rsidP="00FE0177">
            <w:pPr>
              <w:jc w:val="right"/>
              <w:rPr>
                <w:rFonts w:ascii="Verdana" w:hAnsi="Verdana" w:cs="Calibri"/>
                <w:b/>
                <w:bCs/>
                <w:color w:val="000000"/>
                <w:sz w:val="18"/>
                <w:szCs w:val="18"/>
                <w:lang w:eastAsia="fr-FR"/>
              </w:rPr>
            </w:pPr>
            <w:r w:rsidRPr="00BC38BF">
              <w:rPr>
                <w:rFonts w:ascii="Verdana" w:hAnsi="Verdana" w:cs="Calibri"/>
                <w:b/>
                <w:bCs/>
                <w:color w:val="000000"/>
                <w:sz w:val="18"/>
                <w:szCs w:val="18"/>
                <w:lang w:eastAsia="fr-FR"/>
              </w:rPr>
              <w:t xml:space="preserve">             8 748 560 </w:t>
            </w:r>
          </w:p>
        </w:tc>
      </w:tr>
    </w:tbl>
    <w:p w14:paraId="53AA9775" w14:textId="77777777" w:rsidR="00525F64" w:rsidRPr="00BC38BF" w:rsidRDefault="00525F64" w:rsidP="00FE0177">
      <w:pPr>
        <w:rPr>
          <w:rFonts w:ascii="Verdana" w:hAnsi="Verdana"/>
          <w:b/>
          <w:bCs/>
          <w:color w:val="0070C0"/>
          <w:sz w:val="20"/>
          <w:highlight w:val="yellow"/>
          <w:u w:val="single"/>
          <w:lang w:eastAsia="en-GB"/>
        </w:rPr>
      </w:pPr>
    </w:p>
    <w:p w14:paraId="52815073" w14:textId="77777777" w:rsidR="00525F64" w:rsidRPr="00BC38BF" w:rsidRDefault="00525F64" w:rsidP="00FE0177">
      <w:pPr>
        <w:rPr>
          <w:rFonts w:ascii="Verdana" w:hAnsi="Verdana"/>
          <w:b/>
          <w:bCs/>
          <w:color w:val="0070C0"/>
          <w:sz w:val="20"/>
          <w:highlight w:val="yellow"/>
          <w:u w:val="single"/>
          <w:lang w:eastAsia="en-GB"/>
        </w:rPr>
      </w:pPr>
    </w:p>
    <w:p w14:paraId="45F829AA" w14:textId="6A8B5863" w:rsidR="00525F64" w:rsidRPr="0024699B" w:rsidRDefault="00F1165C" w:rsidP="00FE0177">
      <w:pPr>
        <w:jc w:val="both"/>
        <w:rPr>
          <w:rFonts w:ascii="Verdana" w:hAnsi="Verdana"/>
          <w:bCs/>
          <w:sz w:val="20"/>
          <w:lang w:val="en-US" w:eastAsia="en-GB"/>
        </w:rPr>
      </w:pPr>
      <w:r w:rsidRPr="0024699B">
        <w:rPr>
          <w:rFonts w:ascii="Verdana" w:hAnsi="Verdana"/>
          <w:bCs/>
          <w:sz w:val="20"/>
          <w:lang w:val="en-US" w:eastAsia="en-GB"/>
        </w:rPr>
        <w:t xml:space="preserve">The major part of the budget (51%) is related to SDG7 as all activities </w:t>
      </w:r>
      <w:r w:rsidR="00403074" w:rsidRPr="0024699B">
        <w:rPr>
          <w:rFonts w:ascii="Verdana" w:hAnsi="Verdana"/>
          <w:bCs/>
          <w:sz w:val="20"/>
          <w:lang w:val="en-US" w:eastAsia="en-GB"/>
        </w:rPr>
        <w:t xml:space="preserve">scheduled will focus on sustainable energy </w:t>
      </w:r>
      <w:r w:rsidRPr="0024699B">
        <w:rPr>
          <w:rFonts w:ascii="Verdana" w:hAnsi="Verdana"/>
          <w:bCs/>
          <w:sz w:val="20"/>
          <w:lang w:val="en-US" w:eastAsia="en-GB"/>
        </w:rPr>
        <w:t>(Sustainable Energy Incubator – Derisking Facility for sustainable en</w:t>
      </w:r>
      <w:r w:rsidR="00403074" w:rsidRPr="0024699B">
        <w:rPr>
          <w:rFonts w:ascii="Verdana" w:hAnsi="Verdana"/>
          <w:bCs/>
          <w:sz w:val="20"/>
          <w:lang w:val="en-US" w:eastAsia="en-GB"/>
        </w:rPr>
        <w:t>e</w:t>
      </w:r>
      <w:r w:rsidRPr="0024699B">
        <w:rPr>
          <w:rFonts w:ascii="Verdana" w:hAnsi="Verdana"/>
          <w:bCs/>
          <w:sz w:val="20"/>
          <w:lang w:val="en-US" w:eastAsia="en-GB"/>
        </w:rPr>
        <w:t xml:space="preserve">rgy projects – Sovereign Fund with focus on sustainable energy projects for the first years of implementation). 26% of the budget will be related to SDG 9 as SMEs/SMIs will be highly supported (technically and financially). In addition the Sovereign development Fund as detailed in </w:t>
      </w:r>
      <w:r w:rsidR="00403074" w:rsidRPr="0024699B">
        <w:rPr>
          <w:rFonts w:ascii="Verdana" w:hAnsi="Verdana"/>
          <w:bCs/>
          <w:sz w:val="20"/>
          <w:lang w:val="en-US" w:eastAsia="en-GB"/>
        </w:rPr>
        <w:t>2.10</w:t>
      </w:r>
      <w:r w:rsidRPr="0024699B">
        <w:rPr>
          <w:rFonts w:ascii="Verdana" w:hAnsi="Verdana"/>
          <w:bCs/>
          <w:sz w:val="20"/>
          <w:lang w:val="en-US" w:eastAsia="en-GB"/>
        </w:rPr>
        <w:t>, will extend investments to other strategic sectors such as Health, Agribusiness, Water and therefore will imply Industrial sector for structurant projects. Finally 23% is related to SDG 17 with regards to the technical assistance and partnerships promotion</w:t>
      </w:r>
      <w:r w:rsidR="00403074" w:rsidRPr="0024699B">
        <w:rPr>
          <w:rFonts w:ascii="Verdana" w:hAnsi="Verdana"/>
          <w:bCs/>
          <w:sz w:val="20"/>
          <w:lang w:val="en-US" w:eastAsia="en-GB"/>
        </w:rPr>
        <w:t xml:space="preserve"> (with other Donors and DFIs)</w:t>
      </w:r>
      <w:r w:rsidRPr="0024699B">
        <w:rPr>
          <w:rFonts w:ascii="Verdana" w:hAnsi="Verdana"/>
          <w:bCs/>
          <w:sz w:val="20"/>
          <w:lang w:val="en-US" w:eastAsia="en-GB"/>
        </w:rPr>
        <w:t xml:space="preserve"> related to the three pillars of this JP. </w:t>
      </w:r>
      <w:r w:rsidR="00403074" w:rsidRPr="0024699B">
        <w:rPr>
          <w:rFonts w:ascii="Verdana" w:hAnsi="Verdana"/>
          <w:bCs/>
          <w:sz w:val="20"/>
          <w:lang w:val="en-US" w:eastAsia="en-GB"/>
        </w:rPr>
        <w:t xml:space="preserve">Most of it is related to the Sovereign development Fund as major large promoted investments. </w:t>
      </w:r>
    </w:p>
    <w:p w14:paraId="69382D42" w14:textId="77777777" w:rsidR="006E337C" w:rsidRPr="0024699B" w:rsidRDefault="006E337C" w:rsidP="00FE0177">
      <w:pPr>
        <w:rPr>
          <w:rFonts w:ascii="Verdana" w:hAnsi="Verdana"/>
          <w:b/>
          <w:bCs/>
          <w:color w:val="0070C0"/>
          <w:sz w:val="20"/>
          <w:u w:val="single"/>
          <w:lang w:val="en-US" w:eastAsia="en-GB"/>
        </w:rPr>
      </w:pPr>
    </w:p>
    <w:p w14:paraId="6C93167D" w14:textId="77777777" w:rsidR="00320A2D" w:rsidRPr="0024699B" w:rsidRDefault="00320A2D" w:rsidP="00FE0177">
      <w:pPr>
        <w:rPr>
          <w:rFonts w:ascii="Verdana" w:hAnsi="Verdana"/>
          <w:b/>
          <w:bCs/>
          <w:color w:val="0070C0"/>
          <w:sz w:val="20"/>
          <w:u w:val="single"/>
          <w:lang w:val="en-US" w:eastAsia="en-GB"/>
        </w:rPr>
        <w:sectPr w:rsidR="00320A2D" w:rsidRPr="0024699B" w:rsidSect="002173C0">
          <w:footerReference w:type="even" r:id="rId61"/>
          <w:footerReference w:type="default" r:id="rId62"/>
          <w:footerReference w:type="first" r:id="rId63"/>
          <w:pgSz w:w="15840" w:h="12240" w:orient="landscape"/>
          <w:pgMar w:top="1440" w:right="1440" w:bottom="1440" w:left="1440" w:header="720" w:footer="720" w:gutter="0"/>
          <w:cols w:space="720"/>
          <w:titlePg/>
          <w:docGrid w:linePitch="360"/>
        </w:sectPr>
      </w:pPr>
    </w:p>
    <w:p w14:paraId="19021F74" w14:textId="1EA5572A" w:rsidR="003A1CF7" w:rsidRDefault="00272BF8" w:rsidP="00FE0177">
      <w:pPr>
        <w:rPr>
          <w:rFonts w:ascii="Verdana" w:hAnsi="Verdana"/>
          <w:b/>
          <w:bCs/>
          <w:color w:val="0070C0"/>
          <w:sz w:val="20"/>
          <w:u w:val="single"/>
          <w:lang w:eastAsia="en-GB"/>
        </w:rPr>
      </w:pPr>
      <w:r w:rsidRPr="00BC38BF">
        <w:rPr>
          <w:rFonts w:ascii="Verdana" w:hAnsi="Verdana"/>
          <w:b/>
          <w:bCs/>
          <w:color w:val="0070C0"/>
          <w:sz w:val="20"/>
          <w:u w:val="single"/>
          <w:lang w:eastAsia="en-GB"/>
        </w:rPr>
        <w:lastRenderedPageBreak/>
        <w:t>4.3 Work plan</w:t>
      </w:r>
    </w:p>
    <w:p w14:paraId="480DB827" w14:textId="1F874E99" w:rsidR="00E934AB" w:rsidRDefault="00E934AB" w:rsidP="00FE0177">
      <w:pPr>
        <w:rPr>
          <w:rFonts w:ascii="Verdana" w:hAnsi="Verdana"/>
          <w:b/>
          <w:bCs/>
          <w:color w:val="0070C0"/>
          <w:sz w:val="20"/>
          <w:u w:val="single"/>
          <w:lang w:eastAsia="en-GB"/>
        </w:rPr>
      </w:pPr>
    </w:p>
    <w:p w14:paraId="24DF04FF" w14:textId="1261623E" w:rsidR="00E934AB" w:rsidRDefault="00E934AB" w:rsidP="00FE0177">
      <w:pPr>
        <w:rPr>
          <w:rFonts w:ascii="Verdana" w:hAnsi="Verdana"/>
          <w:b/>
          <w:bCs/>
          <w:color w:val="0070C0"/>
          <w:sz w:val="20"/>
          <w:u w:val="single"/>
          <w:lang w:eastAsia="en-GB"/>
        </w:rPr>
      </w:pPr>
      <w:r w:rsidRPr="00E934AB">
        <w:rPr>
          <w:rFonts w:ascii="Verdana" w:hAnsi="Verdana"/>
          <w:noProof/>
          <w:color w:val="0070C0"/>
          <w:sz w:val="20"/>
          <w:lang w:val="en-US" w:eastAsia="en-US"/>
        </w:rPr>
        <w:drawing>
          <wp:inline distT="0" distB="0" distL="0" distR="0" wp14:anchorId="3D029FA4" wp14:editId="1EB0367D">
            <wp:extent cx="5943600" cy="4711065"/>
            <wp:effectExtent l="0" t="0" r="0" b="635"/>
            <wp:docPr id="24" name="Immagine 24"/>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
                    <pic:cNvPicPr/>
                  </pic:nvPicPr>
                  <pic:blipFill>
                    <a:blip r:embed="rId64"/>
                    <a:stretch>
                      <a:fillRect/>
                    </a:stretch>
                  </pic:blipFill>
                  <pic:spPr>
                    <a:xfrm>
                      <a:off x="0" y="0"/>
                      <a:ext cx="5943600" cy="4711065"/>
                    </a:xfrm>
                    <a:prstGeom prst="rect">
                      <a:avLst/>
                    </a:prstGeom>
                  </pic:spPr>
                </pic:pic>
              </a:graphicData>
            </a:graphic>
          </wp:inline>
        </w:drawing>
      </w:r>
    </w:p>
    <w:p w14:paraId="23A48A51" w14:textId="54DB2A08" w:rsidR="00E934AB" w:rsidRDefault="00E934AB" w:rsidP="00FE0177">
      <w:pPr>
        <w:rPr>
          <w:rFonts w:ascii="Verdana" w:hAnsi="Verdana"/>
          <w:b/>
          <w:bCs/>
          <w:color w:val="0070C0"/>
          <w:sz w:val="20"/>
          <w:u w:val="single"/>
          <w:lang w:eastAsia="en-GB"/>
        </w:rPr>
      </w:pPr>
    </w:p>
    <w:p w14:paraId="76E860E1" w14:textId="4BD97EC4" w:rsidR="00FC1920" w:rsidRDefault="00FC1920" w:rsidP="00FE0177">
      <w:pPr>
        <w:rPr>
          <w:rFonts w:ascii="Verdana" w:hAnsi="Verdana"/>
          <w:b/>
          <w:bCs/>
          <w:color w:val="0070C0"/>
          <w:sz w:val="20"/>
          <w:u w:val="single"/>
          <w:lang w:eastAsia="en-GB"/>
        </w:rPr>
      </w:pPr>
    </w:p>
    <w:p w14:paraId="20CCA668" w14:textId="77777777" w:rsidR="00FC1920" w:rsidRDefault="00FC1920">
      <w:pPr>
        <w:rPr>
          <w:rFonts w:ascii="Verdana" w:hAnsi="Verdana"/>
          <w:b/>
          <w:color w:val="2E74B5" w:themeColor="accent5" w:themeShade="BF"/>
          <w:sz w:val="20"/>
          <w:lang w:val="en-US" w:eastAsia="en-GB"/>
        </w:rPr>
      </w:pPr>
      <w:r>
        <w:rPr>
          <w:rFonts w:ascii="Verdana" w:hAnsi="Verdana"/>
          <w:b/>
          <w:color w:val="2E74B5" w:themeColor="accent5" w:themeShade="BF"/>
          <w:sz w:val="20"/>
          <w:lang w:val="en-US" w:eastAsia="en-GB"/>
        </w:rPr>
        <w:br w:type="page"/>
      </w:r>
    </w:p>
    <w:p w14:paraId="71E0F5C0" w14:textId="773C1B81" w:rsidR="00FC1920" w:rsidRDefault="00FC1920" w:rsidP="00FE0177">
      <w:pPr>
        <w:rPr>
          <w:rFonts w:ascii="Verdana" w:hAnsi="Verdana"/>
          <w:b/>
          <w:color w:val="2E74B5" w:themeColor="accent5" w:themeShade="BF"/>
          <w:sz w:val="20"/>
          <w:lang w:val="en-US" w:eastAsia="en-GB"/>
        </w:rPr>
      </w:pPr>
      <w:r w:rsidRPr="00EE3265">
        <w:rPr>
          <w:rFonts w:ascii="Verdana" w:hAnsi="Verdana"/>
          <w:b/>
          <w:color w:val="2E74B5" w:themeColor="accent5" w:themeShade="BF"/>
          <w:sz w:val="20"/>
          <w:lang w:val="en-US" w:eastAsia="en-GB"/>
        </w:rPr>
        <w:lastRenderedPageBreak/>
        <w:t>Detailed Work Plan for the Derisking Facility</w:t>
      </w:r>
      <w:r w:rsidR="00E8333F" w:rsidRPr="00EE3265">
        <w:rPr>
          <w:rFonts w:ascii="Verdana" w:hAnsi="Verdana"/>
          <w:b/>
          <w:color w:val="2E74B5" w:themeColor="accent5" w:themeShade="BF"/>
          <w:sz w:val="20"/>
          <w:lang w:val="en-US" w:eastAsia="en-GB"/>
        </w:rPr>
        <w:t xml:space="preserve"> – Year 1</w:t>
      </w:r>
    </w:p>
    <w:p w14:paraId="57F81DFF" w14:textId="64A39C79" w:rsidR="00B51396" w:rsidRDefault="00B51396" w:rsidP="00FE0177">
      <w:pPr>
        <w:rPr>
          <w:rFonts w:ascii="Verdana" w:hAnsi="Verdana"/>
          <w:b/>
          <w:color w:val="2E74B5" w:themeColor="accent5" w:themeShade="BF"/>
          <w:sz w:val="20"/>
          <w:lang w:val="en-US" w:eastAsia="en-GB"/>
        </w:rPr>
      </w:pPr>
    </w:p>
    <w:p w14:paraId="71E1A137" w14:textId="2C3778CD" w:rsidR="00FC1920" w:rsidRDefault="00FC1920" w:rsidP="00FE0177">
      <w:pPr>
        <w:rPr>
          <w:rFonts w:ascii="Verdana" w:hAnsi="Verdana"/>
          <w:b/>
          <w:bCs/>
          <w:color w:val="0070C0"/>
          <w:sz w:val="20"/>
          <w:u w:val="single"/>
          <w:lang w:val="en-US" w:eastAsia="en-GB"/>
        </w:rPr>
      </w:pPr>
    </w:p>
    <w:p w14:paraId="672212A2" w14:textId="7A8A3863" w:rsidR="00FC1920" w:rsidRDefault="00E8333F" w:rsidP="00FE0177">
      <w:pPr>
        <w:rPr>
          <w:rFonts w:ascii="Verdana" w:hAnsi="Verdana"/>
          <w:b/>
          <w:bCs/>
          <w:color w:val="0070C0"/>
          <w:sz w:val="20"/>
          <w:u w:val="single"/>
          <w:lang w:val="en-US" w:eastAsia="en-GB"/>
        </w:rPr>
      </w:pPr>
      <w:r w:rsidRPr="00E8333F">
        <w:rPr>
          <w:rFonts w:ascii="Verdana" w:hAnsi="Verdana"/>
          <w:b/>
          <w:bCs/>
          <w:noProof/>
          <w:color w:val="0070C0"/>
          <w:sz w:val="20"/>
          <w:u w:val="single"/>
          <w:lang w:val="en-US" w:eastAsia="en-US"/>
        </w:rPr>
        <w:drawing>
          <wp:inline distT="0" distB="0" distL="0" distR="0" wp14:anchorId="23A23597" wp14:editId="674AD5A2">
            <wp:extent cx="5943600" cy="5168265"/>
            <wp:effectExtent l="0" t="0" r="0" b="635"/>
            <wp:docPr id="38" name="Immagine 38"/>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
                    <pic:cNvPicPr/>
                  </pic:nvPicPr>
                  <pic:blipFill>
                    <a:blip r:embed="rId65"/>
                    <a:stretch>
                      <a:fillRect/>
                    </a:stretch>
                  </pic:blipFill>
                  <pic:spPr>
                    <a:xfrm>
                      <a:off x="0" y="0"/>
                      <a:ext cx="5943600" cy="5168265"/>
                    </a:xfrm>
                    <a:prstGeom prst="rect">
                      <a:avLst/>
                    </a:prstGeom>
                  </pic:spPr>
                </pic:pic>
              </a:graphicData>
            </a:graphic>
          </wp:inline>
        </w:drawing>
      </w:r>
    </w:p>
    <w:p w14:paraId="5CF5FC87" w14:textId="7B0BC88C" w:rsidR="00FC1920" w:rsidRDefault="00FC1920" w:rsidP="00FE0177">
      <w:pPr>
        <w:rPr>
          <w:rFonts w:ascii="Verdana" w:hAnsi="Verdana"/>
          <w:b/>
          <w:bCs/>
          <w:color w:val="0070C0"/>
          <w:sz w:val="20"/>
          <w:u w:val="single"/>
          <w:lang w:val="en-US" w:eastAsia="en-GB"/>
        </w:rPr>
      </w:pPr>
    </w:p>
    <w:p w14:paraId="0E19ABAF" w14:textId="0D52E2A6" w:rsidR="00FC1920" w:rsidRDefault="00B51396" w:rsidP="00FE0177">
      <w:pPr>
        <w:rPr>
          <w:rFonts w:ascii="Verdana" w:hAnsi="Verdana"/>
          <w:b/>
          <w:color w:val="2E74B5" w:themeColor="accent5" w:themeShade="BF"/>
          <w:sz w:val="20"/>
          <w:lang w:val="en-US" w:eastAsia="en-GB"/>
        </w:rPr>
      </w:pPr>
      <w:r w:rsidRPr="00B51396">
        <w:rPr>
          <w:rFonts w:ascii="Verdana" w:hAnsi="Verdana"/>
          <w:b/>
          <w:color w:val="2E74B5" w:themeColor="accent5" w:themeShade="BF"/>
          <w:sz w:val="20"/>
          <w:highlight w:val="yellow"/>
          <w:lang w:val="en-US" w:eastAsia="en-GB"/>
        </w:rPr>
        <w:t xml:space="preserve">DF </w:t>
      </w:r>
      <w:r w:rsidR="00E8333F" w:rsidRPr="00B51396">
        <w:rPr>
          <w:rFonts w:ascii="Verdana" w:hAnsi="Verdana"/>
          <w:b/>
          <w:color w:val="2E74B5" w:themeColor="accent5" w:themeShade="BF"/>
          <w:sz w:val="20"/>
          <w:highlight w:val="yellow"/>
          <w:lang w:val="en-US" w:eastAsia="en-GB"/>
        </w:rPr>
        <w:t>Milestones</w:t>
      </w:r>
      <w:r w:rsidRPr="00B51396">
        <w:rPr>
          <w:rFonts w:ascii="Verdana" w:hAnsi="Verdana"/>
          <w:b/>
          <w:color w:val="2E74B5" w:themeColor="accent5" w:themeShade="BF"/>
          <w:sz w:val="20"/>
          <w:highlight w:val="yellow"/>
          <w:lang w:val="en-US" w:eastAsia="en-GB"/>
        </w:rPr>
        <w:t xml:space="preserve">  Loans and Loan Guarantees</w:t>
      </w:r>
    </w:p>
    <w:p w14:paraId="522A6214" w14:textId="2DE8E9F6" w:rsidR="00E8333F" w:rsidRDefault="00E8333F" w:rsidP="00FE0177">
      <w:pPr>
        <w:rPr>
          <w:rFonts w:ascii="Verdana" w:hAnsi="Verdana"/>
          <w:b/>
          <w:color w:val="2E74B5" w:themeColor="accent5" w:themeShade="BF"/>
          <w:sz w:val="20"/>
          <w:lang w:val="en-US" w:eastAsia="en-GB"/>
        </w:rPr>
      </w:pPr>
    </w:p>
    <w:p w14:paraId="5B645264" w14:textId="120D9180" w:rsidR="00E8333F" w:rsidRDefault="00E8333F" w:rsidP="00FE0177">
      <w:pPr>
        <w:rPr>
          <w:rFonts w:ascii="Verdana" w:hAnsi="Verdana"/>
          <w:b/>
          <w:color w:val="2E74B5" w:themeColor="accent5" w:themeShade="BF"/>
          <w:sz w:val="20"/>
          <w:lang w:val="en-US" w:eastAsia="en-GB"/>
        </w:rPr>
      </w:pPr>
      <w:r w:rsidRPr="00E8333F">
        <w:rPr>
          <w:rFonts w:ascii="Verdana" w:hAnsi="Verdana"/>
          <w:b/>
          <w:noProof/>
          <w:color w:val="2E74B5" w:themeColor="accent5" w:themeShade="BF"/>
          <w:sz w:val="20"/>
          <w:lang w:val="en-US" w:eastAsia="en-US"/>
        </w:rPr>
        <w:drawing>
          <wp:inline distT="0" distB="0" distL="0" distR="0" wp14:anchorId="2D938FF4" wp14:editId="56BD8E98">
            <wp:extent cx="5943600" cy="1144270"/>
            <wp:effectExtent l="0" t="0" r="0" b="0"/>
            <wp:docPr id="39" name="Immagine 39"/>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
                    <pic:cNvPicPr/>
                  </pic:nvPicPr>
                  <pic:blipFill>
                    <a:blip r:embed="rId66"/>
                    <a:stretch>
                      <a:fillRect/>
                    </a:stretch>
                  </pic:blipFill>
                  <pic:spPr>
                    <a:xfrm>
                      <a:off x="0" y="0"/>
                      <a:ext cx="5943600" cy="1144270"/>
                    </a:xfrm>
                    <a:prstGeom prst="rect">
                      <a:avLst/>
                    </a:prstGeom>
                  </pic:spPr>
                </pic:pic>
              </a:graphicData>
            </a:graphic>
          </wp:inline>
        </w:drawing>
      </w:r>
    </w:p>
    <w:p w14:paraId="392A7C22" w14:textId="392CECC3" w:rsidR="00B51396" w:rsidRDefault="00B51396">
      <w:pPr>
        <w:rPr>
          <w:rFonts w:ascii="Verdana" w:hAnsi="Verdana"/>
          <w:b/>
          <w:color w:val="2E74B5" w:themeColor="accent5" w:themeShade="BF"/>
          <w:sz w:val="20"/>
          <w:lang w:val="en-US" w:eastAsia="en-GB"/>
        </w:rPr>
      </w:pPr>
      <w:r>
        <w:rPr>
          <w:rFonts w:ascii="Verdana" w:hAnsi="Verdana"/>
          <w:b/>
          <w:color w:val="2E74B5" w:themeColor="accent5" w:themeShade="BF"/>
          <w:sz w:val="20"/>
          <w:lang w:val="en-US" w:eastAsia="en-GB"/>
        </w:rPr>
        <w:br w:type="page"/>
      </w:r>
    </w:p>
    <w:p w14:paraId="38C6AB69" w14:textId="38AAA6BF" w:rsidR="00B51396" w:rsidRDefault="00B51396" w:rsidP="00FE0177">
      <w:pPr>
        <w:rPr>
          <w:rFonts w:ascii="Verdana" w:hAnsi="Verdana"/>
          <w:b/>
          <w:color w:val="2E74B5" w:themeColor="accent5" w:themeShade="BF"/>
          <w:sz w:val="20"/>
          <w:lang w:val="en-US" w:eastAsia="en-GB"/>
        </w:rPr>
      </w:pPr>
    </w:p>
    <w:p w14:paraId="0B83D4FA" w14:textId="43CD5F1D" w:rsidR="00E8333F" w:rsidRDefault="00B51396" w:rsidP="00FE0177">
      <w:pPr>
        <w:rPr>
          <w:rFonts w:ascii="Verdana" w:hAnsi="Verdana"/>
          <w:b/>
          <w:color w:val="2E74B5" w:themeColor="accent5" w:themeShade="BF"/>
          <w:sz w:val="20"/>
          <w:lang w:val="en-US" w:eastAsia="en-GB"/>
        </w:rPr>
      </w:pPr>
      <w:r w:rsidRPr="00B51396">
        <w:rPr>
          <w:rFonts w:ascii="Verdana" w:hAnsi="Verdana"/>
          <w:b/>
          <w:noProof/>
          <w:color w:val="2E74B5" w:themeColor="accent5" w:themeShade="BF"/>
          <w:sz w:val="20"/>
          <w:lang w:val="en-US" w:eastAsia="en-US"/>
        </w:rPr>
        <w:drawing>
          <wp:inline distT="0" distB="0" distL="0" distR="0" wp14:anchorId="7CA35798" wp14:editId="4ECB9EE8">
            <wp:extent cx="5943600" cy="4629785"/>
            <wp:effectExtent l="0" t="0" r="0" b="5715"/>
            <wp:docPr id="7" name="Immagine 7"/>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
                    <pic:cNvPicPr/>
                  </pic:nvPicPr>
                  <pic:blipFill>
                    <a:blip r:embed="rId67"/>
                    <a:stretch>
                      <a:fillRect/>
                    </a:stretch>
                  </pic:blipFill>
                  <pic:spPr>
                    <a:xfrm>
                      <a:off x="0" y="0"/>
                      <a:ext cx="5943600" cy="4629785"/>
                    </a:xfrm>
                    <a:prstGeom prst="rect">
                      <a:avLst/>
                    </a:prstGeom>
                  </pic:spPr>
                </pic:pic>
              </a:graphicData>
            </a:graphic>
          </wp:inline>
        </w:drawing>
      </w:r>
    </w:p>
    <w:p w14:paraId="2141430E" w14:textId="2475CF72" w:rsidR="00AB0EED" w:rsidRDefault="00AB0EED" w:rsidP="00FE0177">
      <w:pPr>
        <w:rPr>
          <w:rFonts w:ascii="Verdana" w:hAnsi="Verdana"/>
          <w:b/>
          <w:color w:val="2E74B5" w:themeColor="accent5" w:themeShade="BF"/>
          <w:sz w:val="20"/>
          <w:lang w:val="en-US" w:eastAsia="en-GB"/>
        </w:rPr>
      </w:pPr>
    </w:p>
    <w:p w14:paraId="6F19A7EF" w14:textId="15D87D13" w:rsidR="00B51396" w:rsidRDefault="00B51396" w:rsidP="00B51396">
      <w:pPr>
        <w:rPr>
          <w:rFonts w:ascii="Verdana" w:hAnsi="Verdana"/>
          <w:b/>
          <w:color w:val="2E74B5" w:themeColor="accent5" w:themeShade="BF"/>
          <w:sz w:val="20"/>
          <w:lang w:val="en-US" w:eastAsia="en-GB"/>
        </w:rPr>
      </w:pPr>
      <w:r w:rsidRPr="00B51396">
        <w:rPr>
          <w:rFonts w:ascii="Verdana" w:hAnsi="Verdana"/>
          <w:b/>
          <w:color w:val="2E74B5" w:themeColor="accent5" w:themeShade="BF"/>
          <w:sz w:val="20"/>
          <w:highlight w:val="yellow"/>
          <w:lang w:val="en-US" w:eastAsia="en-GB"/>
        </w:rPr>
        <w:t>DF Milestones: Grants</w:t>
      </w:r>
    </w:p>
    <w:p w14:paraId="2D42F96D" w14:textId="7D6794EC" w:rsidR="00B51396" w:rsidRDefault="00B51396" w:rsidP="00B51396">
      <w:pPr>
        <w:rPr>
          <w:rFonts w:ascii="Verdana" w:hAnsi="Verdana"/>
          <w:b/>
          <w:color w:val="2E74B5" w:themeColor="accent5" w:themeShade="BF"/>
          <w:sz w:val="20"/>
          <w:lang w:val="en-US" w:eastAsia="en-GB"/>
        </w:rPr>
      </w:pPr>
    </w:p>
    <w:p w14:paraId="56A4107E" w14:textId="06047B5F" w:rsidR="00B51396" w:rsidRDefault="006303EC" w:rsidP="00FE0177">
      <w:pPr>
        <w:rPr>
          <w:rFonts w:ascii="Verdana" w:hAnsi="Verdana"/>
          <w:b/>
          <w:color w:val="2E74B5" w:themeColor="accent5" w:themeShade="BF"/>
          <w:sz w:val="20"/>
          <w:lang w:val="en-US" w:eastAsia="en-GB"/>
        </w:rPr>
      </w:pPr>
      <w:r w:rsidRPr="006303EC">
        <w:rPr>
          <w:rFonts w:ascii="Verdana" w:hAnsi="Verdana"/>
          <w:b/>
          <w:noProof/>
          <w:color w:val="2E74B5" w:themeColor="accent5" w:themeShade="BF"/>
          <w:sz w:val="20"/>
          <w:lang w:val="en-US" w:eastAsia="en-US"/>
        </w:rPr>
        <w:drawing>
          <wp:inline distT="0" distB="0" distL="0" distR="0" wp14:anchorId="74FDA9D9" wp14:editId="73DB4CCA">
            <wp:extent cx="5943600" cy="915035"/>
            <wp:effectExtent l="0" t="0" r="0" b="0"/>
            <wp:docPr id="33" name="Immagine 33"/>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
                    <pic:cNvPicPr/>
                  </pic:nvPicPr>
                  <pic:blipFill>
                    <a:blip r:embed="rId68"/>
                    <a:stretch>
                      <a:fillRect/>
                    </a:stretch>
                  </pic:blipFill>
                  <pic:spPr>
                    <a:xfrm>
                      <a:off x="0" y="0"/>
                      <a:ext cx="5943600" cy="915035"/>
                    </a:xfrm>
                    <a:prstGeom prst="rect">
                      <a:avLst/>
                    </a:prstGeom>
                  </pic:spPr>
                </pic:pic>
              </a:graphicData>
            </a:graphic>
          </wp:inline>
        </w:drawing>
      </w:r>
    </w:p>
    <w:p w14:paraId="6E3F0647" w14:textId="77777777" w:rsidR="00AB0EED" w:rsidRPr="00E8333F" w:rsidRDefault="00AB0EED" w:rsidP="00FE0177">
      <w:pPr>
        <w:rPr>
          <w:rFonts w:ascii="Verdana" w:hAnsi="Verdana"/>
          <w:b/>
          <w:color w:val="2E74B5" w:themeColor="accent5" w:themeShade="BF"/>
          <w:sz w:val="20"/>
          <w:lang w:val="en-US" w:eastAsia="en-GB"/>
        </w:rPr>
      </w:pPr>
    </w:p>
    <w:p w14:paraId="04682D70" w14:textId="77777777" w:rsidR="00233F02" w:rsidRPr="00FC1920" w:rsidRDefault="00233F02" w:rsidP="00FE0177">
      <w:pPr>
        <w:rPr>
          <w:rFonts w:ascii="Verdana" w:hAnsi="Verdana"/>
          <w:b/>
          <w:bCs/>
          <w:color w:val="0070C0"/>
          <w:sz w:val="8"/>
          <w:szCs w:val="8"/>
          <w:u w:val="single"/>
          <w:lang w:val="en-US" w:eastAsia="en-GB"/>
        </w:rPr>
      </w:pPr>
    </w:p>
    <w:p w14:paraId="2FBC92F2" w14:textId="0D916A3D" w:rsidR="00320A2D" w:rsidRPr="00FC1920" w:rsidRDefault="00320A2D" w:rsidP="00FE0177">
      <w:pPr>
        <w:rPr>
          <w:rFonts w:ascii="Verdana" w:eastAsia="Calibri" w:hAnsi="Verdana"/>
          <w:b/>
          <w:color w:val="000000" w:themeColor="text1"/>
          <w:spacing w:val="-6"/>
          <w:lang w:val="en-US"/>
        </w:rPr>
        <w:sectPr w:rsidR="00320A2D" w:rsidRPr="00FC1920" w:rsidSect="00320A2D">
          <w:pgSz w:w="12240" w:h="15840"/>
          <w:pgMar w:top="1440" w:right="1440" w:bottom="1440" w:left="1440" w:header="720" w:footer="720" w:gutter="0"/>
          <w:cols w:space="720"/>
          <w:titlePg/>
          <w:docGrid w:linePitch="360"/>
        </w:sectPr>
      </w:pPr>
    </w:p>
    <w:p w14:paraId="437E8B47" w14:textId="0C82BE02" w:rsidR="00272BF8" w:rsidRPr="00BC38BF" w:rsidRDefault="00272BF8" w:rsidP="00FE0177">
      <w:pPr>
        <w:rPr>
          <w:rFonts w:ascii="Verdana" w:hAnsi="Verdana"/>
          <w:b/>
          <w:color w:val="0070C0"/>
          <w:sz w:val="20"/>
          <w:szCs w:val="20"/>
          <w:u w:val="single"/>
          <w:lang w:eastAsia="en-GB"/>
        </w:rPr>
      </w:pPr>
      <w:r w:rsidRPr="00BC38BF">
        <w:rPr>
          <w:rFonts w:ascii="Verdana" w:hAnsi="Verdana"/>
          <w:b/>
          <w:color w:val="0070C0"/>
          <w:sz w:val="20"/>
          <w:szCs w:val="20"/>
          <w:u w:val="single"/>
          <w:lang w:eastAsia="en-GB"/>
        </w:rPr>
        <w:lastRenderedPageBreak/>
        <w:t>Annex 5. Risk Management Plan</w:t>
      </w:r>
    </w:p>
    <w:p w14:paraId="2D4D6865" w14:textId="77777777" w:rsidR="007004C9" w:rsidRPr="00BC38BF" w:rsidRDefault="007004C9" w:rsidP="00FE0177">
      <w:pPr>
        <w:jc w:val="both"/>
        <w:rPr>
          <w:rFonts w:ascii="Verdana" w:hAnsi="Verdana"/>
          <w:i/>
          <w:iCs/>
          <w:color w:val="C45911" w:themeColor="accent2" w:themeShade="BF"/>
          <w:sz w:val="18"/>
          <w:szCs w:val="18"/>
          <w:lang w:eastAsia="en-GB"/>
        </w:rPr>
      </w:pPr>
    </w:p>
    <w:tbl>
      <w:tblPr>
        <w:tblW w:w="13056" w:type="dxa"/>
        <w:tblInd w:w="93" w:type="dxa"/>
        <w:tblLayout w:type="fixed"/>
        <w:tblLook w:val="04A0" w:firstRow="1" w:lastRow="0" w:firstColumn="1" w:lastColumn="0" w:noHBand="0" w:noVBand="1"/>
      </w:tblPr>
      <w:tblGrid>
        <w:gridCol w:w="3280"/>
        <w:gridCol w:w="1200"/>
        <w:gridCol w:w="1720"/>
        <w:gridCol w:w="1840"/>
        <w:gridCol w:w="3800"/>
        <w:gridCol w:w="1216"/>
      </w:tblGrid>
      <w:tr w:rsidR="007004C9" w:rsidRPr="00BC38BF" w14:paraId="37ACD705" w14:textId="77777777" w:rsidTr="00513289">
        <w:trPr>
          <w:trHeight w:val="300"/>
        </w:trPr>
        <w:tc>
          <w:tcPr>
            <w:tcW w:w="3280" w:type="dxa"/>
            <w:vMerge w:val="restart"/>
            <w:tcBorders>
              <w:top w:val="single" w:sz="8" w:space="0" w:color="BFBFBF"/>
              <w:left w:val="single" w:sz="8" w:space="0" w:color="BFBFBF"/>
              <w:bottom w:val="single" w:sz="8" w:space="0" w:color="BFBFBF"/>
              <w:right w:val="single" w:sz="8" w:space="0" w:color="BFBFBF"/>
            </w:tcBorders>
            <w:shd w:val="clear" w:color="auto" w:fill="DEEAF6" w:themeFill="accent5" w:themeFillTint="33"/>
            <w:hideMark/>
          </w:tcPr>
          <w:p w14:paraId="6970BC07" w14:textId="77777777" w:rsidR="007004C9" w:rsidRPr="00BC38BF" w:rsidRDefault="007004C9" w:rsidP="00FE0177">
            <w:pPr>
              <w:jc w:val="center"/>
              <w:rPr>
                <w:rFonts w:ascii="Verdana" w:hAnsi="Verdana" w:cs="Calibri"/>
                <w:b/>
                <w:bCs/>
                <w:color w:val="000000"/>
                <w:sz w:val="18"/>
                <w:szCs w:val="18"/>
                <w:lang w:eastAsia="en-GB"/>
              </w:rPr>
            </w:pPr>
            <w:r w:rsidRPr="00BC38BF">
              <w:rPr>
                <w:rFonts w:ascii="Verdana" w:hAnsi="Verdana" w:cs="Calibri"/>
                <w:b/>
                <w:bCs/>
                <w:color w:val="000000"/>
                <w:sz w:val="18"/>
                <w:szCs w:val="18"/>
                <w:lang w:eastAsia="en-GB"/>
              </w:rPr>
              <w:t>Risks</w:t>
            </w:r>
          </w:p>
        </w:tc>
        <w:tc>
          <w:tcPr>
            <w:tcW w:w="1200" w:type="dxa"/>
            <w:tcBorders>
              <w:top w:val="single" w:sz="8" w:space="0" w:color="BFBFBF"/>
              <w:left w:val="nil"/>
              <w:bottom w:val="nil"/>
              <w:right w:val="single" w:sz="8" w:space="0" w:color="BFBFBF"/>
            </w:tcBorders>
            <w:shd w:val="clear" w:color="auto" w:fill="DEEAF6" w:themeFill="accent5" w:themeFillTint="33"/>
            <w:vAlign w:val="center"/>
            <w:hideMark/>
          </w:tcPr>
          <w:p w14:paraId="24EA415F" w14:textId="77777777" w:rsidR="007004C9" w:rsidRPr="00BC38BF" w:rsidRDefault="007004C9" w:rsidP="00FE0177">
            <w:pPr>
              <w:jc w:val="both"/>
              <w:rPr>
                <w:rFonts w:ascii="Verdana" w:hAnsi="Verdana" w:cs="Calibri"/>
                <w:b/>
                <w:bCs/>
                <w:color w:val="000000"/>
                <w:sz w:val="18"/>
                <w:szCs w:val="18"/>
                <w:lang w:eastAsia="en-GB"/>
              </w:rPr>
            </w:pPr>
            <w:r w:rsidRPr="00BC38BF">
              <w:rPr>
                <w:rFonts w:ascii="Verdana" w:hAnsi="Verdana" w:cs="Calibri"/>
                <w:b/>
                <w:bCs/>
                <w:color w:val="000000"/>
                <w:sz w:val="18"/>
                <w:szCs w:val="18"/>
                <w:lang w:eastAsia="en-GB"/>
              </w:rPr>
              <w:t>Risk Level:</w:t>
            </w:r>
          </w:p>
        </w:tc>
        <w:tc>
          <w:tcPr>
            <w:tcW w:w="1720" w:type="dxa"/>
            <w:tcBorders>
              <w:top w:val="single" w:sz="8" w:space="0" w:color="BFBFBF"/>
              <w:left w:val="nil"/>
              <w:bottom w:val="nil"/>
              <w:right w:val="single" w:sz="8" w:space="0" w:color="BFBFBF"/>
            </w:tcBorders>
            <w:shd w:val="clear" w:color="auto" w:fill="DEEAF6" w:themeFill="accent5" w:themeFillTint="33"/>
            <w:vAlign w:val="center"/>
            <w:hideMark/>
          </w:tcPr>
          <w:p w14:paraId="49DA9168" w14:textId="77777777" w:rsidR="007004C9" w:rsidRPr="00BC38BF" w:rsidRDefault="007004C9" w:rsidP="00FE0177">
            <w:pPr>
              <w:rPr>
                <w:rFonts w:ascii="Verdana" w:hAnsi="Verdana" w:cs="Calibri"/>
                <w:b/>
                <w:bCs/>
                <w:color w:val="000000"/>
                <w:sz w:val="18"/>
                <w:szCs w:val="18"/>
                <w:lang w:eastAsia="en-GB"/>
              </w:rPr>
            </w:pPr>
            <w:r w:rsidRPr="00BC38BF">
              <w:rPr>
                <w:rFonts w:ascii="Verdana" w:hAnsi="Verdana" w:cs="Calibri"/>
                <w:b/>
                <w:bCs/>
                <w:color w:val="000000"/>
                <w:sz w:val="18"/>
                <w:szCs w:val="18"/>
                <w:lang w:eastAsia="en-GB"/>
              </w:rPr>
              <w:t xml:space="preserve">Likelihood: </w:t>
            </w:r>
          </w:p>
        </w:tc>
        <w:tc>
          <w:tcPr>
            <w:tcW w:w="1840" w:type="dxa"/>
            <w:tcBorders>
              <w:top w:val="single" w:sz="8" w:space="0" w:color="BFBFBF"/>
              <w:left w:val="nil"/>
              <w:bottom w:val="nil"/>
              <w:right w:val="single" w:sz="8" w:space="0" w:color="BFBFBF"/>
            </w:tcBorders>
            <w:shd w:val="clear" w:color="auto" w:fill="DEEAF6" w:themeFill="accent5" w:themeFillTint="33"/>
            <w:vAlign w:val="center"/>
            <w:hideMark/>
          </w:tcPr>
          <w:p w14:paraId="61092FF3" w14:textId="77777777" w:rsidR="007004C9" w:rsidRPr="00BC38BF" w:rsidRDefault="007004C9" w:rsidP="00FE0177">
            <w:pPr>
              <w:rPr>
                <w:rFonts w:ascii="Verdana" w:hAnsi="Verdana" w:cs="Calibri"/>
                <w:b/>
                <w:bCs/>
                <w:color w:val="000000"/>
                <w:sz w:val="18"/>
                <w:szCs w:val="18"/>
                <w:lang w:eastAsia="en-GB"/>
              </w:rPr>
            </w:pPr>
            <w:r w:rsidRPr="00BC38BF">
              <w:rPr>
                <w:rFonts w:ascii="Verdana" w:hAnsi="Verdana" w:cs="Calibri"/>
                <w:b/>
                <w:bCs/>
                <w:color w:val="000000"/>
                <w:sz w:val="18"/>
                <w:szCs w:val="18"/>
                <w:lang w:eastAsia="en-GB"/>
              </w:rPr>
              <w:t xml:space="preserve">Impact: </w:t>
            </w:r>
          </w:p>
        </w:tc>
        <w:tc>
          <w:tcPr>
            <w:tcW w:w="3800" w:type="dxa"/>
            <w:vMerge w:val="restart"/>
            <w:tcBorders>
              <w:top w:val="single" w:sz="8" w:space="0" w:color="BFBFBF"/>
              <w:left w:val="single" w:sz="8" w:space="0" w:color="BFBFBF"/>
              <w:bottom w:val="single" w:sz="8" w:space="0" w:color="BFBFBF"/>
              <w:right w:val="single" w:sz="8" w:space="0" w:color="BFBFBF"/>
            </w:tcBorders>
            <w:shd w:val="clear" w:color="auto" w:fill="DEEAF6" w:themeFill="accent5" w:themeFillTint="33"/>
            <w:hideMark/>
          </w:tcPr>
          <w:p w14:paraId="38817011" w14:textId="77777777" w:rsidR="007004C9" w:rsidRPr="00BC38BF" w:rsidRDefault="007004C9" w:rsidP="00FE0177">
            <w:pPr>
              <w:jc w:val="center"/>
              <w:rPr>
                <w:rFonts w:ascii="Verdana" w:hAnsi="Verdana" w:cs="Calibri"/>
                <w:b/>
                <w:bCs/>
                <w:color w:val="000000"/>
                <w:sz w:val="18"/>
                <w:szCs w:val="18"/>
                <w:lang w:eastAsia="en-GB"/>
              </w:rPr>
            </w:pPr>
            <w:r w:rsidRPr="00BC38BF">
              <w:rPr>
                <w:rFonts w:ascii="Verdana" w:hAnsi="Verdana" w:cs="Calibri"/>
                <w:b/>
                <w:bCs/>
                <w:color w:val="000000"/>
                <w:sz w:val="18"/>
                <w:szCs w:val="18"/>
                <w:lang w:eastAsia="en-GB"/>
              </w:rPr>
              <w:t>Mitigating measures</w:t>
            </w:r>
          </w:p>
        </w:tc>
        <w:tc>
          <w:tcPr>
            <w:tcW w:w="1216" w:type="dxa"/>
            <w:vMerge w:val="restart"/>
            <w:tcBorders>
              <w:top w:val="single" w:sz="8" w:space="0" w:color="BFBFBF"/>
              <w:left w:val="single" w:sz="8" w:space="0" w:color="BFBFBF"/>
              <w:bottom w:val="single" w:sz="8" w:space="0" w:color="BFBFBF"/>
              <w:right w:val="single" w:sz="8" w:space="0" w:color="BFBFBF"/>
            </w:tcBorders>
            <w:shd w:val="clear" w:color="auto" w:fill="DEEAF6" w:themeFill="accent5" w:themeFillTint="33"/>
            <w:hideMark/>
          </w:tcPr>
          <w:p w14:paraId="58B52081" w14:textId="77777777" w:rsidR="007004C9" w:rsidRPr="00BC38BF" w:rsidRDefault="007004C9" w:rsidP="00FE0177">
            <w:pPr>
              <w:jc w:val="center"/>
              <w:rPr>
                <w:rFonts w:ascii="Verdana" w:hAnsi="Verdana" w:cs="Calibri"/>
                <w:b/>
                <w:bCs/>
                <w:color w:val="000000"/>
                <w:sz w:val="18"/>
                <w:szCs w:val="18"/>
                <w:lang w:eastAsia="en-GB"/>
              </w:rPr>
            </w:pPr>
            <w:r w:rsidRPr="00BC38BF">
              <w:rPr>
                <w:rFonts w:ascii="Verdana" w:hAnsi="Verdana" w:cs="Calibri"/>
                <w:b/>
                <w:bCs/>
                <w:color w:val="000000"/>
                <w:sz w:val="18"/>
                <w:szCs w:val="18"/>
                <w:lang w:eastAsia="en-GB"/>
              </w:rPr>
              <w:t>Responsible Org./Person</w:t>
            </w:r>
          </w:p>
        </w:tc>
      </w:tr>
      <w:tr w:rsidR="007004C9" w:rsidRPr="00BC38BF" w14:paraId="78B2A8A2" w14:textId="77777777" w:rsidTr="00513289">
        <w:trPr>
          <w:trHeight w:val="217"/>
        </w:trPr>
        <w:tc>
          <w:tcPr>
            <w:tcW w:w="3280" w:type="dxa"/>
            <w:vMerge/>
            <w:tcBorders>
              <w:top w:val="single" w:sz="8" w:space="0" w:color="BFBFBF"/>
              <w:left w:val="single" w:sz="8" w:space="0" w:color="BFBFBF"/>
              <w:bottom w:val="single" w:sz="8" w:space="0" w:color="BFBFBF"/>
              <w:right w:val="single" w:sz="8" w:space="0" w:color="BFBFBF"/>
            </w:tcBorders>
            <w:vAlign w:val="center"/>
            <w:hideMark/>
          </w:tcPr>
          <w:p w14:paraId="7CC1B2B4" w14:textId="77777777" w:rsidR="007004C9" w:rsidRPr="00BC38BF" w:rsidRDefault="007004C9" w:rsidP="00FE0177">
            <w:pPr>
              <w:rPr>
                <w:rFonts w:ascii="Verdana" w:hAnsi="Verdana" w:cs="Calibri"/>
                <w:b/>
                <w:bCs/>
                <w:color w:val="000000"/>
                <w:sz w:val="18"/>
                <w:szCs w:val="18"/>
                <w:lang w:eastAsia="en-GB"/>
              </w:rPr>
            </w:pPr>
          </w:p>
        </w:tc>
        <w:tc>
          <w:tcPr>
            <w:tcW w:w="1200" w:type="dxa"/>
            <w:tcBorders>
              <w:top w:val="nil"/>
              <w:left w:val="nil"/>
              <w:bottom w:val="nil"/>
              <w:right w:val="single" w:sz="8" w:space="0" w:color="BFBFBF"/>
            </w:tcBorders>
            <w:shd w:val="clear" w:color="auto" w:fill="DEEAF6" w:themeFill="accent5" w:themeFillTint="33"/>
            <w:vAlign w:val="center"/>
            <w:hideMark/>
          </w:tcPr>
          <w:p w14:paraId="2DF1A611" w14:textId="77777777" w:rsidR="007004C9" w:rsidRPr="00BC38BF" w:rsidRDefault="007004C9" w:rsidP="00FE0177">
            <w:pPr>
              <w:rPr>
                <w:rFonts w:ascii="Verdana" w:hAnsi="Verdana" w:cs="Calibri"/>
                <w:color w:val="C55911"/>
                <w:sz w:val="12"/>
                <w:szCs w:val="12"/>
                <w:lang w:eastAsia="en-GB"/>
              </w:rPr>
            </w:pPr>
            <w:r w:rsidRPr="00BC38BF">
              <w:rPr>
                <w:rFonts w:ascii="Verdana" w:hAnsi="Verdana" w:cs="Calibri"/>
                <w:color w:val="C55911"/>
                <w:sz w:val="12"/>
                <w:szCs w:val="12"/>
                <w:lang w:eastAsia="en-GB"/>
              </w:rPr>
              <w:t>(Likelihood x Impact)</w:t>
            </w:r>
          </w:p>
        </w:tc>
        <w:tc>
          <w:tcPr>
            <w:tcW w:w="1720" w:type="dxa"/>
            <w:tcBorders>
              <w:top w:val="nil"/>
              <w:left w:val="nil"/>
              <w:bottom w:val="nil"/>
              <w:right w:val="single" w:sz="8" w:space="0" w:color="BFBFBF"/>
            </w:tcBorders>
            <w:shd w:val="clear" w:color="auto" w:fill="DEEAF6" w:themeFill="accent5" w:themeFillTint="33"/>
            <w:vAlign w:val="center"/>
            <w:hideMark/>
          </w:tcPr>
          <w:p w14:paraId="2A7CABA0" w14:textId="77777777" w:rsidR="007004C9" w:rsidRPr="00BC38BF" w:rsidRDefault="007004C9" w:rsidP="00FE0177">
            <w:pPr>
              <w:rPr>
                <w:rFonts w:ascii="Verdana" w:hAnsi="Verdana" w:cs="Calibri"/>
                <w:color w:val="C55911"/>
                <w:sz w:val="12"/>
                <w:szCs w:val="12"/>
                <w:lang w:eastAsia="en-GB"/>
              </w:rPr>
            </w:pPr>
            <w:r w:rsidRPr="00BC38BF">
              <w:rPr>
                <w:rFonts w:ascii="Verdana" w:hAnsi="Verdana" w:cs="Calibri"/>
                <w:color w:val="C55911"/>
                <w:sz w:val="12"/>
                <w:szCs w:val="12"/>
                <w:lang w:eastAsia="en-GB"/>
              </w:rPr>
              <w:t>Certain - 5</w:t>
            </w:r>
          </w:p>
        </w:tc>
        <w:tc>
          <w:tcPr>
            <w:tcW w:w="1840" w:type="dxa"/>
            <w:tcBorders>
              <w:top w:val="nil"/>
              <w:left w:val="nil"/>
              <w:bottom w:val="nil"/>
              <w:right w:val="single" w:sz="8" w:space="0" w:color="BFBFBF"/>
            </w:tcBorders>
            <w:shd w:val="clear" w:color="auto" w:fill="DEEAF6" w:themeFill="accent5" w:themeFillTint="33"/>
            <w:vAlign w:val="center"/>
            <w:hideMark/>
          </w:tcPr>
          <w:p w14:paraId="0BD0DD9D" w14:textId="77777777" w:rsidR="007004C9" w:rsidRPr="00BC38BF" w:rsidRDefault="007004C9" w:rsidP="00FE0177">
            <w:pPr>
              <w:jc w:val="both"/>
              <w:rPr>
                <w:rFonts w:ascii="Verdana" w:hAnsi="Verdana" w:cs="Calibri"/>
                <w:color w:val="C55911"/>
                <w:sz w:val="12"/>
                <w:szCs w:val="12"/>
                <w:lang w:eastAsia="en-GB"/>
              </w:rPr>
            </w:pPr>
            <w:r w:rsidRPr="00BC38BF">
              <w:rPr>
                <w:rFonts w:ascii="Verdana" w:hAnsi="Verdana" w:cs="Calibri"/>
                <w:color w:val="C55911"/>
                <w:sz w:val="12"/>
                <w:szCs w:val="12"/>
                <w:lang w:eastAsia="en-GB"/>
              </w:rPr>
              <w:t>Essential – 5</w:t>
            </w:r>
          </w:p>
        </w:tc>
        <w:tc>
          <w:tcPr>
            <w:tcW w:w="3800" w:type="dxa"/>
            <w:vMerge/>
            <w:tcBorders>
              <w:top w:val="single" w:sz="8" w:space="0" w:color="BFBFBF"/>
              <w:left w:val="single" w:sz="8" w:space="0" w:color="BFBFBF"/>
              <w:bottom w:val="single" w:sz="8" w:space="0" w:color="BFBFBF"/>
              <w:right w:val="single" w:sz="8" w:space="0" w:color="BFBFBF"/>
            </w:tcBorders>
            <w:vAlign w:val="center"/>
            <w:hideMark/>
          </w:tcPr>
          <w:p w14:paraId="66D28442" w14:textId="77777777" w:rsidR="007004C9" w:rsidRPr="00BC38BF" w:rsidRDefault="007004C9" w:rsidP="00FE0177">
            <w:pPr>
              <w:rPr>
                <w:rFonts w:ascii="Verdana" w:hAnsi="Verdana" w:cs="Calibri"/>
                <w:b/>
                <w:bCs/>
                <w:color w:val="000000"/>
                <w:sz w:val="18"/>
                <w:szCs w:val="18"/>
                <w:lang w:eastAsia="en-GB"/>
              </w:rPr>
            </w:pPr>
          </w:p>
        </w:tc>
        <w:tc>
          <w:tcPr>
            <w:tcW w:w="1216" w:type="dxa"/>
            <w:vMerge/>
            <w:tcBorders>
              <w:top w:val="single" w:sz="8" w:space="0" w:color="BFBFBF"/>
              <w:left w:val="single" w:sz="8" w:space="0" w:color="BFBFBF"/>
              <w:bottom w:val="single" w:sz="8" w:space="0" w:color="BFBFBF"/>
              <w:right w:val="single" w:sz="8" w:space="0" w:color="BFBFBF"/>
            </w:tcBorders>
            <w:vAlign w:val="center"/>
            <w:hideMark/>
          </w:tcPr>
          <w:p w14:paraId="3528C8F8" w14:textId="77777777" w:rsidR="007004C9" w:rsidRPr="00BC38BF" w:rsidRDefault="007004C9" w:rsidP="00FE0177">
            <w:pPr>
              <w:rPr>
                <w:rFonts w:ascii="Verdana" w:hAnsi="Verdana" w:cs="Calibri"/>
                <w:b/>
                <w:bCs/>
                <w:color w:val="000000"/>
                <w:sz w:val="18"/>
                <w:szCs w:val="18"/>
                <w:lang w:eastAsia="en-GB"/>
              </w:rPr>
            </w:pPr>
          </w:p>
        </w:tc>
      </w:tr>
      <w:tr w:rsidR="007004C9" w:rsidRPr="00BC38BF" w14:paraId="721B2BC1" w14:textId="77777777" w:rsidTr="00513289">
        <w:trPr>
          <w:trHeight w:val="179"/>
        </w:trPr>
        <w:tc>
          <w:tcPr>
            <w:tcW w:w="3280" w:type="dxa"/>
            <w:vMerge/>
            <w:tcBorders>
              <w:top w:val="single" w:sz="8" w:space="0" w:color="BFBFBF"/>
              <w:left w:val="single" w:sz="8" w:space="0" w:color="BFBFBF"/>
              <w:bottom w:val="single" w:sz="8" w:space="0" w:color="BFBFBF"/>
              <w:right w:val="single" w:sz="8" w:space="0" w:color="BFBFBF"/>
            </w:tcBorders>
            <w:vAlign w:val="center"/>
            <w:hideMark/>
          </w:tcPr>
          <w:p w14:paraId="78FC472F" w14:textId="77777777" w:rsidR="007004C9" w:rsidRPr="00BC38BF" w:rsidRDefault="007004C9" w:rsidP="00FE0177">
            <w:pPr>
              <w:rPr>
                <w:rFonts w:ascii="Verdana" w:hAnsi="Verdana" w:cs="Calibri"/>
                <w:b/>
                <w:bCs/>
                <w:color w:val="000000"/>
                <w:sz w:val="18"/>
                <w:szCs w:val="18"/>
                <w:lang w:eastAsia="en-GB"/>
              </w:rPr>
            </w:pPr>
          </w:p>
        </w:tc>
        <w:tc>
          <w:tcPr>
            <w:tcW w:w="1200" w:type="dxa"/>
            <w:tcBorders>
              <w:top w:val="nil"/>
              <w:left w:val="nil"/>
              <w:bottom w:val="nil"/>
              <w:right w:val="single" w:sz="8" w:space="0" w:color="BFBFBF"/>
            </w:tcBorders>
            <w:shd w:val="clear" w:color="auto" w:fill="DEEAF6" w:themeFill="accent5" w:themeFillTint="33"/>
            <w:vAlign w:val="center"/>
            <w:hideMark/>
          </w:tcPr>
          <w:p w14:paraId="0143CB7E" w14:textId="77777777" w:rsidR="007004C9" w:rsidRPr="00BC38BF" w:rsidRDefault="007004C9" w:rsidP="00FE0177">
            <w:pPr>
              <w:rPr>
                <w:rFonts w:ascii="Verdana" w:hAnsi="Verdana" w:cs="Calibri"/>
                <w:color w:val="000000"/>
                <w:sz w:val="22"/>
                <w:szCs w:val="22"/>
                <w:lang w:eastAsia="en-GB"/>
              </w:rPr>
            </w:pPr>
            <w:r w:rsidRPr="00BC38BF">
              <w:rPr>
                <w:rFonts w:ascii="Verdana" w:hAnsi="Verdana" w:cs="Calibri"/>
                <w:color w:val="000000"/>
                <w:sz w:val="22"/>
                <w:szCs w:val="22"/>
                <w:lang w:eastAsia="en-GB"/>
              </w:rPr>
              <w:t> </w:t>
            </w:r>
          </w:p>
        </w:tc>
        <w:tc>
          <w:tcPr>
            <w:tcW w:w="1720" w:type="dxa"/>
            <w:tcBorders>
              <w:top w:val="nil"/>
              <w:left w:val="nil"/>
              <w:bottom w:val="nil"/>
              <w:right w:val="single" w:sz="8" w:space="0" w:color="BFBFBF"/>
            </w:tcBorders>
            <w:shd w:val="clear" w:color="auto" w:fill="DEEAF6" w:themeFill="accent5" w:themeFillTint="33"/>
            <w:vAlign w:val="center"/>
            <w:hideMark/>
          </w:tcPr>
          <w:p w14:paraId="20E2462A" w14:textId="77777777" w:rsidR="007004C9" w:rsidRPr="00BC38BF" w:rsidRDefault="007004C9" w:rsidP="00FE0177">
            <w:pPr>
              <w:rPr>
                <w:rFonts w:ascii="Verdana" w:hAnsi="Verdana" w:cs="Calibri"/>
                <w:color w:val="C55911"/>
                <w:sz w:val="12"/>
                <w:szCs w:val="12"/>
                <w:lang w:eastAsia="en-GB"/>
              </w:rPr>
            </w:pPr>
            <w:r w:rsidRPr="00BC38BF">
              <w:rPr>
                <w:rFonts w:ascii="Verdana" w:hAnsi="Verdana" w:cs="Calibri"/>
                <w:color w:val="C55911"/>
                <w:sz w:val="12"/>
                <w:szCs w:val="12"/>
                <w:lang w:eastAsia="en-GB"/>
              </w:rPr>
              <w:t>Likely - 4</w:t>
            </w:r>
          </w:p>
        </w:tc>
        <w:tc>
          <w:tcPr>
            <w:tcW w:w="1840" w:type="dxa"/>
            <w:tcBorders>
              <w:top w:val="nil"/>
              <w:left w:val="nil"/>
              <w:bottom w:val="nil"/>
              <w:right w:val="single" w:sz="8" w:space="0" w:color="BFBFBF"/>
            </w:tcBorders>
            <w:shd w:val="clear" w:color="auto" w:fill="DEEAF6" w:themeFill="accent5" w:themeFillTint="33"/>
            <w:vAlign w:val="center"/>
            <w:hideMark/>
          </w:tcPr>
          <w:p w14:paraId="23AA853D" w14:textId="77777777" w:rsidR="007004C9" w:rsidRPr="00BC38BF" w:rsidRDefault="007004C9" w:rsidP="00FE0177">
            <w:pPr>
              <w:jc w:val="both"/>
              <w:rPr>
                <w:rFonts w:ascii="Verdana" w:hAnsi="Verdana" w:cs="Calibri"/>
                <w:color w:val="C55911"/>
                <w:sz w:val="12"/>
                <w:szCs w:val="12"/>
                <w:lang w:eastAsia="en-GB"/>
              </w:rPr>
            </w:pPr>
            <w:r w:rsidRPr="00BC38BF">
              <w:rPr>
                <w:rFonts w:ascii="Verdana" w:hAnsi="Verdana" w:cs="Calibri"/>
                <w:color w:val="C55911"/>
                <w:sz w:val="12"/>
                <w:szCs w:val="12"/>
                <w:lang w:eastAsia="en-GB"/>
              </w:rPr>
              <w:t>Major - 4</w:t>
            </w:r>
          </w:p>
        </w:tc>
        <w:tc>
          <w:tcPr>
            <w:tcW w:w="3800" w:type="dxa"/>
            <w:vMerge/>
            <w:tcBorders>
              <w:top w:val="single" w:sz="8" w:space="0" w:color="BFBFBF"/>
              <w:left w:val="single" w:sz="8" w:space="0" w:color="BFBFBF"/>
              <w:bottom w:val="single" w:sz="8" w:space="0" w:color="BFBFBF"/>
              <w:right w:val="single" w:sz="8" w:space="0" w:color="BFBFBF"/>
            </w:tcBorders>
            <w:vAlign w:val="center"/>
            <w:hideMark/>
          </w:tcPr>
          <w:p w14:paraId="5FC63B2E" w14:textId="77777777" w:rsidR="007004C9" w:rsidRPr="00BC38BF" w:rsidRDefault="007004C9" w:rsidP="00FE0177">
            <w:pPr>
              <w:rPr>
                <w:rFonts w:ascii="Verdana" w:hAnsi="Verdana" w:cs="Calibri"/>
                <w:b/>
                <w:bCs/>
                <w:color w:val="000000"/>
                <w:sz w:val="18"/>
                <w:szCs w:val="18"/>
                <w:lang w:eastAsia="en-GB"/>
              </w:rPr>
            </w:pPr>
          </w:p>
        </w:tc>
        <w:tc>
          <w:tcPr>
            <w:tcW w:w="1216" w:type="dxa"/>
            <w:vMerge/>
            <w:tcBorders>
              <w:top w:val="single" w:sz="8" w:space="0" w:color="BFBFBF"/>
              <w:left w:val="single" w:sz="8" w:space="0" w:color="BFBFBF"/>
              <w:bottom w:val="single" w:sz="8" w:space="0" w:color="BFBFBF"/>
              <w:right w:val="single" w:sz="8" w:space="0" w:color="BFBFBF"/>
            </w:tcBorders>
            <w:vAlign w:val="center"/>
            <w:hideMark/>
          </w:tcPr>
          <w:p w14:paraId="52D936E1" w14:textId="77777777" w:rsidR="007004C9" w:rsidRPr="00BC38BF" w:rsidRDefault="007004C9" w:rsidP="00FE0177">
            <w:pPr>
              <w:rPr>
                <w:rFonts w:ascii="Verdana" w:hAnsi="Verdana" w:cs="Calibri"/>
                <w:b/>
                <w:bCs/>
                <w:color w:val="000000"/>
                <w:sz w:val="18"/>
                <w:szCs w:val="18"/>
                <w:lang w:eastAsia="en-GB"/>
              </w:rPr>
            </w:pPr>
          </w:p>
        </w:tc>
      </w:tr>
      <w:tr w:rsidR="007004C9" w:rsidRPr="00BC38BF" w14:paraId="6C209072" w14:textId="77777777" w:rsidTr="00513289">
        <w:trPr>
          <w:trHeight w:val="300"/>
        </w:trPr>
        <w:tc>
          <w:tcPr>
            <w:tcW w:w="3280" w:type="dxa"/>
            <w:vMerge/>
            <w:tcBorders>
              <w:top w:val="single" w:sz="8" w:space="0" w:color="BFBFBF"/>
              <w:left w:val="single" w:sz="8" w:space="0" w:color="BFBFBF"/>
              <w:bottom w:val="single" w:sz="8" w:space="0" w:color="BFBFBF"/>
              <w:right w:val="single" w:sz="8" w:space="0" w:color="BFBFBF"/>
            </w:tcBorders>
            <w:vAlign w:val="center"/>
            <w:hideMark/>
          </w:tcPr>
          <w:p w14:paraId="176A7909" w14:textId="77777777" w:rsidR="007004C9" w:rsidRPr="00BC38BF" w:rsidRDefault="007004C9" w:rsidP="00FE0177">
            <w:pPr>
              <w:rPr>
                <w:rFonts w:ascii="Verdana" w:hAnsi="Verdana" w:cs="Calibri"/>
                <w:b/>
                <w:bCs/>
                <w:color w:val="000000"/>
                <w:sz w:val="18"/>
                <w:szCs w:val="18"/>
                <w:lang w:eastAsia="en-GB"/>
              </w:rPr>
            </w:pPr>
          </w:p>
        </w:tc>
        <w:tc>
          <w:tcPr>
            <w:tcW w:w="1200" w:type="dxa"/>
            <w:tcBorders>
              <w:top w:val="nil"/>
              <w:left w:val="nil"/>
              <w:bottom w:val="nil"/>
              <w:right w:val="single" w:sz="8" w:space="0" w:color="BFBFBF"/>
            </w:tcBorders>
            <w:shd w:val="clear" w:color="auto" w:fill="DEEAF6" w:themeFill="accent5" w:themeFillTint="33"/>
            <w:vAlign w:val="center"/>
            <w:hideMark/>
          </w:tcPr>
          <w:p w14:paraId="6AB213BA" w14:textId="77777777" w:rsidR="007004C9" w:rsidRPr="00BC38BF" w:rsidRDefault="007004C9" w:rsidP="00FE0177">
            <w:pPr>
              <w:rPr>
                <w:rFonts w:ascii="Verdana" w:hAnsi="Verdana" w:cs="Calibri"/>
                <w:color w:val="000000"/>
                <w:sz w:val="22"/>
                <w:szCs w:val="22"/>
                <w:lang w:eastAsia="en-GB"/>
              </w:rPr>
            </w:pPr>
            <w:r w:rsidRPr="00BC38BF">
              <w:rPr>
                <w:rFonts w:ascii="Verdana" w:hAnsi="Verdana" w:cs="Calibri"/>
                <w:color w:val="000000"/>
                <w:sz w:val="22"/>
                <w:szCs w:val="22"/>
                <w:lang w:eastAsia="en-GB"/>
              </w:rPr>
              <w:t> </w:t>
            </w:r>
          </w:p>
        </w:tc>
        <w:tc>
          <w:tcPr>
            <w:tcW w:w="1720" w:type="dxa"/>
            <w:tcBorders>
              <w:top w:val="nil"/>
              <w:left w:val="nil"/>
              <w:bottom w:val="nil"/>
              <w:right w:val="single" w:sz="8" w:space="0" w:color="BFBFBF"/>
            </w:tcBorders>
            <w:shd w:val="clear" w:color="auto" w:fill="DEEAF6" w:themeFill="accent5" w:themeFillTint="33"/>
            <w:vAlign w:val="center"/>
            <w:hideMark/>
          </w:tcPr>
          <w:p w14:paraId="4CABAF05" w14:textId="77777777" w:rsidR="007004C9" w:rsidRPr="00BC38BF" w:rsidRDefault="007004C9" w:rsidP="00FE0177">
            <w:pPr>
              <w:rPr>
                <w:rFonts w:ascii="Verdana" w:hAnsi="Verdana" w:cs="Calibri"/>
                <w:color w:val="C55911"/>
                <w:sz w:val="12"/>
                <w:szCs w:val="12"/>
                <w:lang w:eastAsia="en-GB"/>
              </w:rPr>
            </w:pPr>
            <w:r w:rsidRPr="00BC38BF">
              <w:rPr>
                <w:rFonts w:ascii="Verdana" w:hAnsi="Verdana" w:cs="Calibri"/>
                <w:color w:val="C55911"/>
                <w:sz w:val="12"/>
                <w:szCs w:val="12"/>
                <w:lang w:eastAsia="en-GB"/>
              </w:rPr>
              <w:t>Possible - 3</w:t>
            </w:r>
          </w:p>
        </w:tc>
        <w:tc>
          <w:tcPr>
            <w:tcW w:w="1840" w:type="dxa"/>
            <w:tcBorders>
              <w:top w:val="nil"/>
              <w:left w:val="nil"/>
              <w:bottom w:val="nil"/>
              <w:right w:val="single" w:sz="8" w:space="0" w:color="BFBFBF"/>
            </w:tcBorders>
            <w:shd w:val="clear" w:color="auto" w:fill="DEEAF6" w:themeFill="accent5" w:themeFillTint="33"/>
            <w:vAlign w:val="center"/>
            <w:hideMark/>
          </w:tcPr>
          <w:p w14:paraId="71663498" w14:textId="77777777" w:rsidR="007004C9" w:rsidRPr="00BC38BF" w:rsidRDefault="007004C9" w:rsidP="00FE0177">
            <w:pPr>
              <w:jc w:val="both"/>
              <w:rPr>
                <w:rFonts w:ascii="Verdana" w:hAnsi="Verdana" w:cs="Calibri"/>
                <w:color w:val="C55911"/>
                <w:sz w:val="12"/>
                <w:szCs w:val="12"/>
                <w:lang w:eastAsia="en-GB"/>
              </w:rPr>
            </w:pPr>
            <w:r w:rsidRPr="00BC38BF">
              <w:rPr>
                <w:rFonts w:ascii="Verdana" w:hAnsi="Verdana" w:cs="Calibri"/>
                <w:color w:val="C55911"/>
                <w:sz w:val="12"/>
                <w:szCs w:val="12"/>
                <w:lang w:eastAsia="en-GB"/>
              </w:rPr>
              <w:t>Moderate - 3</w:t>
            </w:r>
          </w:p>
        </w:tc>
        <w:tc>
          <w:tcPr>
            <w:tcW w:w="3800" w:type="dxa"/>
            <w:vMerge/>
            <w:tcBorders>
              <w:top w:val="single" w:sz="8" w:space="0" w:color="BFBFBF"/>
              <w:left w:val="single" w:sz="8" w:space="0" w:color="BFBFBF"/>
              <w:bottom w:val="single" w:sz="8" w:space="0" w:color="BFBFBF"/>
              <w:right w:val="single" w:sz="8" w:space="0" w:color="BFBFBF"/>
            </w:tcBorders>
            <w:vAlign w:val="center"/>
            <w:hideMark/>
          </w:tcPr>
          <w:p w14:paraId="78FCACFE" w14:textId="77777777" w:rsidR="007004C9" w:rsidRPr="00BC38BF" w:rsidRDefault="007004C9" w:rsidP="00FE0177">
            <w:pPr>
              <w:rPr>
                <w:rFonts w:ascii="Verdana" w:hAnsi="Verdana" w:cs="Calibri"/>
                <w:b/>
                <w:bCs/>
                <w:color w:val="000000"/>
                <w:sz w:val="18"/>
                <w:szCs w:val="18"/>
                <w:lang w:eastAsia="en-GB"/>
              </w:rPr>
            </w:pPr>
          </w:p>
        </w:tc>
        <w:tc>
          <w:tcPr>
            <w:tcW w:w="1216" w:type="dxa"/>
            <w:vMerge/>
            <w:tcBorders>
              <w:top w:val="single" w:sz="8" w:space="0" w:color="BFBFBF"/>
              <w:left w:val="single" w:sz="8" w:space="0" w:color="BFBFBF"/>
              <w:bottom w:val="single" w:sz="8" w:space="0" w:color="BFBFBF"/>
              <w:right w:val="single" w:sz="8" w:space="0" w:color="BFBFBF"/>
            </w:tcBorders>
            <w:vAlign w:val="center"/>
            <w:hideMark/>
          </w:tcPr>
          <w:p w14:paraId="10857D32" w14:textId="77777777" w:rsidR="007004C9" w:rsidRPr="00BC38BF" w:rsidRDefault="007004C9" w:rsidP="00FE0177">
            <w:pPr>
              <w:rPr>
                <w:rFonts w:ascii="Verdana" w:hAnsi="Verdana" w:cs="Calibri"/>
                <w:b/>
                <w:bCs/>
                <w:color w:val="000000"/>
                <w:sz w:val="18"/>
                <w:szCs w:val="18"/>
                <w:lang w:eastAsia="en-GB"/>
              </w:rPr>
            </w:pPr>
          </w:p>
        </w:tc>
      </w:tr>
      <w:tr w:rsidR="007004C9" w:rsidRPr="00BC38BF" w14:paraId="0ECE2122" w14:textId="77777777" w:rsidTr="00513289">
        <w:trPr>
          <w:trHeight w:val="287"/>
        </w:trPr>
        <w:tc>
          <w:tcPr>
            <w:tcW w:w="3280" w:type="dxa"/>
            <w:vMerge/>
            <w:tcBorders>
              <w:top w:val="single" w:sz="8" w:space="0" w:color="BFBFBF"/>
              <w:left w:val="single" w:sz="8" w:space="0" w:color="BFBFBF"/>
              <w:bottom w:val="single" w:sz="8" w:space="0" w:color="BFBFBF"/>
              <w:right w:val="single" w:sz="8" w:space="0" w:color="BFBFBF"/>
            </w:tcBorders>
            <w:vAlign w:val="center"/>
            <w:hideMark/>
          </w:tcPr>
          <w:p w14:paraId="385268D7" w14:textId="77777777" w:rsidR="007004C9" w:rsidRPr="00BC38BF" w:rsidRDefault="007004C9" w:rsidP="00FE0177">
            <w:pPr>
              <w:rPr>
                <w:rFonts w:ascii="Verdana" w:hAnsi="Verdana" w:cs="Calibri"/>
                <w:b/>
                <w:bCs/>
                <w:color w:val="000000"/>
                <w:sz w:val="18"/>
                <w:szCs w:val="18"/>
                <w:lang w:eastAsia="en-GB"/>
              </w:rPr>
            </w:pPr>
          </w:p>
        </w:tc>
        <w:tc>
          <w:tcPr>
            <w:tcW w:w="1200" w:type="dxa"/>
            <w:tcBorders>
              <w:top w:val="nil"/>
              <w:left w:val="nil"/>
              <w:bottom w:val="nil"/>
              <w:right w:val="single" w:sz="8" w:space="0" w:color="BFBFBF"/>
            </w:tcBorders>
            <w:shd w:val="clear" w:color="auto" w:fill="DEEAF6" w:themeFill="accent5" w:themeFillTint="33"/>
            <w:vAlign w:val="center"/>
            <w:hideMark/>
          </w:tcPr>
          <w:p w14:paraId="4C8CCAA9" w14:textId="77777777" w:rsidR="007004C9" w:rsidRPr="00BC38BF" w:rsidRDefault="007004C9" w:rsidP="00FE0177">
            <w:pPr>
              <w:rPr>
                <w:rFonts w:ascii="Verdana" w:hAnsi="Verdana" w:cs="Calibri"/>
                <w:color w:val="000000"/>
                <w:sz w:val="22"/>
                <w:szCs w:val="22"/>
                <w:lang w:eastAsia="en-GB"/>
              </w:rPr>
            </w:pPr>
            <w:r w:rsidRPr="00BC38BF">
              <w:rPr>
                <w:rFonts w:ascii="Verdana" w:hAnsi="Verdana" w:cs="Calibri"/>
                <w:color w:val="000000"/>
                <w:sz w:val="22"/>
                <w:szCs w:val="22"/>
                <w:lang w:eastAsia="en-GB"/>
              </w:rPr>
              <w:t> </w:t>
            </w:r>
          </w:p>
        </w:tc>
        <w:tc>
          <w:tcPr>
            <w:tcW w:w="1720" w:type="dxa"/>
            <w:tcBorders>
              <w:top w:val="nil"/>
              <w:left w:val="nil"/>
              <w:bottom w:val="nil"/>
              <w:right w:val="single" w:sz="8" w:space="0" w:color="BFBFBF"/>
            </w:tcBorders>
            <w:shd w:val="clear" w:color="auto" w:fill="DEEAF6" w:themeFill="accent5" w:themeFillTint="33"/>
            <w:vAlign w:val="center"/>
            <w:hideMark/>
          </w:tcPr>
          <w:p w14:paraId="504784F8" w14:textId="77777777" w:rsidR="007004C9" w:rsidRPr="00BC38BF" w:rsidRDefault="007004C9" w:rsidP="00FE0177">
            <w:pPr>
              <w:rPr>
                <w:rFonts w:ascii="Verdana" w:hAnsi="Verdana" w:cs="Calibri"/>
                <w:color w:val="C55911"/>
                <w:sz w:val="12"/>
                <w:szCs w:val="12"/>
                <w:lang w:eastAsia="en-GB"/>
              </w:rPr>
            </w:pPr>
            <w:r w:rsidRPr="00BC38BF">
              <w:rPr>
                <w:rFonts w:ascii="Verdana" w:hAnsi="Verdana" w:cs="Calibri"/>
                <w:color w:val="C55911"/>
                <w:sz w:val="12"/>
                <w:szCs w:val="12"/>
                <w:lang w:eastAsia="en-GB"/>
              </w:rPr>
              <w:t>Unlikely - 2</w:t>
            </w:r>
          </w:p>
        </w:tc>
        <w:tc>
          <w:tcPr>
            <w:tcW w:w="1840" w:type="dxa"/>
            <w:tcBorders>
              <w:top w:val="nil"/>
              <w:left w:val="nil"/>
              <w:bottom w:val="nil"/>
              <w:right w:val="single" w:sz="8" w:space="0" w:color="BFBFBF"/>
            </w:tcBorders>
            <w:shd w:val="clear" w:color="auto" w:fill="DEEAF6" w:themeFill="accent5" w:themeFillTint="33"/>
            <w:vAlign w:val="center"/>
            <w:hideMark/>
          </w:tcPr>
          <w:p w14:paraId="62C4F42F" w14:textId="77777777" w:rsidR="007004C9" w:rsidRPr="00BC38BF" w:rsidRDefault="007004C9" w:rsidP="00FE0177">
            <w:pPr>
              <w:jc w:val="both"/>
              <w:rPr>
                <w:rFonts w:ascii="Verdana" w:hAnsi="Verdana" w:cs="Calibri"/>
                <w:color w:val="C55911"/>
                <w:sz w:val="12"/>
                <w:szCs w:val="12"/>
                <w:lang w:eastAsia="en-GB"/>
              </w:rPr>
            </w:pPr>
            <w:r w:rsidRPr="00BC38BF">
              <w:rPr>
                <w:rFonts w:ascii="Verdana" w:hAnsi="Verdana" w:cs="Calibri"/>
                <w:color w:val="C55911"/>
                <w:sz w:val="12"/>
                <w:szCs w:val="12"/>
                <w:lang w:eastAsia="en-GB"/>
              </w:rPr>
              <w:t>Minor - 2</w:t>
            </w:r>
          </w:p>
        </w:tc>
        <w:tc>
          <w:tcPr>
            <w:tcW w:w="3800" w:type="dxa"/>
            <w:vMerge/>
            <w:tcBorders>
              <w:top w:val="single" w:sz="8" w:space="0" w:color="BFBFBF"/>
              <w:left w:val="single" w:sz="8" w:space="0" w:color="BFBFBF"/>
              <w:bottom w:val="single" w:sz="8" w:space="0" w:color="BFBFBF"/>
              <w:right w:val="single" w:sz="8" w:space="0" w:color="BFBFBF"/>
            </w:tcBorders>
            <w:vAlign w:val="center"/>
            <w:hideMark/>
          </w:tcPr>
          <w:p w14:paraId="38D8A3F7" w14:textId="77777777" w:rsidR="007004C9" w:rsidRPr="00BC38BF" w:rsidRDefault="007004C9" w:rsidP="00FE0177">
            <w:pPr>
              <w:rPr>
                <w:rFonts w:ascii="Verdana" w:hAnsi="Verdana" w:cs="Calibri"/>
                <w:b/>
                <w:bCs/>
                <w:color w:val="000000"/>
                <w:sz w:val="18"/>
                <w:szCs w:val="18"/>
                <w:lang w:eastAsia="en-GB"/>
              </w:rPr>
            </w:pPr>
          </w:p>
        </w:tc>
        <w:tc>
          <w:tcPr>
            <w:tcW w:w="1216" w:type="dxa"/>
            <w:vMerge/>
            <w:tcBorders>
              <w:top w:val="single" w:sz="8" w:space="0" w:color="BFBFBF"/>
              <w:left w:val="single" w:sz="8" w:space="0" w:color="BFBFBF"/>
              <w:bottom w:val="single" w:sz="8" w:space="0" w:color="BFBFBF"/>
              <w:right w:val="single" w:sz="8" w:space="0" w:color="BFBFBF"/>
            </w:tcBorders>
            <w:vAlign w:val="center"/>
            <w:hideMark/>
          </w:tcPr>
          <w:p w14:paraId="6A16FBFE" w14:textId="77777777" w:rsidR="007004C9" w:rsidRPr="00BC38BF" w:rsidRDefault="007004C9" w:rsidP="00FE0177">
            <w:pPr>
              <w:rPr>
                <w:rFonts w:ascii="Verdana" w:hAnsi="Verdana" w:cs="Calibri"/>
                <w:b/>
                <w:bCs/>
                <w:color w:val="000000"/>
                <w:sz w:val="18"/>
                <w:szCs w:val="18"/>
                <w:lang w:eastAsia="en-GB"/>
              </w:rPr>
            </w:pPr>
          </w:p>
        </w:tc>
      </w:tr>
      <w:tr w:rsidR="007004C9" w:rsidRPr="00BC38BF" w14:paraId="7C1672FD" w14:textId="77777777" w:rsidTr="00513289">
        <w:trPr>
          <w:trHeight w:val="121"/>
        </w:trPr>
        <w:tc>
          <w:tcPr>
            <w:tcW w:w="3280" w:type="dxa"/>
            <w:vMerge/>
            <w:tcBorders>
              <w:top w:val="single" w:sz="8" w:space="0" w:color="BFBFBF"/>
              <w:left w:val="single" w:sz="8" w:space="0" w:color="BFBFBF"/>
              <w:bottom w:val="single" w:sz="8" w:space="0" w:color="BFBFBF"/>
              <w:right w:val="single" w:sz="8" w:space="0" w:color="BFBFBF"/>
            </w:tcBorders>
            <w:vAlign w:val="center"/>
            <w:hideMark/>
          </w:tcPr>
          <w:p w14:paraId="14D9D15F" w14:textId="77777777" w:rsidR="007004C9" w:rsidRPr="00BC38BF" w:rsidRDefault="007004C9" w:rsidP="00FE0177">
            <w:pPr>
              <w:rPr>
                <w:rFonts w:ascii="Verdana" w:hAnsi="Verdana" w:cs="Calibri"/>
                <w:b/>
                <w:bCs/>
                <w:color w:val="000000"/>
                <w:sz w:val="18"/>
                <w:szCs w:val="18"/>
                <w:lang w:eastAsia="en-GB"/>
              </w:rPr>
            </w:pPr>
          </w:p>
        </w:tc>
        <w:tc>
          <w:tcPr>
            <w:tcW w:w="1200" w:type="dxa"/>
            <w:tcBorders>
              <w:top w:val="nil"/>
              <w:left w:val="nil"/>
              <w:bottom w:val="single" w:sz="8" w:space="0" w:color="BFBFBF"/>
              <w:right w:val="single" w:sz="8" w:space="0" w:color="BFBFBF"/>
            </w:tcBorders>
            <w:shd w:val="clear" w:color="auto" w:fill="DEEAF6" w:themeFill="accent5" w:themeFillTint="33"/>
            <w:vAlign w:val="center"/>
            <w:hideMark/>
          </w:tcPr>
          <w:p w14:paraId="0341EFF3" w14:textId="77777777" w:rsidR="007004C9" w:rsidRPr="00BC38BF" w:rsidRDefault="007004C9" w:rsidP="00FE0177">
            <w:pPr>
              <w:rPr>
                <w:rFonts w:ascii="Verdana" w:hAnsi="Verdana" w:cs="Calibri"/>
                <w:color w:val="000000"/>
                <w:sz w:val="22"/>
                <w:szCs w:val="22"/>
                <w:lang w:eastAsia="en-GB"/>
              </w:rPr>
            </w:pPr>
            <w:r w:rsidRPr="00BC38BF">
              <w:rPr>
                <w:rFonts w:ascii="Verdana" w:hAnsi="Verdana" w:cs="Calibri"/>
                <w:color w:val="000000"/>
                <w:sz w:val="22"/>
                <w:szCs w:val="22"/>
                <w:lang w:eastAsia="en-GB"/>
              </w:rPr>
              <w:t> </w:t>
            </w:r>
          </w:p>
        </w:tc>
        <w:tc>
          <w:tcPr>
            <w:tcW w:w="1720" w:type="dxa"/>
            <w:tcBorders>
              <w:top w:val="nil"/>
              <w:left w:val="nil"/>
              <w:bottom w:val="single" w:sz="8" w:space="0" w:color="BFBFBF"/>
              <w:right w:val="single" w:sz="8" w:space="0" w:color="BFBFBF"/>
            </w:tcBorders>
            <w:shd w:val="clear" w:color="auto" w:fill="DEEAF6" w:themeFill="accent5" w:themeFillTint="33"/>
            <w:vAlign w:val="center"/>
            <w:hideMark/>
          </w:tcPr>
          <w:p w14:paraId="139EE6DE" w14:textId="77777777" w:rsidR="007004C9" w:rsidRPr="00BC38BF" w:rsidRDefault="007004C9" w:rsidP="00FE0177">
            <w:pPr>
              <w:rPr>
                <w:rFonts w:ascii="Verdana" w:hAnsi="Verdana" w:cs="Calibri"/>
                <w:color w:val="C55911"/>
                <w:sz w:val="12"/>
                <w:szCs w:val="12"/>
                <w:lang w:eastAsia="en-GB"/>
              </w:rPr>
            </w:pPr>
            <w:r w:rsidRPr="00BC38BF">
              <w:rPr>
                <w:rFonts w:ascii="Verdana" w:hAnsi="Verdana" w:cs="Calibri"/>
                <w:color w:val="C55911"/>
                <w:sz w:val="12"/>
                <w:szCs w:val="12"/>
                <w:lang w:eastAsia="en-GB"/>
              </w:rPr>
              <w:t>Rare – 1</w:t>
            </w:r>
          </w:p>
        </w:tc>
        <w:tc>
          <w:tcPr>
            <w:tcW w:w="1840" w:type="dxa"/>
            <w:tcBorders>
              <w:top w:val="nil"/>
              <w:left w:val="nil"/>
              <w:bottom w:val="single" w:sz="8" w:space="0" w:color="BFBFBF"/>
              <w:right w:val="single" w:sz="8" w:space="0" w:color="BFBFBF"/>
            </w:tcBorders>
            <w:shd w:val="clear" w:color="auto" w:fill="DEEAF6" w:themeFill="accent5" w:themeFillTint="33"/>
            <w:vAlign w:val="center"/>
            <w:hideMark/>
          </w:tcPr>
          <w:p w14:paraId="520B7EDC" w14:textId="77777777" w:rsidR="007004C9" w:rsidRPr="00BC38BF" w:rsidRDefault="007004C9" w:rsidP="00FE0177">
            <w:pPr>
              <w:jc w:val="both"/>
              <w:rPr>
                <w:rFonts w:ascii="Verdana" w:hAnsi="Verdana" w:cs="Calibri"/>
                <w:color w:val="C55911"/>
                <w:sz w:val="12"/>
                <w:szCs w:val="12"/>
                <w:lang w:eastAsia="en-GB"/>
              </w:rPr>
            </w:pPr>
            <w:r w:rsidRPr="00BC38BF">
              <w:rPr>
                <w:rFonts w:ascii="Verdana" w:hAnsi="Verdana" w:cs="Calibri"/>
                <w:color w:val="C55911"/>
                <w:sz w:val="12"/>
                <w:szCs w:val="12"/>
                <w:lang w:eastAsia="en-GB"/>
              </w:rPr>
              <w:t>Insignificant - 1</w:t>
            </w:r>
          </w:p>
        </w:tc>
        <w:tc>
          <w:tcPr>
            <w:tcW w:w="3800" w:type="dxa"/>
            <w:vMerge/>
            <w:tcBorders>
              <w:top w:val="single" w:sz="8" w:space="0" w:color="BFBFBF"/>
              <w:left w:val="single" w:sz="8" w:space="0" w:color="BFBFBF"/>
              <w:bottom w:val="single" w:sz="8" w:space="0" w:color="BFBFBF"/>
              <w:right w:val="single" w:sz="8" w:space="0" w:color="BFBFBF"/>
            </w:tcBorders>
            <w:vAlign w:val="center"/>
            <w:hideMark/>
          </w:tcPr>
          <w:p w14:paraId="1E0E8ED9" w14:textId="77777777" w:rsidR="007004C9" w:rsidRPr="00BC38BF" w:rsidRDefault="007004C9" w:rsidP="00FE0177">
            <w:pPr>
              <w:rPr>
                <w:rFonts w:ascii="Verdana" w:hAnsi="Verdana" w:cs="Calibri"/>
                <w:b/>
                <w:bCs/>
                <w:color w:val="000000"/>
                <w:sz w:val="18"/>
                <w:szCs w:val="18"/>
                <w:lang w:eastAsia="en-GB"/>
              </w:rPr>
            </w:pPr>
          </w:p>
        </w:tc>
        <w:tc>
          <w:tcPr>
            <w:tcW w:w="1216" w:type="dxa"/>
            <w:vMerge/>
            <w:tcBorders>
              <w:top w:val="single" w:sz="8" w:space="0" w:color="BFBFBF"/>
              <w:left w:val="single" w:sz="8" w:space="0" w:color="BFBFBF"/>
              <w:bottom w:val="single" w:sz="8" w:space="0" w:color="BFBFBF"/>
              <w:right w:val="single" w:sz="8" w:space="0" w:color="BFBFBF"/>
            </w:tcBorders>
            <w:vAlign w:val="center"/>
            <w:hideMark/>
          </w:tcPr>
          <w:p w14:paraId="2F8AD4E7" w14:textId="77777777" w:rsidR="007004C9" w:rsidRPr="00BC38BF" w:rsidRDefault="007004C9" w:rsidP="00FE0177">
            <w:pPr>
              <w:rPr>
                <w:rFonts w:ascii="Verdana" w:hAnsi="Verdana" w:cs="Calibri"/>
                <w:b/>
                <w:bCs/>
                <w:color w:val="000000"/>
                <w:sz w:val="18"/>
                <w:szCs w:val="18"/>
                <w:lang w:eastAsia="en-GB"/>
              </w:rPr>
            </w:pPr>
          </w:p>
        </w:tc>
      </w:tr>
      <w:tr w:rsidR="007004C9" w:rsidRPr="00BC38BF" w14:paraId="5B052BB3" w14:textId="77777777" w:rsidTr="001505E6">
        <w:trPr>
          <w:trHeight w:val="315"/>
        </w:trPr>
        <w:tc>
          <w:tcPr>
            <w:tcW w:w="13056" w:type="dxa"/>
            <w:gridSpan w:val="6"/>
            <w:tcBorders>
              <w:top w:val="single" w:sz="8" w:space="0" w:color="BFBFBF"/>
              <w:left w:val="single" w:sz="8" w:space="0" w:color="BFBFBF"/>
              <w:bottom w:val="single" w:sz="8" w:space="0" w:color="BFBFBF"/>
              <w:right w:val="single" w:sz="8" w:space="0" w:color="BFBFBF"/>
            </w:tcBorders>
            <w:shd w:val="clear" w:color="000000" w:fill="DAEEF3"/>
            <w:vAlign w:val="center"/>
            <w:hideMark/>
          </w:tcPr>
          <w:p w14:paraId="4DAC033D" w14:textId="77777777" w:rsidR="007004C9" w:rsidRPr="00BC38BF" w:rsidRDefault="007004C9" w:rsidP="00FE0177">
            <w:pPr>
              <w:rPr>
                <w:rFonts w:ascii="Verdana" w:hAnsi="Verdana" w:cs="Calibri"/>
                <w:b/>
                <w:bCs/>
                <w:color w:val="000000"/>
                <w:sz w:val="18"/>
                <w:szCs w:val="18"/>
                <w:lang w:eastAsia="en-GB"/>
              </w:rPr>
            </w:pPr>
            <w:r w:rsidRPr="00BC38BF">
              <w:rPr>
                <w:rFonts w:ascii="Verdana" w:hAnsi="Verdana" w:cs="Calibri"/>
                <w:b/>
                <w:bCs/>
                <w:color w:val="000000"/>
                <w:sz w:val="18"/>
                <w:szCs w:val="18"/>
                <w:lang w:eastAsia="en-GB"/>
              </w:rPr>
              <w:t>Contextual risks</w:t>
            </w:r>
          </w:p>
        </w:tc>
      </w:tr>
      <w:tr w:rsidR="00B54071" w:rsidRPr="00BC38BF" w14:paraId="412A162B" w14:textId="77777777" w:rsidTr="001505E6">
        <w:trPr>
          <w:trHeight w:val="886"/>
        </w:trPr>
        <w:tc>
          <w:tcPr>
            <w:tcW w:w="3280" w:type="dxa"/>
            <w:tcBorders>
              <w:top w:val="nil"/>
              <w:left w:val="single" w:sz="8" w:space="0" w:color="BFBFBF"/>
              <w:bottom w:val="single" w:sz="8" w:space="0" w:color="BFBFBF"/>
              <w:right w:val="single" w:sz="8" w:space="0" w:color="BFBFBF"/>
            </w:tcBorders>
            <w:shd w:val="clear" w:color="auto" w:fill="auto"/>
            <w:vAlign w:val="center"/>
          </w:tcPr>
          <w:p w14:paraId="7F4AD15D" w14:textId="442B0E2A" w:rsidR="00B54071" w:rsidRPr="00BC38BF" w:rsidRDefault="00B54071" w:rsidP="00FE0177">
            <w:pPr>
              <w:jc w:val="both"/>
              <w:rPr>
                <w:rFonts w:ascii="Verdana" w:hAnsi="Verdana" w:cs="Calibri"/>
                <w:color w:val="000000"/>
                <w:sz w:val="14"/>
                <w:szCs w:val="18"/>
                <w:highlight w:val="yellow"/>
                <w:lang w:eastAsia="en-GB"/>
              </w:rPr>
            </w:pPr>
          </w:p>
        </w:tc>
        <w:tc>
          <w:tcPr>
            <w:tcW w:w="1200" w:type="dxa"/>
            <w:tcBorders>
              <w:top w:val="nil"/>
              <w:left w:val="nil"/>
              <w:bottom w:val="single" w:sz="8" w:space="0" w:color="BFBFBF"/>
              <w:right w:val="single" w:sz="8" w:space="0" w:color="BFBFBF"/>
            </w:tcBorders>
            <w:shd w:val="clear" w:color="000000" w:fill="DDD9C4"/>
            <w:vAlign w:val="center"/>
          </w:tcPr>
          <w:p w14:paraId="744EDA4A" w14:textId="31D46D68" w:rsidR="00B54071" w:rsidRPr="00BC38BF" w:rsidRDefault="00B54071" w:rsidP="00FE0177">
            <w:pPr>
              <w:jc w:val="center"/>
              <w:rPr>
                <w:rFonts w:ascii="Verdana" w:hAnsi="Verdana" w:cs="Calibri"/>
                <w:color w:val="000000"/>
                <w:sz w:val="16"/>
                <w:szCs w:val="18"/>
                <w:highlight w:val="yellow"/>
                <w:lang w:eastAsia="en-GB"/>
              </w:rPr>
            </w:pPr>
          </w:p>
        </w:tc>
        <w:tc>
          <w:tcPr>
            <w:tcW w:w="1720" w:type="dxa"/>
            <w:tcBorders>
              <w:top w:val="nil"/>
              <w:left w:val="nil"/>
              <w:bottom w:val="single" w:sz="8" w:space="0" w:color="BFBFBF"/>
              <w:right w:val="single" w:sz="8" w:space="0" w:color="BFBFBF"/>
            </w:tcBorders>
            <w:shd w:val="clear" w:color="auto" w:fill="auto"/>
            <w:vAlign w:val="center"/>
          </w:tcPr>
          <w:p w14:paraId="10192C51" w14:textId="676621F9" w:rsidR="00B54071" w:rsidRPr="00BC38BF" w:rsidRDefault="00B54071" w:rsidP="00FE0177">
            <w:pPr>
              <w:jc w:val="center"/>
              <w:rPr>
                <w:rFonts w:ascii="Verdana" w:hAnsi="Verdana" w:cs="Calibri"/>
                <w:color w:val="000000"/>
                <w:sz w:val="16"/>
                <w:szCs w:val="18"/>
                <w:highlight w:val="yellow"/>
                <w:lang w:eastAsia="en-GB"/>
              </w:rPr>
            </w:pPr>
          </w:p>
        </w:tc>
        <w:tc>
          <w:tcPr>
            <w:tcW w:w="1840" w:type="dxa"/>
            <w:tcBorders>
              <w:top w:val="nil"/>
              <w:left w:val="nil"/>
              <w:bottom w:val="single" w:sz="8" w:space="0" w:color="BFBFBF"/>
              <w:right w:val="single" w:sz="8" w:space="0" w:color="BFBFBF"/>
            </w:tcBorders>
            <w:shd w:val="clear" w:color="auto" w:fill="auto"/>
            <w:vAlign w:val="center"/>
          </w:tcPr>
          <w:p w14:paraId="30C5D467" w14:textId="460C962C" w:rsidR="00B54071" w:rsidRPr="00BC38BF" w:rsidRDefault="00B54071" w:rsidP="00FE0177">
            <w:pPr>
              <w:jc w:val="center"/>
              <w:rPr>
                <w:rFonts w:ascii="Verdana" w:hAnsi="Verdana" w:cs="Calibri"/>
                <w:color w:val="000000"/>
                <w:sz w:val="16"/>
                <w:szCs w:val="18"/>
                <w:highlight w:val="yellow"/>
                <w:lang w:eastAsia="en-GB"/>
              </w:rPr>
            </w:pPr>
          </w:p>
        </w:tc>
        <w:tc>
          <w:tcPr>
            <w:tcW w:w="3800" w:type="dxa"/>
            <w:tcBorders>
              <w:top w:val="nil"/>
              <w:left w:val="nil"/>
              <w:bottom w:val="single" w:sz="8" w:space="0" w:color="BFBFBF"/>
              <w:right w:val="single" w:sz="8" w:space="0" w:color="BFBFBF"/>
            </w:tcBorders>
            <w:shd w:val="clear" w:color="auto" w:fill="auto"/>
            <w:vAlign w:val="center"/>
          </w:tcPr>
          <w:p w14:paraId="30723701" w14:textId="27C45A0B" w:rsidR="00B54071" w:rsidRPr="00BC38BF" w:rsidRDefault="00B54071" w:rsidP="00FE0177">
            <w:pPr>
              <w:jc w:val="both"/>
              <w:rPr>
                <w:rFonts w:ascii="Verdana" w:hAnsi="Verdana" w:cs="Calibri"/>
                <w:color w:val="000000"/>
                <w:sz w:val="14"/>
                <w:szCs w:val="18"/>
                <w:highlight w:val="yellow"/>
                <w:lang w:eastAsia="en-GB"/>
              </w:rPr>
            </w:pPr>
          </w:p>
        </w:tc>
        <w:tc>
          <w:tcPr>
            <w:tcW w:w="1216" w:type="dxa"/>
            <w:tcBorders>
              <w:top w:val="nil"/>
              <w:left w:val="nil"/>
              <w:bottom w:val="single" w:sz="8" w:space="0" w:color="BFBFBF"/>
              <w:right w:val="single" w:sz="8" w:space="0" w:color="BFBFBF"/>
            </w:tcBorders>
            <w:shd w:val="clear" w:color="auto" w:fill="auto"/>
            <w:vAlign w:val="center"/>
          </w:tcPr>
          <w:p w14:paraId="28B4F50F" w14:textId="5C01D366" w:rsidR="00B54071" w:rsidRPr="00BC38BF" w:rsidRDefault="00B54071" w:rsidP="00FE0177">
            <w:pPr>
              <w:jc w:val="center"/>
              <w:rPr>
                <w:rFonts w:ascii="Verdana" w:hAnsi="Verdana" w:cs="Calibri"/>
                <w:color w:val="000000"/>
                <w:sz w:val="14"/>
                <w:szCs w:val="18"/>
                <w:highlight w:val="yellow"/>
                <w:lang w:eastAsia="en-GB"/>
              </w:rPr>
            </w:pPr>
          </w:p>
        </w:tc>
      </w:tr>
      <w:tr w:rsidR="00B54071" w:rsidRPr="00BC38BF" w14:paraId="340FFC48" w14:textId="77777777" w:rsidTr="001505E6">
        <w:trPr>
          <w:trHeight w:val="886"/>
        </w:trPr>
        <w:tc>
          <w:tcPr>
            <w:tcW w:w="3280" w:type="dxa"/>
            <w:tcBorders>
              <w:top w:val="nil"/>
              <w:left w:val="single" w:sz="8" w:space="0" w:color="BFBFBF"/>
              <w:bottom w:val="single" w:sz="8" w:space="0" w:color="BFBFBF"/>
              <w:right w:val="single" w:sz="8" w:space="0" w:color="BFBFBF"/>
            </w:tcBorders>
            <w:shd w:val="clear" w:color="auto" w:fill="auto"/>
            <w:vAlign w:val="center"/>
          </w:tcPr>
          <w:p w14:paraId="00B5BECE" w14:textId="4D999263" w:rsidR="00B54071" w:rsidRPr="0024699B" w:rsidRDefault="00B54071"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The creation and management of the DF might require efforts and capabilities which might be out of reach given the limited time and resources available</w:t>
            </w:r>
          </w:p>
        </w:tc>
        <w:tc>
          <w:tcPr>
            <w:tcW w:w="1200" w:type="dxa"/>
            <w:tcBorders>
              <w:top w:val="nil"/>
              <w:left w:val="nil"/>
              <w:bottom w:val="single" w:sz="8" w:space="0" w:color="BFBFBF"/>
              <w:right w:val="single" w:sz="8" w:space="0" w:color="BFBFBF"/>
            </w:tcBorders>
            <w:shd w:val="clear" w:color="000000" w:fill="DDD9C4"/>
            <w:vAlign w:val="center"/>
          </w:tcPr>
          <w:p w14:paraId="576585A7" w14:textId="1715E0C4" w:rsidR="00B54071" w:rsidRPr="002739AE" w:rsidRDefault="00A732EB" w:rsidP="00FE0177">
            <w:pPr>
              <w:jc w:val="center"/>
              <w:rPr>
                <w:rFonts w:ascii="Verdana" w:hAnsi="Verdana" w:cs="Calibri"/>
                <w:color w:val="000000"/>
                <w:sz w:val="16"/>
                <w:szCs w:val="18"/>
                <w:lang w:eastAsia="en-GB"/>
              </w:rPr>
            </w:pPr>
            <w:r w:rsidRPr="002739AE">
              <w:rPr>
                <w:rFonts w:ascii="Verdana" w:hAnsi="Verdana" w:cs="Calibri"/>
                <w:color w:val="000000"/>
                <w:sz w:val="16"/>
                <w:szCs w:val="18"/>
                <w:lang w:eastAsia="en-GB"/>
              </w:rPr>
              <w:t>MEDIUM</w:t>
            </w:r>
          </w:p>
        </w:tc>
        <w:tc>
          <w:tcPr>
            <w:tcW w:w="1720" w:type="dxa"/>
            <w:tcBorders>
              <w:top w:val="nil"/>
              <w:left w:val="nil"/>
              <w:bottom w:val="single" w:sz="8" w:space="0" w:color="BFBFBF"/>
              <w:right w:val="single" w:sz="8" w:space="0" w:color="BFBFBF"/>
            </w:tcBorders>
            <w:shd w:val="clear" w:color="auto" w:fill="auto"/>
            <w:vAlign w:val="center"/>
          </w:tcPr>
          <w:p w14:paraId="6CC546EF" w14:textId="6EF5ABBF" w:rsidR="00B54071" w:rsidRPr="002739AE" w:rsidRDefault="00A732EB" w:rsidP="00FE0177">
            <w:pPr>
              <w:jc w:val="center"/>
              <w:rPr>
                <w:rFonts w:ascii="Verdana" w:hAnsi="Verdana" w:cs="Calibri"/>
                <w:color w:val="000000"/>
                <w:sz w:val="16"/>
                <w:szCs w:val="18"/>
                <w:lang w:eastAsia="en-GB"/>
              </w:rPr>
            </w:pPr>
            <w:r w:rsidRPr="002739AE">
              <w:rPr>
                <w:rFonts w:ascii="Verdana" w:hAnsi="Verdana" w:cs="Calibri"/>
                <w:color w:val="000000"/>
                <w:sz w:val="16"/>
                <w:szCs w:val="18"/>
                <w:lang w:eastAsia="en-GB"/>
              </w:rPr>
              <w:t>2</w:t>
            </w:r>
          </w:p>
        </w:tc>
        <w:tc>
          <w:tcPr>
            <w:tcW w:w="1840" w:type="dxa"/>
            <w:tcBorders>
              <w:top w:val="nil"/>
              <w:left w:val="nil"/>
              <w:bottom w:val="single" w:sz="8" w:space="0" w:color="BFBFBF"/>
              <w:right w:val="single" w:sz="8" w:space="0" w:color="BFBFBF"/>
            </w:tcBorders>
            <w:shd w:val="clear" w:color="auto" w:fill="auto"/>
            <w:vAlign w:val="center"/>
          </w:tcPr>
          <w:p w14:paraId="673F4060" w14:textId="4E581113" w:rsidR="00B54071" w:rsidRPr="002739AE" w:rsidRDefault="00B54071" w:rsidP="00FE0177">
            <w:pPr>
              <w:jc w:val="center"/>
              <w:rPr>
                <w:rFonts w:ascii="Verdana" w:hAnsi="Verdana" w:cs="Calibri"/>
                <w:color w:val="000000"/>
                <w:sz w:val="16"/>
                <w:szCs w:val="18"/>
                <w:lang w:eastAsia="en-GB"/>
              </w:rPr>
            </w:pPr>
            <w:r w:rsidRPr="002739AE">
              <w:rPr>
                <w:rFonts w:ascii="Verdana" w:hAnsi="Verdana" w:cs="Calibri"/>
                <w:color w:val="000000"/>
                <w:sz w:val="16"/>
                <w:szCs w:val="18"/>
                <w:lang w:eastAsia="en-GB"/>
              </w:rPr>
              <w:t>4</w:t>
            </w:r>
          </w:p>
        </w:tc>
        <w:tc>
          <w:tcPr>
            <w:tcW w:w="3800" w:type="dxa"/>
            <w:tcBorders>
              <w:top w:val="nil"/>
              <w:left w:val="nil"/>
              <w:bottom w:val="single" w:sz="8" w:space="0" w:color="BFBFBF"/>
              <w:right w:val="single" w:sz="8" w:space="0" w:color="BFBFBF"/>
            </w:tcBorders>
            <w:shd w:val="clear" w:color="auto" w:fill="auto"/>
            <w:vAlign w:val="center"/>
          </w:tcPr>
          <w:p w14:paraId="240871A9" w14:textId="77777777" w:rsidR="00B54071" w:rsidRPr="0024699B" w:rsidRDefault="00B54071"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The DF will be a sub window of the already existing BRIDGE facility managed by UNCDF.</w:t>
            </w:r>
          </w:p>
          <w:p w14:paraId="00957EF7" w14:textId="7B326CC1" w:rsidR="00B54071" w:rsidRPr="0024699B" w:rsidRDefault="00B54071"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Additional partners have been already identified, such as BCP/OMDF, SUNREF, IETP.</w:t>
            </w:r>
          </w:p>
        </w:tc>
        <w:tc>
          <w:tcPr>
            <w:tcW w:w="1216" w:type="dxa"/>
            <w:tcBorders>
              <w:top w:val="nil"/>
              <w:left w:val="nil"/>
              <w:bottom w:val="single" w:sz="8" w:space="0" w:color="BFBFBF"/>
              <w:right w:val="single" w:sz="8" w:space="0" w:color="BFBFBF"/>
            </w:tcBorders>
            <w:shd w:val="clear" w:color="auto" w:fill="auto"/>
            <w:vAlign w:val="center"/>
          </w:tcPr>
          <w:p w14:paraId="02348647" w14:textId="67F90F16" w:rsidR="00B54071" w:rsidRPr="002739AE" w:rsidRDefault="00B54071"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UNCDF</w:t>
            </w:r>
          </w:p>
        </w:tc>
      </w:tr>
      <w:tr w:rsidR="007004C9" w:rsidRPr="00491FA8" w14:paraId="3A6671FA" w14:textId="77777777" w:rsidTr="001505E6">
        <w:trPr>
          <w:trHeight w:val="886"/>
        </w:trPr>
        <w:tc>
          <w:tcPr>
            <w:tcW w:w="3280" w:type="dxa"/>
            <w:tcBorders>
              <w:top w:val="nil"/>
              <w:left w:val="single" w:sz="8" w:space="0" w:color="BFBFBF"/>
              <w:bottom w:val="single" w:sz="8" w:space="0" w:color="BFBFBF"/>
              <w:right w:val="single" w:sz="8" w:space="0" w:color="BFBFBF"/>
            </w:tcBorders>
            <w:shd w:val="clear" w:color="auto" w:fill="auto"/>
            <w:vAlign w:val="center"/>
            <w:hideMark/>
          </w:tcPr>
          <w:p w14:paraId="706A6B7C" w14:textId="77777777" w:rsidR="007004C9" w:rsidRPr="0024699B" w:rsidRDefault="007004C9"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 xml:space="preserve">Creation of a sovereign fund has never been experienced in Madagascar and is highly related to political commitment and leadership.  </w:t>
            </w:r>
          </w:p>
        </w:tc>
        <w:tc>
          <w:tcPr>
            <w:tcW w:w="1200" w:type="dxa"/>
            <w:tcBorders>
              <w:top w:val="nil"/>
              <w:left w:val="nil"/>
              <w:bottom w:val="single" w:sz="8" w:space="0" w:color="BFBFBF"/>
              <w:right w:val="single" w:sz="8" w:space="0" w:color="BFBFBF"/>
            </w:tcBorders>
            <w:shd w:val="clear" w:color="000000" w:fill="DDD9C4"/>
            <w:vAlign w:val="center"/>
            <w:hideMark/>
          </w:tcPr>
          <w:p w14:paraId="3DAA5EBF" w14:textId="7EE109C2" w:rsidR="007004C9" w:rsidRPr="002739AE" w:rsidRDefault="00024B23" w:rsidP="00FE0177">
            <w:pPr>
              <w:jc w:val="center"/>
              <w:rPr>
                <w:rFonts w:ascii="Verdana" w:hAnsi="Verdana" w:cs="Calibri"/>
                <w:color w:val="000000"/>
                <w:sz w:val="16"/>
                <w:szCs w:val="18"/>
                <w:lang w:eastAsia="en-GB"/>
              </w:rPr>
            </w:pPr>
            <w:r w:rsidRPr="002739AE">
              <w:rPr>
                <w:rFonts w:ascii="Verdana" w:hAnsi="Verdana" w:cs="Calibri"/>
                <w:color w:val="000000"/>
                <w:sz w:val="16"/>
                <w:szCs w:val="18"/>
                <w:lang w:eastAsia="en-GB"/>
              </w:rPr>
              <w:t>HIGH</w:t>
            </w:r>
          </w:p>
        </w:tc>
        <w:tc>
          <w:tcPr>
            <w:tcW w:w="1720" w:type="dxa"/>
            <w:tcBorders>
              <w:top w:val="nil"/>
              <w:left w:val="nil"/>
              <w:bottom w:val="single" w:sz="8" w:space="0" w:color="BFBFBF"/>
              <w:right w:val="single" w:sz="8" w:space="0" w:color="BFBFBF"/>
            </w:tcBorders>
            <w:shd w:val="clear" w:color="auto" w:fill="auto"/>
            <w:vAlign w:val="center"/>
            <w:hideMark/>
          </w:tcPr>
          <w:p w14:paraId="4C01920A" w14:textId="77777777" w:rsidR="007004C9" w:rsidRPr="002739AE" w:rsidRDefault="007004C9" w:rsidP="00FE0177">
            <w:pPr>
              <w:jc w:val="center"/>
              <w:rPr>
                <w:rFonts w:ascii="Verdana" w:hAnsi="Verdana" w:cs="Calibri"/>
                <w:color w:val="000000"/>
                <w:sz w:val="16"/>
                <w:szCs w:val="18"/>
                <w:lang w:eastAsia="en-GB"/>
              </w:rPr>
            </w:pPr>
            <w:r w:rsidRPr="002739AE">
              <w:rPr>
                <w:rFonts w:ascii="Verdana" w:hAnsi="Verdana" w:cs="Calibri"/>
                <w:color w:val="000000"/>
                <w:sz w:val="16"/>
                <w:szCs w:val="18"/>
                <w:lang w:eastAsia="en-GB"/>
              </w:rPr>
              <w:t>3</w:t>
            </w:r>
          </w:p>
        </w:tc>
        <w:tc>
          <w:tcPr>
            <w:tcW w:w="1840" w:type="dxa"/>
            <w:tcBorders>
              <w:top w:val="nil"/>
              <w:left w:val="nil"/>
              <w:bottom w:val="single" w:sz="8" w:space="0" w:color="BFBFBF"/>
              <w:right w:val="single" w:sz="8" w:space="0" w:color="BFBFBF"/>
            </w:tcBorders>
            <w:shd w:val="clear" w:color="auto" w:fill="auto"/>
            <w:vAlign w:val="center"/>
            <w:hideMark/>
          </w:tcPr>
          <w:p w14:paraId="734C5C80" w14:textId="77777777" w:rsidR="007004C9" w:rsidRPr="002739AE" w:rsidRDefault="007004C9" w:rsidP="00FE0177">
            <w:pPr>
              <w:jc w:val="center"/>
              <w:rPr>
                <w:rFonts w:ascii="Verdana" w:hAnsi="Verdana" w:cs="Calibri"/>
                <w:color w:val="000000"/>
                <w:sz w:val="16"/>
                <w:szCs w:val="18"/>
                <w:lang w:eastAsia="en-GB"/>
              </w:rPr>
            </w:pPr>
            <w:r w:rsidRPr="002739AE">
              <w:rPr>
                <w:rFonts w:ascii="Verdana" w:hAnsi="Verdana" w:cs="Calibri"/>
                <w:color w:val="000000"/>
                <w:sz w:val="16"/>
                <w:szCs w:val="18"/>
                <w:lang w:eastAsia="en-GB"/>
              </w:rPr>
              <w:t>4</w:t>
            </w:r>
          </w:p>
        </w:tc>
        <w:tc>
          <w:tcPr>
            <w:tcW w:w="3800" w:type="dxa"/>
            <w:tcBorders>
              <w:top w:val="nil"/>
              <w:left w:val="nil"/>
              <w:bottom w:val="single" w:sz="8" w:space="0" w:color="BFBFBF"/>
              <w:right w:val="single" w:sz="8" w:space="0" w:color="BFBFBF"/>
            </w:tcBorders>
            <w:shd w:val="clear" w:color="auto" w:fill="auto"/>
            <w:vAlign w:val="center"/>
            <w:hideMark/>
          </w:tcPr>
          <w:p w14:paraId="538596A8" w14:textId="77777777" w:rsidR="007004C9" w:rsidRPr="0024699B" w:rsidRDefault="007004C9"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 xml:space="preserve">Following a request from the government UNDP has already started to support the GoM for the creation of the sovereign Fund. </w:t>
            </w:r>
          </w:p>
        </w:tc>
        <w:tc>
          <w:tcPr>
            <w:tcW w:w="1216" w:type="dxa"/>
            <w:tcBorders>
              <w:top w:val="nil"/>
              <w:left w:val="nil"/>
              <w:bottom w:val="single" w:sz="8" w:space="0" w:color="BFBFBF"/>
              <w:right w:val="single" w:sz="8" w:space="0" w:color="BFBFBF"/>
            </w:tcBorders>
            <w:shd w:val="clear" w:color="auto" w:fill="auto"/>
            <w:vAlign w:val="center"/>
            <w:hideMark/>
          </w:tcPr>
          <w:p w14:paraId="46F1841F" w14:textId="77C9AEB3" w:rsidR="007004C9" w:rsidRPr="0024699B" w:rsidRDefault="00551882" w:rsidP="00FE0177">
            <w:pPr>
              <w:jc w:val="center"/>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Pr</w:t>
            </w:r>
            <w:r w:rsidR="00DB2EE2" w:rsidRPr="0024699B">
              <w:rPr>
                <w:rFonts w:ascii="Verdana" w:hAnsi="Verdana" w:cs="Calibri"/>
                <w:color w:val="000000"/>
                <w:sz w:val="14"/>
                <w:szCs w:val="18"/>
                <w:lang w:val="en-US" w:eastAsia="en-GB"/>
              </w:rPr>
              <w:t>esidency</w:t>
            </w:r>
            <w:r w:rsidRPr="0024699B">
              <w:rPr>
                <w:rFonts w:ascii="Verdana" w:hAnsi="Verdana" w:cs="Calibri"/>
                <w:color w:val="000000"/>
                <w:sz w:val="14"/>
                <w:szCs w:val="18"/>
                <w:lang w:val="en-US" w:eastAsia="en-GB"/>
              </w:rPr>
              <w:t xml:space="preserve"> Office / Ministry of Finance / </w:t>
            </w:r>
            <w:r w:rsidR="007004C9" w:rsidRPr="0024699B">
              <w:rPr>
                <w:rFonts w:ascii="Verdana" w:hAnsi="Verdana" w:cs="Calibri"/>
                <w:color w:val="000000"/>
                <w:sz w:val="14"/>
                <w:szCs w:val="18"/>
                <w:lang w:val="en-US" w:eastAsia="en-GB"/>
              </w:rPr>
              <w:t>UNDP</w:t>
            </w:r>
          </w:p>
        </w:tc>
      </w:tr>
      <w:tr w:rsidR="007004C9" w:rsidRPr="00BC38BF" w14:paraId="12F199B3" w14:textId="77777777" w:rsidTr="001505E6">
        <w:trPr>
          <w:trHeight w:val="724"/>
        </w:trPr>
        <w:tc>
          <w:tcPr>
            <w:tcW w:w="3280" w:type="dxa"/>
            <w:tcBorders>
              <w:top w:val="nil"/>
              <w:left w:val="single" w:sz="8" w:space="0" w:color="BFBFBF"/>
              <w:bottom w:val="single" w:sz="8" w:space="0" w:color="BFBFBF"/>
              <w:right w:val="single" w:sz="8" w:space="0" w:color="BFBFBF"/>
            </w:tcBorders>
            <w:shd w:val="clear" w:color="auto" w:fill="auto"/>
            <w:vAlign w:val="center"/>
            <w:hideMark/>
          </w:tcPr>
          <w:p w14:paraId="072F6010" w14:textId="03F0A45F" w:rsidR="007004C9" w:rsidRPr="0024699B" w:rsidRDefault="007004C9"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Climate change could negatively impact sustainab</w:t>
            </w:r>
            <w:r w:rsidR="00297A5D" w:rsidRPr="0024699B">
              <w:rPr>
                <w:rFonts w:ascii="Verdana" w:hAnsi="Verdana" w:cs="Calibri"/>
                <w:color w:val="000000"/>
                <w:sz w:val="14"/>
                <w:szCs w:val="18"/>
                <w:lang w:val="en-US" w:eastAsia="en-GB"/>
              </w:rPr>
              <w:t>le energy projects supported</w:t>
            </w:r>
            <w:r w:rsidRPr="0024699B">
              <w:rPr>
                <w:rFonts w:ascii="Verdana" w:hAnsi="Verdana" w:cs="Calibri"/>
                <w:color w:val="000000"/>
                <w:sz w:val="14"/>
                <w:szCs w:val="18"/>
                <w:lang w:val="en-US" w:eastAsia="en-GB"/>
              </w:rPr>
              <w:t xml:space="preserve">. </w:t>
            </w:r>
          </w:p>
        </w:tc>
        <w:tc>
          <w:tcPr>
            <w:tcW w:w="1200" w:type="dxa"/>
            <w:tcBorders>
              <w:top w:val="nil"/>
              <w:left w:val="nil"/>
              <w:bottom w:val="single" w:sz="8" w:space="0" w:color="BFBFBF"/>
              <w:right w:val="single" w:sz="8" w:space="0" w:color="BFBFBF"/>
            </w:tcBorders>
            <w:shd w:val="clear" w:color="000000" w:fill="DDD9C4"/>
            <w:vAlign w:val="center"/>
            <w:hideMark/>
          </w:tcPr>
          <w:p w14:paraId="3F84E9EE" w14:textId="41BEBD70" w:rsidR="007004C9" w:rsidRPr="002739AE" w:rsidRDefault="008907A2" w:rsidP="00FE0177">
            <w:pPr>
              <w:jc w:val="center"/>
              <w:rPr>
                <w:rFonts w:ascii="Verdana" w:hAnsi="Verdana" w:cs="Calibri"/>
                <w:color w:val="000000"/>
                <w:sz w:val="16"/>
                <w:szCs w:val="18"/>
                <w:lang w:eastAsia="en-GB"/>
              </w:rPr>
            </w:pPr>
            <w:r w:rsidRPr="002739AE">
              <w:rPr>
                <w:rFonts w:ascii="Verdana" w:hAnsi="Verdana" w:cs="Calibri"/>
                <w:color w:val="000000"/>
                <w:sz w:val="16"/>
                <w:szCs w:val="18"/>
                <w:lang w:eastAsia="en-GB"/>
              </w:rPr>
              <w:t>MEDIUM</w:t>
            </w:r>
          </w:p>
        </w:tc>
        <w:tc>
          <w:tcPr>
            <w:tcW w:w="1720" w:type="dxa"/>
            <w:tcBorders>
              <w:top w:val="nil"/>
              <w:left w:val="nil"/>
              <w:bottom w:val="single" w:sz="8" w:space="0" w:color="BFBFBF"/>
              <w:right w:val="single" w:sz="8" w:space="0" w:color="BFBFBF"/>
            </w:tcBorders>
            <w:shd w:val="clear" w:color="auto" w:fill="auto"/>
            <w:vAlign w:val="center"/>
            <w:hideMark/>
          </w:tcPr>
          <w:p w14:paraId="690F1810" w14:textId="26556952" w:rsidR="007004C9" w:rsidRPr="002739AE" w:rsidRDefault="006D1D2E" w:rsidP="00FE0177">
            <w:pPr>
              <w:jc w:val="center"/>
              <w:rPr>
                <w:rFonts w:ascii="Verdana" w:hAnsi="Verdana" w:cs="Calibri"/>
                <w:color w:val="000000"/>
                <w:sz w:val="16"/>
                <w:szCs w:val="18"/>
                <w:lang w:eastAsia="en-GB"/>
              </w:rPr>
            </w:pPr>
            <w:r w:rsidRPr="002739AE">
              <w:rPr>
                <w:rFonts w:ascii="Verdana" w:hAnsi="Verdana" w:cs="Calibri"/>
                <w:color w:val="000000"/>
                <w:sz w:val="16"/>
                <w:szCs w:val="18"/>
                <w:lang w:eastAsia="en-GB"/>
              </w:rPr>
              <w:t>2</w:t>
            </w:r>
          </w:p>
        </w:tc>
        <w:tc>
          <w:tcPr>
            <w:tcW w:w="1840" w:type="dxa"/>
            <w:tcBorders>
              <w:top w:val="nil"/>
              <w:left w:val="nil"/>
              <w:bottom w:val="single" w:sz="8" w:space="0" w:color="BFBFBF"/>
              <w:right w:val="single" w:sz="8" w:space="0" w:color="BFBFBF"/>
            </w:tcBorders>
            <w:shd w:val="clear" w:color="auto" w:fill="auto"/>
            <w:vAlign w:val="center"/>
            <w:hideMark/>
          </w:tcPr>
          <w:p w14:paraId="031B1E65" w14:textId="77777777" w:rsidR="007004C9" w:rsidRPr="002739AE" w:rsidRDefault="007004C9" w:rsidP="00FE0177">
            <w:pPr>
              <w:jc w:val="center"/>
              <w:rPr>
                <w:rFonts w:ascii="Verdana" w:hAnsi="Verdana" w:cs="Calibri"/>
                <w:color w:val="000000"/>
                <w:sz w:val="16"/>
                <w:szCs w:val="18"/>
                <w:lang w:eastAsia="en-GB"/>
              </w:rPr>
            </w:pPr>
            <w:r w:rsidRPr="002739AE">
              <w:rPr>
                <w:rFonts w:ascii="Verdana" w:hAnsi="Verdana" w:cs="Calibri"/>
                <w:color w:val="000000"/>
                <w:sz w:val="16"/>
                <w:szCs w:val="18"/>
                <w:lang w:eastAsia="en-GB"/>
              </w:rPr>
              <w:t>3</w:t>
            </w:r>
          </w:p>
        </w:tc>
        <w:tc>
          <w:tcPr>
            <w:tcW w:w="3800" w:type="dxa"/>
            <w:tcBorders>
              <w:top w:val="nil"/>
              <w:left w:val="nil"/>
              <w:bottom w:val="single" w:sz="8" w:space="0" w:color="BFBFBF"/>
              <w:right w:val="single" w:sz="8" w:space="0" w:color="BFBFBF"/>
            </w:tcBorders>
            <w:shd w:val="clear" w:color="auto" w:fill="auto"/>
            <w:vAlign w:val="center"/>
            <w:hideMark/>
          </w:tcPr>
          <w:p w14:paraId="4269B07A" w14:textId="26846765" w:rsidR="007004C9" w:rsidRPr="0024699B" w:rsidRDefault="007004C9"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 xml:space="preserve">Feasibility studies will consider climate change and </w:t>
            </w:r>
            <w:r w:rsidR="002068A7" w:rsidRPr="0024699B">
              <w:rPr>
                <w:rFonts w:ascii="Verdana" w:hAnsi="Verdana" w:cs="Calibri"/>
                <w:color w:val="000000"/>
                <w:sz w:val="14"/>
                <w:szCs w:val="18"/>
                <w:lang w:val="en-US" w:eastAsia="en-GB"/>
              </w:rPr>
              <w:t xml:space="preserve">all </w:t>
            </w:r>
            <w:r w:rsidRPr="0024699B">
              <w:rPr>
                <w:rFonts w:ascii="Verdana" w:hAnsi="Verdana" w:cs="Calibri"/>
                <w:color w:val="000000"/>
                <w:sz w:val="14"/>
                <w:szCs w:val="18"/>
                <w:lang w:val="en-US" w:eastAsia="en-GB"/>
              </w:rPr>
              <w:t xml:space="preserve">projects supported will contribute to CC mitigation and adaptation. </w:t>
            </w:r>
          </w:p>
        </w:tc>
        <w:tc>
          <w:tcPr>
            <w:tcW w:w="1216" w:type="dxa"/>
            <w:tcBorders>
              <w:top w:val="nil"/>
              <w:left w:val="nil"/>
              <w:bottom w:val="single" w:sz="8" w:space="0" w:color="BFBFBF"/>
              <w:right w:val="single" w:sz="8" w:space="0" w:color="BFBFBF"/>
            </w:tcBorders>
            <w:shd w:val="clear" w:color="auto" w:fill="auto"/>
            <w:vAlign w:val="center"/>
            <w:hideMark/>
          </w:tcPr>
          <w:p w14:paraId="693CEAEE" w14:textId="77777777" w:rsidR="005F3750" w:rsidRPr="0024699B" w:rsidRDefault="005F3750" w:rsidP="00FE0177">
            <w:pPr>
              <w:jc w:val="center"/>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Ministry of Environment</w:t>
            </w:r>
          </w:p>
          <w:p w14:paraId="610DA5EB" w14:textId="77777777" w:rsidR="005F3750" w:rsidRPr="0024699B" w:rsidRDefault="005F3750" w:rsidP="00FE0177">
            <w:pPr>
              <w:jc w:val="center"/>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UNIDO/UNCDF/UNDP</w:t>
            </w:r>
          </w:p>
          <w:p w14:paraId="6BA42378" w14:textId="62AAF447" w:rsidR="005F3750" w:rsidRPr="002739AE" w:rsidRDefault="005F3750"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Private Sector</w:t>
            </w:r>
          </w:p>
        </w:tc>
      </w:tr>
      <w:tr w:rsidR="002068A7" w:rsidRPr="00BC38BF" w14:paraId="686CCF78" w14:textId="77777777" w:rsidTr="001505E6">
        <w:trPr>
          <w:trHeight w:val="724"/>
        </w:trPr>
        <w:tc>
          <w:tcPr>
            <w:tcW w:w="3280" w:type="dxa"/>
            <w:tcBorders>
              <w:top w:val="nil"/>
              <w:left w:val="single" w:sz="8" w:space="0" w:color="BFBFBF"/>
              <w:bottom w:val="single" w:sz="8" w:space="0" w:color="BFBFBF"/>
              <w:right w:val="single" w:sz="8" w:space="0" w:color="BFBFBF"/>
            </w:tcBorders>
            <w:shd w:val="clear" w:color="auto" w:fill="auto"/>
            <w:vAlign w:val="center"/>
          </w:tcPr>
          <w:p w14:paraId="10275340" w14:textId="4EF37C2E" w:rsidR="002068A7" w:rsidRPr="0024699B" w:rsidRDefault="002068A7"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Lack of interest by the public and private sector key stakeholders, resulting in limited interest of local players</w:t>
            </w:r>
          </w:p>
        </w:tc>
        <w:tc>
          <w:tcPr>
            <w:tcW w:w="1200" w:type="dxa"/>
            <w:tcBorders>
              <w:top w:val="nil"/>
              <w:left w:val="nil"/>
              <w:bottom w:val="single" w:sz="8" w:space="0" w:color="BFBFBF"/>
              <w:right w:val="single" w:sz="8" w:space="0" w:color="BFBFBF"/>
            </w:tcBorders>
            <w:shd w:val="clear" w:color="000000" w:fill="DDD9C4"/>
            <w:vAlign w:val="center"/>
          </w:tcPr>
          <w:p w14:paraId="4FB187D4" w14:textId="7CA17BF6" w:rsidR="002068A7" w:rsidRPr="002739AE" w:rsidRDefault="00A732EB" w:rsidP="00FE0177">
            <w:pPr>
              <w:jc w:val="center"/>
              <w:rPr>
                <w:rFonts w:ascii="Verdana" w:hAnsi="Verdana" w:cs="Calibri"/>
                <w:color w:val="000000"/>
                <w:sz w:val="16"/>
                <w:szCs w:val="18"/>
                <w:lang w:eastAsia="en-GB"/>
              </w:rPr>
            </w:pPr>
            <w:r w:rsidRPr="002739AE">
              <w:rPr>
                <w:rFonts w:ascii="Verdana" w:hAnsi="Verdana" w:cs="Calibri"/>
                <w:color w:val="000000"/>
                <w:sz w:val="16"/>
                <w:szCs w:val="18"/>
                <w:lang w:eastAsia="en-GB"/>
              </w:rPr>
              <w:t>MEDIUM</w:t>
            </w:r>
          </w:p>
        </w:tc>
        <w:tc>
          <w:tcPr>
            <w:tcW w:w="1720" w:type="dxa"/>
            <w:tcBorders>
              <w:top w:val="nil"/>
              <w:left w:val="nil"/>
              <w:bottom w:val="single" w:sz="8" w:space="0" w:color="BFBFBF"/>
              <w:right w:val="single" w:sz="8" w:space="0" w:color="BFBFBF"/>
            </w:tcBorders>
            <w:shd w:val="clear" w:color="auto" w:fill="auto"/>
            <w:vAlign w:val="center"/>
          </w:tcPr>
          <w:p w14:paraId="68B4B817" w14:textId="10BF1EB6" w:rsidR="002068A7" w:rsidRPr="002739AE" w:rsidRDefault="00E9044A" w:rsidP="00FE0177">
            <w:pPr>
              <w:jc w:val="center"/>
              <w:rPr>
                <w:rFonts w:ascii="Verdana" w:hAnsi="Verdana" w:cs="Calibri"/>
                <w:color w:val="000000"/>
                <w:sz w:val="16"/>
                <w:szCs w:val="18"/>
                <w:lang w:eastAsia="en-GB"/>
              </w:rPr>
            </w:pPr>
            <w:r w:rsidRPr="002739AE">
              <w:rPr>
                <w:rFonts w:ascii="Verdana" w:hAnsi="Verdana" w:cs="Calibri"/>
                <w:color w:val="000000"/>
                <w:sz w:val="16"/>
                <w:szCs w:val="18"/>
                <w:lang w:eastAsia="en-GB"/>
              </w:rPr>
              <w:t>2</w:t>
            </w:r>
          </w:p>
        </w:tc>
        <w:tc>
          <w:tcPr>
            <w:tcW w:w="1840" w:type="dxa"/>
            <w:tcBorders>
              <w:top w:val="nil"/>
              <w:left w:val="nil"/>
              <w:bottom w:val="single" w:sz="8" w:space="0" w:color="BFBFBF"/>
              <w:right w:val="single" w:sz="8" w:space="0" w:color="BFBFBF"/>
            </w:tcBorders>
            <w:shd w:val="clear" w:color="auto" w:fill="auto"/>
            <w:vAlign w:val="center"/>
          </w:tcPr>
          <w:p w14:paraId="78072FA8" w14:textId="0701F0D8" w:rsidR="002068A7" w:rsidRPr="002739AE" w:rsidRDefault="00E9044A" w:rsidP="00FE0177">
            <w:pPr>
              <w:jc w:val="center"/>
              <w:rPr>
                <w:rFonts w:ascii="Verdana" w:hAnsi="Verdana" w:cs="Calibri"/>
                <w:color w:val="000000"/>
                <w:sz w:val="16"/>
                <w:szCs w:val="18"/>
                <w:lang w:eastAsia="en-GB"/>
              </w:rPr>
            </w:pPr>
            <w:r w:rsidRPr="002739AE">
              <w:rPr>
                <w:rFonts w:ascii="Verdana" w:hAnsi="Verdana" w:cs="Calibri"/>
                <w:color w:val="000000"/>
                <w:sz w:val="16"/>
                <w:szCs w:val="18"/>
                <w:lang w:eastAsia="en-GB"/>
              </w:rPr>
              <w:t>3</w:t>
            </w:r>
          </w:p>
        </w:tc>
        <w:tc>
          <w:tcPr>
            <w:tcW w:w="3800" w:type="dxa"/>
            <w:tcBorders>
              <w:top w:val="nil"/>
              <w:left w:val="nil"/>
              <w:bottom w:val="single" w:sz="8" w:space="0" w:color="BFBFBF"/>
              <w:right w:val="single" w:sz="8" w:space="0" w:color="BFBFBF"/>
            </w:tcBorders>
            <w:shd w:val="clear" w:color="auto" w:fill="auto"/>
            <w:vAlign w:val="center"/>
          </w:tcPr>
          <w:p w14:paraId="46BC300D" w14:textId="1F0ECF3E" w:rsidR="002068A7" w:rsidRPr="0024699B" w:rsidRDefault="002068A7"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During programme implementation a thorough consultative and participatory approach will be applied; key private sector and start-ups stakeholders have been identified and targeted.</w:t>
            </w:r>
          </w:p>
        </w:tc>
        <w:tc>
          <w:tcPr>
            <w:tcW w:w="1216" w:type="dxa"/>
            <w:tcBorders>
              <w:top w:val="nil"/>
              <w:left w:val="nil"/>
              <w:bottom w:val="single" w:sz="8" w:space="0" w:color="BFBFBF"/>
              <w:right w:val="single" w:sz="8" w:space="0" w:color="BFBFBF"/>
            </w:tcBorders>
            <w:shd w:val="clear" w:color="auto" w:fill="auto"/>
            <w:vAlign w:val="center"/>
          </w:tcPr>
          <w:p w14:paraId="3C0C5DA4" w14:textId="08DD69BE" w:rsidR="002068A7" w:rsidRPr="0024699B" w:rsidRDefault="002068A7" w:rsidP="00FE0177">
            <w:pPr>
              <w:jc w:val="center"/>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Ministry of E</w:t>
            </w:r>
            <w:r w:rsidR="00E9044A" w:rsidRPr="0024699B">
              <w:rPr>
                <w:rFonts w:ascii="Verdana" w:hAnsi="Verdana" w:cs="Calibri"/>
                <w:color w:val="000000"/>
                <w:sz w:val="14"/>
                <w:szCs w:val="18"/>
                <w:lang w:val="en-US" w:eastAsia="en-GB"/>
              </w:rPr>
              <w:t>nergy</w:t>
            </w:r>
          </w:p>
          <w:p w14:paraId="4171252F" w14:textId="77777777" w:rsidR="002068A7" w:rsidRPr="0024699B" w:rsidRDefault="002068A7" w:rsidP="00FE0177">
            <w:pPr>
              <w:jc w:val="center"/>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UNIDO/UNCDF/UNDP</w:t>
            </w:r>
          </w:p>
          <w:p w14:paraId="3C8C2B7B" w14:textId="2CAC564A" w:rsidR="002068A7" w:rsidRPr="002739AE" w:rsidRDefault="002068A7"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Private Sector</w:t>
            </w:r>
          </w:p>
        </w:tc>
      </w:tr>
      <w:tr w:rsidR="000610EB" w:rsidRPr="00491FA8" w14:paraId="06F07D69" w14:textId="77777777" w:rsidTr="00A732EB">
        <w:trPr>
          <w:trHeight w:val="724"/>
        </w:trPr>
        <w:tc>
          <w:tcPr>
            <w:tcW w:w="3280" w:type="dxa"/>
            <w:tcBorders>
              <w:top w:val="nil"/>
              <w:left w:val="single" w:sz="8" w:space="0" w:color="BFBFBF"/>
              <w:bottom w:val="single" w:sz="8" w:space="0" w:color="BFBFBF"/>
              <w:right w:val="single" w:sz="8" w:space="0" w:color="BFBFBF"/>
            </w:tcBorders>
            <w:shd w:val="clear" w:color="auto" w:fill="auto"/>
            <w:vAlign w:val="center"/>
          </w:tcPr>
          <w:p w14:paraId="1A6C083B" w14:textId="576F9EE3" w:rsidR="000610EB" w:rsidRPr="0024699B" w:rsidRDefault="00E9044A" w:rsidP="00FE0177">
            <w:pPr>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T</w:t>
            </w:r>
            <w:r w:rsidR="000610EB" w:rsidRPr="0024699B">
              <w:rPr>
                <w:rFonts w:ascii="Verdana" w:hAnsi="Verdana" w:cs="Calibri"/>
                <w:color w:val="000000"/>
                <w:sz w:val="14"/>
                <w:szCs w:val="18"/>
                <w:lang w:val="en-US" w:eastAsia="en-GB"/>
              </w:rPr>
              <w:t xml:space="preserve">he COVID19 pandemic may delay the implementation of activities, constrain missions and reduce investments in sustainable energy projects. </w:t>
            </w:r>
          </w:p>
        </w:tc>
        <w:tc>
          <w:tcPr>
            <w:tcW w:w="1200" w:type="dxa"/>
            <w:tcBorders>
              <w:top w:val="nil"/>
              <w:left w:val="nil"/>
              <w:bottom w:val="single" w:sz="8" w:space="0" w:color="BFBFBF"/>
              <w:right w:val="single" w:sz="8" w:space="0" w:color="BFBFBF"/>
            </w:tcBorders>
            <w:shd w:val="clear" w:color="000000" w:fill="DDD9C4"/>
            <w:vAlign w:val="center"/>
          </w:tcPr>
          <w:p w14:paraId="3D848D96" w14:textId="056A78AE" w:rsidR="000610EB" w:rsidRPr="002739AE" w:rsidRDefault="00DF415C" w:rsidP="00FE0177">
            <w:pPr>
              <w:jc w:val="center"/>
              <w:rPr>
                <w:rFonts w:ascii="Verdana" w:hAnsi="Verdana" w:cs="Calibri"/>
                <w:color w:val="000000"/>
                <w:sz w:val="16"/>
                <w:szCs w:val="18"/>
                <w:lang w:eastAsia="en-GB"/>
              </w:rPr>
            </w:pPr>
            <w:r w:rsidRPr="002739AE">
              <w:rPr>
                <w:rFonts w:ascii="Verdana" w:hAnsi="Verdana" w:cs="Calibri"/>
                <w:color w:val="000000"/>
                <w:sz w:val="16"/>
                <w:szCs w:val="18"/>
                <w:lang w:eastAsia="en-GB"/>
              </w:rPr>
              <w:t>HIGH</w:t>
            </w:r>
          </w:p>
        </w:tc>
        <w:tc>
          <w:tcPr>
            <w:tcW w:w="1720" w:type="dxa"/>
            <w:tcBorders>
              <w:top w:val="nil"/>
              <w:left w:val="nil"/>
              <w:bottom w:val="single" w:sz="8" w:space="0" w:color="BFBFBF"/>
              <w:right w:val="single" w:sz="8" w:space="0" w:color="BFBFBF"/>
            </w:tcBorders>
            <w:shd w:val="clear" w:color="auto" w:fill="auto"/>
            <w:vAlign w:val="center"/>
          </w:tcPr>
          <w:p w14:paraId="21387847" w14:textId="427EACFC" w:rsidR="000610EB" w:rsidRPr="002739AE" w:rsidRDefault="00E9044A" w:rsidP="009628FA">
            <w:pPr>
              <w:jc w:val="center"/>
              <w:rPr>
                <w:rFonts w:ascii="Verdana" w:hAnsi="Verdana" w:cs="Calibri"/>
                <w:color w:val="000000"/>
                <w:sz w:val="16"/>
                <w:szCs w:val="18"/>
                <w:lang w:eastAsia="en-GB"/>
              </w:rPr>
            </w:pPr>
            <w:r w:rsidRPr="002739AE">
              <w:rPr>
                <w:rFonts w:ascii="Verdana" w:hAnsi="Verdana" w:cs="Calibri"/>
                <w:color w:val="000000"/>
                <w:sz w:val="16"/>
                <w:szCs w:val="18"/>
                <w:lang w:eastAsia="en-GB"/>
              </w:rPr>
              <w:t>3</w:t>
            </w:r>
          </w:p>
        </w:tc>
        <w:tc>
          <w:tcPr>
            <w:tcW w:w="1840" w:type="dxa"/>
            <w:tcBorders>
              <w:top w:val="nil"/>
              <w:left w:val="nil"/>
              <w:bottom w:val="single" w:sz="8" w:space="0" w:color="BFBFBF"/>
              <w:right w:val="single" w:sz="8" w:space="0" w:color="BFBFBF"/>
            </w:tcBorders>
            <w:shd w:val="clear" w:color="auto" w:fill="auto"/>
            <w:vAlign w:val="center"/>
          </w:tcPr>
          <w:p w14:paraId="0E6B0BE5" w14:textId="53E8BEC4" w:rsidR="000610EB" w:rsidRPr="002739AE" w:rsidRDefault="00DF415C" w:rsidP="009628FA">
            <w:pPr>
              <w:jc w:val="center"/>
              <w:rPr>
                <w:rFonts w:ascii="Verdana" w:hAnsi="Verdana" w:cs="Calibri"/>
                <w:color w:val="000000"/>
                <w:sz w:val="16"/>
                <w:szCs w:val="18"/>
                <w:lang w:eastAsia="en-GB"/>
              </w:rPr>
            </w:pPr>
            <w:r w:rsidRPr="002739AE">
              <w:rPr>
                <w:rFonts w:ascii="Verdana" w:hAnsi="Verdana" w:cs="Calibri"/>
                <w:color w:val="000000"/>
                <w:sz w:val="16"/>
                <w:szCs w:val="18"/>
                <w:lang w:eastAsia="en-GB"/>
              </w:rPr>
              <w:t>3</w:t>
            </w:r>
          </w:p>
        </w:tc>
        <w:tc>
          <w:tcPr>
            <w:tcW w:w="3800" w:type="dxa"/>
            <w:tcBorders>
              <w:top w:val="nil"/>
              <w:left w:val="nil"/>
              <w:bottom w:val="single" w:sz="8" w:space="0" w:color="BFBFBF"/>
              <w:right w:val="single" w:sz="8" w:space="0" w:color="BFBFBF"/>
            </w:tcBorders>
            <w:shd w:val="clear" w:color="auto" w:fill="auto"/>
            <w:vAlign w:val="center"/>
          </w:tcPr>
          <w:p w14:paraId="3BB40A56" w14:textId="5E33CA14" w:rsidR="000610EB" w:rsidRPr="002739AE" w:rsidRDefault="000610EB" w:rsidP="00FE0177">
            <w:pPr>
              <w:rPr>
                <w:rFonts w:ascii="Verdana" w:hAnsi="Verdana" w:cs="Calibri"/>
                <w:color w:val="000000"/>
                <w:sz w:val="14"/>
                <w:szCs w:val="18"/>
                <w:lang w:eastAsia="en-GB"/>
              </w:rPr>
            </w:pPr>
            <w:r w:rsidRPr="0024699B">
              <w:rPr>
                <w:rFonts w:ascii="Verdana" w:hAnsi="Verdana" w:cs="Calibri"/>
                <w:color w:val="000000"/>
                <w:sz w:val="14"/>
                <w:szCs w:val="18"/>
                <w:lang w:val="en-US" w:eastAsia="en-GB"/>
              </w:rPr>
              <w:t xml:space="preserve">The evolution of the pandemic will be carefully monitored and each activity will respect the national and UNDSS guidelines (mission/activities). The sustainable energy sector is a priority sector for recovery and will help mitigate the impact of the pandemic. </w:t>
            </w:r>
            <w:r w:rsidRPr="002739AE">
              <w:rPr>
                <w:rFonts w:ascii="Verdana" w:hAnsi="Verdana" w:cs="Calibri"/>
                <w:color w:val="000000"/>
                <w:sz w:val="14"/>
                <w:szCs w:val="18"/>
                <w:lang w:eastAsia="en-GB"/>
              </w:rPr>
              <w:t>Pipeline co-financing has largely been secured.</w:t>
            </w:r>
          </w:p>
        </w:tc>
        <w:tc>
          <w:tcPr>
            <w:tcW w:w="1216" w:type="dxa"/>
            <w:tcBorders>
              <w:top w:val="nil"/>
              <w:left w:val="nil"/>
              <w:bottom w:val="single" w:sz="8" w:space="0" w:color="BFBFBF"/>
              <w:right w:val="single" w:sz="8" w:space="0" w:color="BFBFBF"/>
            </w:tcBorders>
            <w:shd w:val="clear" w:color="auto" w:fill="auto"/>
            <w:vAlign w:val="center"/>
          </w:tcPr>
          <w:p w14:paraId="6733CAE4" w14:textId="00678CA4" w:rsidR="00A732EB" w:rsidRPr="0024699B" w:rsidRDefault="00A732EB" w:rsidP="00FE0177">
            <w:pPr>
              <w:jc w:val="center"/>
              <w:rPr>
                <w:rFonts w:ascii="Verdana" w:hAnsi="Verdana" w:cs="Calibri"/>
                <w:color w:val="000000"/>
                <w:sz w:val="14"/>
                <w:szCs w:val="18"/>
                <w:lang w:val="en-US" w:eastAsia="en-GB"/>
              </w:rPr>
            </w:pPr>
          </w:p>
          <w:p w14:paraId="1F8B22C2" w14:textId="77777777" w:rsidR="00A732EB" w:rsidRPr="0024699B" w:rsidRDefault="00A732EB" w:rsidP="00FE0177">
            <w:pPr>
              <w:jc w:val="center"/>
              <w:rPr>
                <w:rFonts w:ascii="Verdana" w:hAnsi="Verdana" w:cs="Calibri"/>
                <w:color w:val="000000"/>
                <w:sz w:val="14"/>
                <w:szCs w:val="18"/>
                <w:lang w:val="en-US" w:eastAsia="en-GB"/>
              </w:rPr>
            </w:pPr>
          </w:p>
          <w:p w14:paraId="75445EBD" w14:textId="77777777" w:rsidR="00A732EB" w:rsidRPr="0024699B" w:rsidRDefault="00A732EB" w:rsidP="00FE0177">
            <w:pPr>
              <w:jc w:val="center"/>
              <w:rPr>
                <w:rFonts w:ascii="Verdana" w:hAnsi="Verdana" w:cs="Calibri"/>
                <w:color w:val="000000"/>
                <w:sz w:val="14"/>
                <w:szCs w:val="18"/>
                <w:lang w:val="en-US" w:eastAsia="en-GB"/>
              </w:rPr>
            </w:pPr>
          </w:p>
          <w:p w14:paraId="58173330" w14:textId="5AF37723" w:rsidR="000610EB" w:rsidRPr="0024699B" w:rsidRDefault="000610EB" w:rsidP="00FE0177">
            <w:pPr>
              <w:jc w:val="center"/>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GoM/ UNCDF/UNIDO/UNDP/UNDSS/Private Sector</w:t>
            </w:r>
          </w:p>
          <w:p w14:paraId="492E6AEE" w14:textId="14C917E9" w:rsidR="00A732EB" w:rsidRPr="0024699B" w:rsidRDefault="00A732EB" w:rsidP="00FE0177">
            <w:pPr>
              <w:jc w:val="center"/>
              <w:rPr>
                <w:rFonts w:ascii="Verdana" w:hAnsi="Verdana" w:cs="Calibri"/>
                <w:color w:val="000000"/>
                <w:sz w:val="14"/>
                <w:szCs w:val="18"/>
                <w:lang w:val="en-US" w:eastAsia="en-GB"/>
              </w:rPr>
            </w:pPr>
          </w:p>
          <w:p w14:paraId="01A70B42" w14:textId="77777777" w:rsidR="00A732EB" w:rsidRPr="0024699B" w:rsidRDefault="00A732EB" w:rsidP="00FE0177">
            <w:pPr>
              <w:jc w:val="center"/>
              <w:rPr>
                <w:rFonts w:ascii="Verdana" w:hAnsi="Verdana" w:cs="Calibri"/>
                <w:color w:val="000000"/>
                <w:sz w:val="14"/>
                <w:szCs w:val="18"/>
                <w:lang w:val="en-US" w:eastAsia="en-GB"/>
              </w:rPr>
            </w:pPr>
          </w:p>
          <w:p w14:paraId="04FD5D49" w14:textId="731E9BE6" w:rsidR="00A732EB" w:rsidRPr="0024699B" w:rsidRDefault="00A732EB" w:rsidP="00FE0177">
            <w:pPr>
              <w:rPr>
                <w:rFonts w:ascii="Verdana" w:hAnsi="Verdana" w:cs="Calibri"/>
                <w:color w:val="000000"/>
                <w:sz w:val="14"/>
                <w:szCs w:val="18"/>
                <w:lang w:val="en-US" w:eastAsia="en-GB"/>
              </w:rPr>
            </w:pPr>
          </w:p>
        </w:tc>
      </w:tr>
      <w:tr w:rsidR="007004C9" w:rsidRPr="00BC38BF" w14:paraId="4EEF7D15" w14:textId="77777777" w:rsidTr="001505E6">
        <w:trPr>
          <w:trHeight w:val="315"/>
        </w:trPr>
        <w:tc>
          <w:tcPr>
            <w:tcW w:w="13056" w:type="dxa"/>
            <w:gridSpan w:val="6"/>
            <w:tcBorders>
              <w:top w:val="single" w:sz="8" w:space="0" w:color="BFBFBF"/>
              <w:left w:val="single" w:sz="8" w:space="0" w:color="BFBFBF"/>
              <w:bottom w:val="single" w:sz="8" w:space="0" w:color="BFBFBF"/>
              <w:right w:val="single" w:sz="8" w:space="0" w:color="BFBFBF"/>
            </w:tcBorders>
            <w:shd w:val="clear" w:color="000000" w:fill="DAEEF3"/>
            <w:vAlign w:val="center"/>
            <w:hideMark/>
          </w:tcPr>
          <w:p w14:paraId="15ED62AE" w14:textId="772C1545" w:rsidR="007004C9" w:rsidRPr="00BC38BF" w:rsidRDefault="007004C9" w:rsidP="00FE0177">
            <w:pPr>
              <w:rPr>
                <w:rFonts w:ascii="Verdana" w:hAnsi="Verdana" w:cs="Calibri"/>
                <w:b/>
                <w:bCs/>
                <w:color w:val="000000"/>
                <w:sz w:val="18"/>
                <w:szCs w:val="18"/>
                <w:lang w:eastAsia="en-GB"/>
              </w:rPr>
            </w:pPr>
            <w:r w:rsidRPr="00BC38BF">
              <w:rPr>
                <w:rFonts w:ascii="Verdana" w:hAnsi="Verdana" w:cs="Calibri"/>
                <w:b/>
                <w:bCs/>
                <w:color w:val="000000"/>
                <w:sz w:val="18"/>
                <w:szCs w:val="18"/>
                <w:lang w:eastAsia="en-GB"/>
              </w:rPr>
              <w:lastRenderedPageBreak/>
              <w:t>Institutional risks</w:t>
            </w:r>
          </w:p>
        </w:tc>
      </w:tr>
      <w:tr w:rsidR="007004C9" w:rsidRPr="00491FA8" w14:paraId="5A9E6DB3" w14:textId="77777777" w:rsidTr="00E9044A">
        <w:trPr>
          <w:trHeight w:val="958"/>
        </w:trPr>
        <w:tc>
          <w:tcPr>
            <w:tcW w:w="3280" w:type="dxa"/>
            <w:tcBorders>
              <w:top w:val="nil"/>
              <w:left w:val="single" w:sz="8" w:space="0" w:color="BFBFBF"/>
              <w:bottom w:val="single" w:sz="8" w:space="0" w:color="BFBFBF"/>
              <w:right w:val="single" w:sz="8" w:space="0" w:color="BFBFBF"/>
            </w:tcBorders>
            <w:shd w:val="clear" w:color="auto" w:fill="auto"/>
            <w:vAlign w:val="center"/>
            <w:hideMark/>
          </w:tcPr>
          <w:p w14:paraId="549E8098" w14:textId="77777777" w:rsidR="007004C9" w:rsidRPr="0024699B" w:rsidRDefault="007004C9"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 xml:space="preserve">The institutions in charge of setting up the sovereign fund could encounter difficulties to coordinate effectively and it creates confusion on the scope of coverage. </w:t>
            </w:r>
          </w:p>
        </w:tc>
        <w:tc>
          <w:tcPr>
            <w:tcW w:w="1200" w:type="dxa"/>
            <w:tcBorders>
              <w:top w:val="nil"/>
              <w:left w:val="nil"/>
              <w:bottom w:val="single" w:sz="8" w:space="0" w:color="BFBFBF"/>
              <w:right w:val="single" w:sz="8" w:space="0" w:color="BFBFBF"/>
            </w:tcBorders>
            <w:shd w:val="clear" w:color="000000" w:fill="DDD9C4"/>
            <w:vAlign w:val="center"/>
            <w:hideMark/>
          </w:tcPr>
          <w:p w14:paraId="5FB82B9F" w14:textId="11F15CE6" w:rsidR="007004C9" w:rsidRPr="002739AE" w:rsidRDefault="00DF415C"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HIGH</w:t>
            </w:r>
          </w:p>
        </w:tc>
        <w:tc>
          <w:tcPr>
            <w:tcW w:w="1720" w:type="dxa"/>
            <w:tcBorders>
              <w:top w:val="nil"/>
              <w:left w:val="nil"/>
              <w:bottom w:val="single" w:sz="8" w:space="0" w:color="BFBFBF"/>
              <w:right w:val="single" w:sz="8" w:space="0" w:color="BFBFBF"/>
            </w:tcBorders>
            <w:shd w:val="clear" w:color="auto" w:fill="auto"/>
            <w:vAlign w:val="center"/>
            <w:hideMark/>
          </w:tcPr>
          <w:p w14:paraId="376E5BE3" w14:textId="77777777" w:rsidR="007004C9" w:rsidRPr="002739AE" w:rsidRDefault="007004C9"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3</w:t>
            </w:r>
          </w:p>
        </w:tc>
        <w:tc>
          <w:tcPr>
            <w:tcW w:w="1840" w:type="dxa"/>
            <w:tcBorders>
              <w:top w:val="nil"/>
              <w:left w:val="nil"/>
              <w:bottom w:val="single" w:sz="8" w:space="0" w:color="BFBFBF"/>
              <w:right w:val="single" w:sz="8" w:space="0" w:color="BFBFBF"/>
            </w:tcBorders>
            <w:shd w:val="clear" w:color="auto" w:fill="auto"/>
            <w:vAlign w:val="center"/>
            <w:hideMark/>
          </w:tcPr>
          <w:p w14:paraId="1FC7E73D" w14:textId="564BFBF5" w:rsidR="007004C9" w:rsidRPr="002739AE" w:rsidRDefault="00DB2EE2"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4</w:t>
            </w:r>
          </w:p>
        </w:tc>
        <w:tc>
          <w:tcPr>
            <w:tcW w:w="3800" w:type="dxa"/>
            <w:tcBorders>
              <w:top w:val="nil"/>
              <w:left w:val="nil"/>
              <w:bottom w:val="single" w:sz="8" w:space="0" w:color="BFBFBF"/>
              <w:right w:val="single" w:sz="8" w:space="0" w:color="BFBFBF"/>
            </w:tcBorders>
            <w:shd w:val="clear" w:color="auto" w:fill="auto"/>
            <w:vAlign w:val="center"/>
            <w:hideMark/>
          </w:tcPr>
          <w:p w14:paraId="52FEC57B" w14:textId="77777777" w:rsidR="007004C9" w:rsidRPr="0024699B" w:rsidRDefault="007004C9"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 xml:space="preserve">In order to facilitate the creation and operation of the sovereign fund, strengthening the management capacity of the team carrying the fund creation is part of the project results. </w:t>
            </w:r>
          </w:p>
        </w:tc>
        <w:tc>
          <w:tcPr>
            <w:tcW w:w="1216" w:type="dxa"/>
            <w:tcBorders>
              <w:top w:val="nil"/>
              <w:left w:val="nil"/>
              <w:bottom w:val="single" w:sz="8" w:space="0" w:color="BFBFBF"/>
              <w:right w:val="single" w:sz="8" w:space="0" w:color="BFBFBF"/>
            </w:tcBorders>
            <w:shd w:val="clear" w:color="auto" w:fill="auto"/>
            <w:vAlign w:val="center"/>
            <w:hideMark/>
          </w:tcPr>
          <w:p w14:paraId="12EAF3FA" w14:textId="3844858C" w:rsidR="007004C9" w:rsidRPr="0024699B" w:rsidRDefault="005F3750" w:rsidP="00FE0177">
            <w:pPr>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 xml:space="preserve">Presidency Office, Ministry of Finance </w:t>
            </w:r>
            <w:r w:rsidR="007004C9" w:rsidRPr="0024699B">
              <w:rPr>
                <w:rFonts w:ascii="Verdana" w:hAnsi="Verdana" w:cs="Calibri"/>
                <w:color w:val="000000"/>
                <w:sz w:val="14"/>
                <w:szCs w:val="18"/>
                <w:lang w:val="en-US" w:eastAsia="en-GB"/>
              </w:rPr>
              <w:t>UNDP</w:t>
            </w:r>
          </w:p>
        </w:tc>
      </w:tr>
      <w:tr w:rsidR="007004C9" w:rsidRPr="00BC38BF" w14:paraId="6CF58054" w14:textId="77777777" w:rsidTr="00E9044A">
        <w:trPr>
          <w:trHeight w:val="688"/>
        </w:trPr>
        <w:tc>
          <w:tcPr>
            <w:tcW w:w="3280" w:type="dxa"/>
            <w:tcBorders>
              <w:top w:val="nil"/>
              <w:left w:val="single" w:sz="8" w:space="0" w:color="BFBFBF"/>
              <w:bottom w:val="single" w:sz="8" w:space="0" w:color="BFBFBF"/>
              <w:right w:val="single" w:sz="8" w:space="0" w:color="BFBFBF"/>
            </w:tcBorders>
            <w:shd w:val="clear" w:color="auto" w:fill="auto"/>
            <w:vAlign w:val="center"/>
            <w:hideMark/>
          </w:tcPr>
          <w:p w14:paraId="0AE3487E" w14:textId="77777777" w:rsidR="007004C9" w:rsidRPr="0024699B" w:rsidRDefault="007004C9"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 xml:space="preserve">The Legal Framework is not aligned with JP activities. </w:t>
            </w:r>
          </w:p>
        </w:tc>
        <w:tc>
          <w:tcPr>
            <w:tcW w:w="1200" w:type="dxa"/>
            <w:tcBorders>
              <w:top w:val="nil"/>
              <w:left w:val="nil"/>
              <w:bottom w:val="single" w:sz="8" w:space="0" w:color="BFBFBF"/>
              <w:right w:val="single" w:sz="8" w:space="0" w:color="BFBFBF"/>
            </w:tcBorders>
            <w:shd w:val="clear" w:color="000000" w:fill="DDD9C4"/>
            <w:vAlign w:val="center"/>
            <w:hideMark/>
          </w:tcPr>
          <w:p w14:paraId="4C60C2CB" w14:textId="12DD3BBA" w:rsidR="007004C9" w:rsidRPr="002739AE" w:rsidRDefault="00C778A0"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MEDIUM</w:t>
            </w:r>
          </w:p>
        </w:tc>
        <w:tc>
          <w:tcPr>
            <w:tcW w:w="1720" w:type="dxa"/>
            <w:tcBorders>
              <w:top w:val="nil"/>
              <w:left w:val="nil"/>
              <w:bottom w:val="single" w:sz="8" w:space="0" w:color="BFBFBF"/>
              <w:right w:val="single" w:sz="8" w:space="0" w:color="BFBFBF"/>
            </w:tcBorders>
            <w:shd w:val="clear" w:color="auto" w:fill="auto"/>
            <w:vAlign w:val="center"/>
            <w:hideMark/>
          </w:tcPr>
          <w:p w14:paraId="371DC85A" w14:textId="77777777" w:rsidR="007004C9" w:rsidRPr="002739AE" w:rsidRDefault="007004C9"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2</w:t>
            </w:r>
          </w:p>
        </w:tc>
        <w:tc>
          <w:tcPr>
            <w:tcW w:w="1840" w:type="dxa"/>
            <w:tcBorders>
              <w:top w:val="nil"/>
              <w:left w:val="nil"/>
              <w:bottom w:val="single" w:sz="8" w:space="0" w:color="BFBFBF"/>
              <w:right w:val="single" w:sz="8" w:space="0" w:color="BFBFBF"/>
            </w:tcBorders>
            <w:shd w:val="clear" w:color="auto" w:fill="auto"/>
            <w:vAlign w:val="center"/>
            <w:hideMark/>
          </w:tcPr>
          <w:p w14:paraId="0C9C0009" w14:textId="77777777" w:rsidR="007004C9" w:rsidRPr="002739AE" w:rsidRDefault="007004C9"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4</w:t>
            </w:r>
          </w:p>
        </w:tc>
        <w:tc>
          <w:tcPr>
            <w:tcW w:w="3800" w:type="dxa"/>
            <w:tcBorders>
              <w:top w:val="nil"/>
              <w:left w:val="nil"/>
              <w:bottom w:val="single" w:sz="8" w:space="0" w:color="BFBFBF"/>
              <w:right w:val="single" w:sz="8" w:space="0" w:color="BFBFBF"/>
            </w:tcBorders>
            <w:shd w:val="clear" w:color="auto" w:fill="auto"/>
            <w:vAlign w:val="center"/>
            <w:hideMark/>
          </w:tcPr>
          <w:p w14:paraId="5665AA9A" w14:textId="77777777" w:rsidR="007004C9" w:rsidRPr="0024699B" w:rsidRDefault="007004C9"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 xml:space="preserve"> The first year of the JP is mainly dedicated to aligning the legal framework to the willingness to create a </w:t>
            </w:r>
            <w:r w:rsidR="005F3750" w:rsidRPr="0024699B">
              <w:rPr>
                <w:rFonts w:ascii="Verdana" w:hAnsi="Verdana" w:cs="Calibri"/>
                <w:color w:val="000000"/>
                <w:sz w:val="14"/>
                <w:szCs w:val="18"/>
                <w:lang w:val="en-US" w:eastAsia="en-GB"/>
              </w:rPr>
              <w:t xml:space="preserve">de-risking facility and a </w:t>
            </w:r>
            <w:r w:rsidRPr="0024699B">
              <w:rPr>
                <w:rFonts w:ascii="Verdana" w:hAnsi="Verdana" w:cs="Calibri"/>
                <w:color w:val="000000"/>
                <w:sz w:val="14"/>
                <w:szCs w:val="18"/>
                <w:lang w:val="en-US" w:eastAsia="en-GB"/>
              </w:rPr>
              <w:t xml:space="preserve">sovereign fund. </w:t>
            </w:r>
          </w:p>
          <w:p w14:paraId="154EC61E" w14:textId="77777777" w:rsidR="00E9044A" w:rsidRPr="0024699B" w:rsidRDefault="00E9044A" w:rsidP="00FE0177">
            <w:pPr>
              <w:jc w:val="both"/>
              <w:rPr>
                <w:rFonts w:ascii="Verdana" w:hAnsi="Verdana" w:cs="Calibri"/>
                <w:color w:val="000000"/>
                <w:sz w:val="14"/>
                <w:szCs w:val="18"/>
                <w:lang w:val="en-US" w:eastAsia="en-GB"/>
              </w:rPr>
            </w:pPr>
          </w:p>
          <w:p w14:paraId="0A131D28" w14:textId="77777777" w:rsidR="00E9044A" w:rsidRPr="0024699B" w:rsidRDefault="00E9044A" w:rsidP="00FE0177">
            <w:pPr>
              <w:jc w:val="both"/>
              <w:rPr>
                <w:rFonts w:ascii="Verdana" w:hAnsi="Verdana" w:cs="Calibri"/>
                <w:color w:val="000000"/>
                <w:sz w:val="14"/>
                <w:szCs w:val="18"/>
                <w:lang w:val="en-US" w:eastAsia="en-GB"/>
              </w:rPr>
            </w:pPr>
          </w:p>
          <w:p w14:paraId="1A523A1C" w14:textId="77777777" w:rsidR="00E9044A" w:rsidRPr="0024699B" w:rsidRDefault="00E9044A" w:rsidP="00FE0177">
            <w:pPr>
              <w:jc w:val="both"/>
              <w:rPr>
                <w:rFonts w:ascii="Verdana" w:hAnsi="Verdana" w:cs="Calibri"/>
                <w:color w:val="000000"/>
                <w:sz w:val="14"/>
                <w:szCs w:val="18"/>
                <w:lang w:val="en-US" w:eastAsia="en-GB"/>
              </w:rPr>
            </w:pPr>
          </w:p>
          <w:p w14:paraId="57BA1CDB" w14:textId="37C41810" w:rsidR="00E9044A" w:rsidRPr="0024699B" w:rsidRDefault="00E9044A" w:rsidP="00FE0177">
            <w:pPr>
              <w:jc w:val="both"/>
              <w:rPr>
                <w:rFonts w:ascii="Verdana" w:hAnsi="Verdana" w:cs="Calibri"/>
                <w:color w:val="000000"/>
                <w:sz w:val="14"/>
                <w:szCs w:val="18"/>
                <w:lang w:val="en-US" w:eastAsia="en-GB"/>
              </w:rPr>
            </w:pPr>
          </w:p>
        </w:tc>
        <w:tc>
          <w:tcPr>
            <w:tcW w:w="1216" w:type="dxa"/>
            <w:tcBorders>
              <w:top w:val="nil"/>
              <w:left w:val="nil"/>
              <w:bottom w:val="single" w:sz="8" w:space="0" w:color="BFBFBF"/>
              <w:right w:val="single" w:sz="8" w:space="0" w:color="BFBFBF"/>
            </w:tcBorders>
            <w:shd w:val="clear" w:color="auto" w:fill="auto"/>
            <w:vAlign w:val="center"/>
            <w:hideMark/>
          </w:tcPr>
          <w:p w14:paraId="19F1D142" w14:textId="342BDD8D" w:rsidR="007004C9" w:rsidRPr="002739AE" w:rsidRDefault="005F3750" w:rsidP="00FE0177">
            <w:pPr>
              <w:rPr>
                <w:rFonts w:ascii="Verdana" w:hAnsi="Verdana" w:cs="Calibri"/>
                <w:color w:val="000000"/>
                <w:sz w:val="14"/>
                <w:szCs w:val="18"/>
                <w:lang w:eastAsia="en-GB"/>
              </w:rPr>
            </w:pPr>
            <w:r w:rsidRPr="002739AE">
              <w:rPr>
                <w:rFonts w:ascii="Verdana" w:hAnsi="Verdana" w:cs="Calibri"/>
                <w:color w:val="000000"/>
                <w:sz w:val="14"/>
                <w:szCs w:val="18"/>
                <w:lang w:eastAsia="en-GB"/>
              </w:rPr>
              <w:t xml:space="preserve">UNDP, </w:t>
            </w:r>
            <w:r w:rsidR="007004C9" w:rsidRPr="002739AE">
              <w:rPr>
                <w:rFonts w:ascii="Verdana" w:hAnsi="Verdana" w:cs="Calibri"/>
                <w:color w:val="000000"/>
                <w:sz w:val="14"/>
                <w:szCs w:val="18"/>
                <w:lang w:eastAsia="en-GB"/>
              </w:rPr>
              <w:t>UNIDO</w:t>
            </w:r>
            <w:r w:rsidRPr="002739AE">
              <w:rPr>
                <w:rFonts w:ascii="Verdana" w:hAnsi="Verdana" w:cs="Calibri"/>
                <w:color w:val="000000"/>
                <w:sz w:val="14"/>
                <w:szCs w:val="18"/>
                <w:lang w:eastAsia="en-GB"/>
              </w:rPr>
              <w:t>, UNCDF</w:t>
            </w:r>
          </w:p>
        </w:tc>
      </w:tr>
      <w:tr w:rsidR="007004C9" w:rsidRPr="00BC38BF" w14:paraId="0ACE700B" w14:textId="77777777" w:rsidTr="001505E6">
        <w:trPr>
          <w:trHeight w:val="315"/>
        </w:trPr>
        <w:tc>
          <w:tcPr>
            <w:tcW w:w="13056" w:type="dxa"/>
            <w:gridSpan w:val="6"/>
            <w:tcBorders>
              <w:top w:val="single" w:sz="8" w:space="0" w:color="BFBFBF"/>
              <w:left w:val="single" w:sz="8" w:space="0" w:color="BFBFBF"/>
              <w:bottom w:val="single" w:sz="8" w:space="0" w:color="BFBFBF"/>
              <w:right w:val="single" w:sz="8" w:space="0" w:color="BFBFBF"/>
            </w:tcBorders>
            <w:shd w:val="clear" w:color="000000" w:fill="DAEEF3"/>
            <w:vAlign w:val="center"/>
            <w:hideMark/>
          </w:tcPr>
          <w:p w14:paraId="21490EED" w14:textId="77777777" w:rsidR="007004C9" w:rsidRPr="002739AE" w:rsidRDefault="007004C9" w:rsidP="00FE0177">
            <w:pPr>
              <w:rPr>
                <w:rFonts w:ascii="Verdana" w:hAnsi="Verdana" w:cs="Calibri"/>
                <w:b/>
                <w:bCs/>
                <w:color w:val="000000"/>
                <w:sz w:val="18"/>
                <w:szCs w:val="18"/>
                <w:lang w:eastAsia="en-GB"/>
              </w:rPr>
            </w:pPr>
            <w:r w:rsidRPr="002739AE">
              <w:rPr>
                <w:rFonts w:ascii="Verdana" w:hAnsi="Verdana" w:cs="Calibri"/>
                <w:b/>
                <w:bCs/>
                <w:color w:val="000000"/>
                <w:sz w:val="18"/>
                <w:szCs w:val="18"/>
                <w:lang w:eastAsia="en-GB"/>
              </w:rPr>
              <w:t>Fiduciary risks</w:t>
            </w:r>
          </w:p>
        </w:tc>
      </w:tr>
      <w:tr w:rsidR="007004C9" w:rsidRPr="00BC38BF" w14:paraId="09BE09FC" w14:textId="77777777" w:rsidTr="00E9044A">
        <w:trPr>
          <w:trHeight w:val="779"/>
        </w:trPr>
        <w:tc>
          <w:tcPr>
            <w:tcW w:w="3280" w:type="dxa"/>
            <w:tcBorders>
              <w:top w:val="nil"/>
              <w:left w:val="single" w:sz="8" w:space="0" w:color="BFBFBF"/>
              <w:bottom w:val="single" w:sz="8" w:space="0" w:color="BFBFBF"/>
              <w:right w:val="single" w:sz="8" w:space="0" w:color="BFBFBF"/>
            </w:tcBorders>
            <w:shd w:val="clear" w:color="auto" w:fill="auto"/>
            <w:vAlign w:val="center"/>
            <w:hideMark/>
          </w:tcPr>
          <w:p w14:paraId="2CAD1696" w14:textId="3926DAD1" w:rsidR="007004C9" w:rsidRPr="0024699B" w:rsidRDefault="007004C9"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 xml:space="preserve">The project is confronted with </w:t>
            </w:r>
            <w:r w:rsidR="005F3750" w:rsidRPr="0024699B">
              <w:rPr>
                <w:rFonts w:ascii="Verdana" w:hAnsi="Verdana" w:cs="Calibri"/>
                <w:color w:val="000000"/>
                <w:sz w:val="14"/>
                <w:szCs w:val="18"/>
                <w:lang w:val="en-US" w:eastAsia="en-GB"/>
              </w:rPr>
              <w:t>lack of Managerial capacity and</w:t>
            </w:r>
            <w:r w:rsidRPr="0024699B">
              <w:rPr>
                <w:rFonts w:ascii="Verdana" w:hAnsi="Verdana" w:cs="Calibri"/>
                <w:color w:val="000000"/>
                <w:sz w:val="14"/>
                <w:szCs w:val="18"/>
                <w:lang w:val="en-US" w:eastAsia="en-GB"/>
              </w:rPr>
              <w:t xml:space="preserve"> shortage of qualified technical team, resulting in key person risks</w:t>
            </w:r>
          </w:p>
        </w:tc>
        <w:tc>
          <w:tcPr>
            <w:tcW w:w="1200" w:type="dxa"/>
            <w:tcBorders>
              <w:top w:val="nil"/>
              <w:left w:val="nil"/>
              <w:bottom w:val="single" w:sz="8" w:space="0" w:color="BFBFBF"/>
              <w:right w:val="single" w:sz="8" w:space="0" w:color="BFBFBF"/>
            </w:tcBorders>
            <w:shd w:val="clear" w:color="000000" w:fill="DDD9C4"/>
            <w:vAlign w:val="center"/>
            <w:hideMark/>
          </w:tcPr>
          <w:p w14:paraId="07484200" w14:textId="43693DF5" w:rsidR="007004C9" w:rsidRPr="002739AE" w:rsidRDefault="00C778A0"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HIGH</w:t>
            </w:r>
          </w:p>
        </w:tc>
        <w:tc>
          <w:tcPr>
            <w:tcW w:w="1720" w:type="dxa"/>
            <w:tcBorders>
              <w:top w:val="nil"/>
              <w:left w:val="nil"/>
              <w:bottom w:val="single" w:sz="8" w:space="0" w:color="BFBFBF"/>
              <w:right w:val="single" w:sz="8" w:space="0" w:color="BFBFBF"/>
            </w:tcBorders>
            <w:shd w:val="clear" w:color="auto" w:fill="auto"/>
            <w:vAlign w:val="center"/>
            <w:hideMark/>
          </w:tcPr>
          <w:p w14:paraId="7A18B4BE" w14:textId="77777777" w:rsidR="007004C9" w:rsidRPr="002739AE" w:rsidRDefault="007004C9"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3</w:t>
            </w:r>
          </w:p>
        </w:tc>
        <w:tc>
          <w:tcPr>
            <w:tcW w:w="1840" w:type="dxa"/>
            <w:tcBorders>
              <w:top w:val="nil"/>
              <w:left w:val="nil"/>
              <w:bottom w:val="single" w:sz="8" w:space="0" w:color="BFBFBF"/>
              <w:right w:val="single" w:sz="8" w:space="0" w:color="BFBFBF"/>
            </w:tcBorders>
            <w:shd w:val="clear" w:color="auto" w:fill="auto"/>
            <w:vAlign w:val="center"/>
            <w:hideMark/>
          </w:tcPr>
          <w:p w14:paraId="20DAC673" w14:textId="77777777" w:rsidR="007004C9" w:rsidRPr="002739AE" w:rsidRDefault="007004C9"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4</w:t>
            </w:r>
          </w:p>
        </w:tc>
        <w:tc>
          <w:tcPr>
            <w:tcW w:w="3800" w:type="dxa"/>
            <w:tcBorders>
              <w:top w:val="nil"/>
              <w:left w:val="nil"/>
              <w:bottom w:val="single" w:sz="8" w:space="0" w:color="BFBFBF"/>
              <w:right w:val="single" w:sz="8" w:space="0" w:color="BFBFBF"/>
            </w:tcBorders>
            <w:shd w:val="clear" w:color="auto" w:fill="auto"/>
            <w:vAlign w:val="center"/>
            <w:hideMark/>
          </w:tcPr>
          <w:p w14:paraId="03FBF323" w14:textId="4977D8CE" w:rsidR="007004C9" w:rsidRPr="0024699B" w:rsidRDefault="007004C9"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Bridge Asset Management Team, recruite</w:t>
            </w:r>
            <w:r w:rsidR="005F3750" w:rsidRPr="0024699B">
              <w:rPr>
                <w:rFonts w:ascii="Verdana" w:hAnsi="Verdana" w:cs="Calibri"/>
                <w:color w:val="000000"/>
                <w:sz w:val="14"/>
                <w:szCs w:val="18"/>
                <w:lang w:val="en-US" w:eastAsia="en-GB"/>
              </w:rPr>
              <w:t>d according to Global Performance S</w:t>
            </w:r>
            <w:r w:rsidRPr="0024699B">
              <w:rPr>
                <w:rFonts w:ascii="Verdana" w:hAnsi="Verdana" w:cs="Calibri"/>
                <w:color w:val="000000"/>
                <w:sz w:val="14"/>
                <w:szCs w:val="18"/>
                <w:lang w:val="en-US" w:eastAsia="en-GB"/>
              </w:rPr>
              <w:t xml:space="preserve">tandards </w:t>
            </w:r>
          </w:p>
        </w:tc>
        <w:tc>
          <w:tcPr>
            <w:tcW w:w="1216" w:type="dxa"/>
            <w:tcBorders>
              <w:top w:val="nil"/>
              <w:left w:val="nil"/>
              <w:bottom w:val="single" w:sz="8" w:space="0" w:color="BFBFBF"/>
              <w:right w:val="single" w:sz="8" w:space="0" w:color="BFBFBF"/>
            </w:tcBorders>
            <w:shd w:val="clear" w:color="auto" w:fill="auto"/>
            <w:vAlign w:val="center"/>
            <w:hideMark/>
          </w:tcPr>
          <w:p w14:paraId="73AB3285" w14:textId="77777777" w:rsidR="007004C9" w:rsidRPr="002739AE" w:rsidRDefault="007004C9" w:rsidP="00FE0177">
            <w:pPr>
              <w:rPr>
                <w:rFonts w:ascii="Verdana" w:hAnsi="Verdana" w:cs="Calibri"/>
                <w:color w:val="000000"/>
                <w:sz w:val="14"/>
                <w:szCs w:val="18"/>
                <w:lang w:eastAsia="en-GB"/>
              </w:rPr>
            </w:pPr>
            <w:r w:rsidRPr="002739AE">
              <w:rPr>
                <w:rFonts w:ascii="Verdana" w:hAnsi="Verdana" w:cs="Calibri"/>
                <w:color w:val="000000"/>
                <w:sz w:val="14"/>
                <w:szCs w:val="18"/>
                <w:lang w:eastAsia="en-GB"/>
              </w:rPr>
              <w:t>UNCDF</w:t>
            </w:r>
          </w:p>
        </w:tc>
      </w:tr>
      <w:tr w:rsidR="007004C9" w:rsidRPr="00BC38BF" w14:paraId="78CCF063" w14:textId="77777777" w:rsidTr="00E9044A">
        <w:trPr>
          <w:trHeight w:val="1178"/>
        </w:trPr>
        <w:tc>
          <w:tcPr>
            <w:tcW w:w="3280" w:type="dxa"/>
            <w:tcBorders>
              <w:top w:val="nil"/>
              <w:left w:val="single" w:sz="8" w:space="0" w:color="BFBFBF"/>
              <w:bottom w:val="single" w:sz="8" w:space="0" w:color="BFBFBF"/>
              <w:right w:val="single" w:sz="8" w:space="0" w:color="BFBFBF"/>
            </w:tcBorders>
            <w:shd w:val="clear" w:color="auto" w:fill="auto"/>
            <w:vAlign w:val="center"/>
            <w:hideMark/>
          </w:tcPr>
          <w:p w14:paraId="5A91D127" w14:textId="77777777" w:rsidR="007004C9" w:rsidRPr="0024699B" w:rsidRDefault="007004C9"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The setting up of a sovereign fund will take some time and will not be ready to finance projects on the ground.</w:t>
            </w:r>
          </w:p>
        </w:tc>
        <w:tc>
          <w:tcPr>
            <w:tcW w:w="1200" w:type="dxa"/>
            <w:tcBorders>
              <w:top w:val="nil"/>
              <w:left w:val="nil"/>
              <w:bottom w:val="single" w:sz="8" w:space="0" w:color="BFBFBF"/>
              <w:right w:val="single" w:sz="8" w:space="0" w:color="BFBFBF"/>
            </w:tcBorders>
            <w:shd w:val="clear" w:color="000000" w:fill="DDD9C4"/>
            <w:vAlign w:val="center"/>
            <w:hideMark/>
          </w:tcPr>
          <w:p w14:paraId="27119F62" w14:textId="730DE7D3" w:rsidR="007004C9" w:rsidRPr="002739AE" w:rsidRDefault="00DF415C"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HIGH</w:t>
            </w:r>
          </w:p>
        </w:tc>
        <w:tc>
          <w:tcPr>
            <w:tcW w:w="1720" w:type="dxa"/>
            <w:tcBorders>
              <w:top w:val="nil"/>
              <w:left w:val="nil"/>
              <w:bottom w:val="single" w:sz="8" w:space="0" w:color="BFBFBF"/>
              <w:right w:val="single" w:sz="8" w:space="0" w:color="BFBFBF"/>
            </w:tcBorders>
            <w:shd w:val="clear" w:color="auto" w:fill="auto"/>
            <w:vAlign w:val="center"/>
            <w:hideMark/>
          </w:tcPr>
          <w:p w14:paraId="6A1C40C0" w14:textId="77777777" w:rsidR="007004C9" w:rsidRPr="002739AE" w:rsidRDefault="007004C9"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3</w:t>
            </w:r>
          </w:p>
        </w:tc>
        <w:tc>
          <w:tcPr>
            <w:tcW w:w="1840" w:type="dxa"/>
            <w:tcBorders>
              <w:top w:val="nil"/>
              <w:left w:val="nil"/>
              <w:bottom w:val="single" w:sz="8" w:space="0" w:color="BFBFBF"/>
              <w:right w:val="single" w:sz="8" w:space="0" w:color="BFBFBF"/>
            </w:tcBorders>
            <w:shd w:val="clear" w:color="auto" w:fill="auto"/>
            <w:vAlign w:val="center"/>
            <w:hideMark/>
          </w:tcPr>
          <w:p w14:paraId="58ECF0E5" w14:textId="1C259F7A" w:rsidR="007004C9" w:rsidRPr="002739AE" w:rsidRDefault="00754D8C"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3</w:t>
            </w:r>
          </w:p>
        </w:tc>
        <w:tc>
          <w:tcPr>
            <w:tcW w:w="3800" w:type="dxa"/>
            <w:tcBorders>
              <w:top w:val="nil"/>
              <w:left w:val="nil"/>
              <w:bottom w:val="single" w:sz="8" w:space="0" w:color="BFBFBF"/>
              <w:right w:val="single" w:sz="8" w:space="0" w:color="BFBFBF"/>
            </w:tcBorders>
            <w:shd w:val="clear" w:color="auto" w:fill="auto"/>
            <w:vAlign w:val="center"/>
            <w:hideMark/>
          </w:tcPr>
          <w:p w14:paraId="14E277A8" w14:textId="25BE84F2" w:rsidR="007004C9" w:rsidRPr="0024699B" w:rsidRDefault="007004C9"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 xml:space="preserve">The </w:t>
            </w:r>
            <w:r w:rsidR="00513289" w:rsidRPr="0024699B">
              <w:rPr>
                <w:rFonts w:ascii="Verdana" w:hAnsi="Verdana" w:cs="Calibri"/>
                <w:color w:val="000000"/>
                <w:sz w:val="14"/>
                <w:szCs w:val="18"/>
                <w:lang w:val="en-US" w:eastAsia="en-GB"/>
              </w:rPr>
              <w:t>derisking facility</w:t>
            </w:r>
            <w:r w:rsidRPr="0024699B">
              <w:rPr>
                <w:rFonts w:ascii="Verdana" w:hAnsi="Verdana" w:cs="Calibri"/>
                <w:color w:val="000000"/>
                <w:sz w:val="14"/>
                <w:szCs w:val="18"/>
                <w:lang w:val="en-US" w:eastAsia="en-GB"/>
              </w:rPr>
              <w:t xml:space="preserve"> is developed in parallel and independently to the creation of the sovereign fund to kick start early the financing of innovative projects including in renewable energy. Exit strategy will be to link the </w:t>
            </w:r>
            <w:r w:rsidR="00513289" w:rsidRPr="0024699B">
              <w:rPr>
                <w:rFonts w:ascii="Verdana" w:hAnsi="Verdana" w:cs="Calibri"/>
                <w:color w:val="000000"/>
                <w:sz w:val="14"/>
                <w:szCs w:val="18"/>
                <w:lang w:val="en-US" w:eastAsia="en-GB"/>
              </w:rPr>
              <w:t>derisking facility with the FNED and to</w:t>
            </w:r>
            <w:r w:rsidRPr="0024699B">
              <w:rPr>
                <w:rFonts w:ascii="Verdana" w:hAnsi="Verdana" w:cs="Calibri"/>
                <w:color w:val="000000"/>
                <w:sz w:val="14"/>
                <w:szCs w:val="18"/>
                <w:lang w:val="en-US" w:eastAsia="en-GB"/>
              </w:rPr>
              <w:t xml:space="preserve"> the sovereign fund. </w:t>
            </w:r>
          </w:p>
        </w:tc>
        <w:tc>
          <w:tcPr>
            <w:tcW w:w="1216" w:type="dxa"/>
            <w:tcBorders>
              <w:top w:val="nil"/>
              <w:left w:val="nil"/>
              <w:bottom w:val="single" w:sz="8" w:space="0" w:color="BFBFBF"/>
              <w:right w:val="single" w:sz="8" w:space="0" w:color="BFBFBF"/>
            </w:tcBorders>
            <w:shd w:val="clear" w:color="auto" w:fill="auto"/>
            <w:vAlign w:val="center"/>
            <w:hideMark/>
          </w:tcPr>
          <w:p w14:paraId="4F15222D" w14:textId="0BAF526B" w:rsidR="007004C9" w:rsidRPr="002739AE" w:rsidRDefault="007004C9" w:rsidP="00FE0177">
            <w:pPr>
              <w:rPr>
                <w:rFonts w:ascii="Verdana" w:hAnsi="Verdana" w:cs="Calibri"/>
                <w:color w:val="000000"/>
                <w:sz w:val="14"/>
                <w:szCs w:val="18"/>
                <w:lang w:eastAsia="en-GB"/>
              </w:rPr>
            </w:pPr>
            <w:r w:rsidRPr="002739AE">
              <w:rPr>
                <w:rFonts w:ascii="Verdana" w:hAnsi="Verdana" w:cs="Calibri"/>
                <w:color w:val="000000"/>
                <w:sz w:val="14"/>
                <w:szCs w:val="18"/>
                <w:lang w:eastAsia="en-GB"/>
              </w:rPr>
              <w:t>UNCDF</w:t>
            </w:r>
            <w:r w:rsidR="00513289" w:rsidRPr="002739AE">
              <w:rPr>
                <w:rFonts w:ascii="Verdana" w:hAnsi="Verdana" w:cs="Calibri"/>
                <w:color w:val="000000"/>
                <w:sz w:val="14"/>
                <w:szCs w:val="18"/>
                <w:lang w:eastAsia="en-GB"/>
              </w:rPr>
              <w:t>, UNDP</w:t>
            </w:r>
          </w:p>
        </w:tc>
      </w:tr>
      <w:tr w:rsidR="007004C9" w:rsidRPr="00BC38BF" w14:paraId="50D12B00" w14:textId="77777777" w:rsidTr="00E9044A">
        <w:trPr>
          <w:trHeight w:val="1549"/>
        </w:trPr>
        <w:tc>
          <w:tcPr>
            <w:tcW w:w="3280" w:type="dxa"/>
            <w:tcBorders>
              <w:top w:val="nil"/>
              <w:left w:val="single" w:sz="8" w:space="0" w:color="BFBFBF"/>
              <w:bottom w:val="single" w:sz="8" w:space="0" w:color="BFBFBF"/>
              <w:right w:val="single" w:sz="8" w:space="0" w:color="BFBFBF"/>
            </w:tcBorders>
            <w:shd w:val="clear" w:color="auto" w:fill="auto"/>
            <w:vAlign w:val="center"/>
            <w:hideMark/>
          </w:tcPr>
          <w:p w14:paraId="692EF036" w14:textId="77777777" w:rsidR="007004C9" w:rsidRPr="0024699B" w:rsidRDefault="007004C9" w:rsidP="00FE0177">
            <w:pPr>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The financial sector and investment requirements of the project are not realized. </w:t>
            </w:r>
          </w:p>
        </w:tc>
        <w:tc>
          <w:tcPr>
            <w:tcW w:w="1200" w:type="dxa"/>
            <w:tcBorders>
              <w:top w:val="nil"/>
              <w:left w:val="nil"/>
              <w:bottom w:val="single" w:sz="8" w:space="0" w:color="BFBFBF"/>
              <w:right w:val="single" w:sz="8" w:space="0" w:color="BFBFBF"/>
            </w:tcBorders>
            <w:shd w:val="clear" w:color="000000" w:fill="DDD9C4"/>
            <w:vAlign w:val="center"/>
            <w:hideMark/>
          </w:tcPr>
          <w:p w14:paraId="48C23756" w14:textId="1EDD4A32" w:rsidR="007004C9" w:rsidRPr="002739AE" w:rsidRDefault="00C778A0"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LOW</w:t>
            </w:r>
          </w:p>
        </w:tc>
        <w:tc>
          <w:tcPr>
            <w:tcW w:w="1720" w:type="dxa"/>
            <w:tcBorders>
              <w:top w:val="nil"/>
              <w:left w:val="nil"/>
              <w:bottom w:val="single" w:sz="8" w:space="0" w:color="BFBFBF"/>
              <w:right w:val="single" w:sz="8" w:space="0" w:color="BFBFBF"/>
            </w:tcBorders>
            <w:shd w:val="clear" w:color="auto" w:fill="auto"/>
            <w:vAlign w:val="center"/>
            <w:hideMark/>
          </w:tcPr>
          <w:p w14:paraId="5DD1B169" w14:textId="77777777" w:rsidR="007004C9" w:rsidRPr="002739AE" w:rsidRDefault="007004C9"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2</w:t>
            </w:r>
          </w:p>
        </w:tc>
        <w:tc>
          <w:tcPr>
            <w:tcW w:w="1840" w:type="dxa"/>
            <w:tcBorders>
              <w:top w:val="nil"/>
              <w:left w:val="nil"/>
              <w:bottom w:val="single" w:sz="8" w:space="0" w:color="BFBFBF"/>
              <w:right w:val="single" w:sz="8" w:space="0" w:color="BFBFBF"/>
            </w:tcBorders>
            <w:shd w:val="clear" w:color="auto" w:fill="auto"/>
            <w:vAlign w:val="center"/>
            <w:hideMark/>
          </w:tcPr>
          <w:p w14:paraId="508FFACF" w14:textId="77777777" w:rsidR="007004C9" w:rsidRPr="002739AE" w:rsidRDefault="007004C9"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2</w:t>
            </w:r>
          </w:p>
        </w:tc>
        <w:tc>
          <w:tcPr>
            <w:tcW w:w="3800" w:type="dxa"/>
            <w:tcBorders>
              <w:top w:val="nil"/>
              <w:left w:val="nil"/>
              <w:bottom w:val="single" w:sz="8" w:space="0" w:color="BFBFBF"/>
              <w:right w:val="single" w:sz="8" w:space="0" w:color="BFBFBF"/>
            </w:tcBorders>
            <w:shd w:val="clear" w:color="auto" w:fill="auto"/>
            <w:vAlign w:val="center"/>
            <w:hideMark/>
          </w:tcPr>
          <w:p w14:paraId="3E95C618" w14:textId="20E82ADB" w:rsidR="007004C9" w:rsidRPr="0024699B" w:rsidRDefault="007004C9"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 xml:space="preserve">International and local private investors are already involved in sustainable energy. The project is expected to provide an incremental </w:t>
            </w:r>
            <w:r w:rsidR="00513289" w:rsidRPr="0024699B">
              <w:rPr>
                <w:rFonts w:ascii="Verdana" w:hAnsi="Verdana" w:cs="Calibri"/>
                <w:color w:val="000000"/>
                <w:sz w:val="14"/>
                <w:szCs w:val="18"/>
                <w:lang w:val="en-US" w:eastAsia="en-GB"/>
              </w:rPr>
              <w:t>co-financement</w:t>
            </w:r>
            <w:r w:rsidRPr="0024699B">
              <w:rPr>
                <w:rFonts w:ascii="Verdana" w:hAnsi="Verdana" w:cs="Calibri"/>
                <w:color w:val="000000"/>
                <w:sz w:val="14"/>
                <w:szCs w:val="18"/>
                <w:lang w:val="en-US" w:eastAsia="en-GB"/>
              </w:rPr>
              <w:t xml:space="preserve"> coming from the private sector or financial partners through grant, equity and/or loans. Many potential financial partners had already been identified (PFAN, </w:t>
            </w:r>
            <w:r w:rsidR="00513289" w:rsidRPr="0024699B">
              <w:rPr>
                <w:rFonts w:ascii="Verdana" w:hAnsi="Verdana" w:cs="Calibri"/>
                <w:color w:val="000000"/>
                <w:sz w:val="14"/>
                <w:szCs w:val="18"/>
                <w:lang w:val="en-US" w:eastAsia="en-GB"/>
              </w:rPr>
              <w:t xml:space="preserve">Bamboo capital, </w:t>
            </w:r>
            <w:r w:rsidRPr="0024699B">
              <w:rPr>
                <w:rFonts w:ascii="Verdana" w:hAnsi="Verdana" w:cs="Calibri"/>
                <w:color w:val="000000"/>
                <w:sz w:val="14"/>
                <w:szCs w:val="18"/>
                <w:lang w:val="en-US" w:eastAsia="en-GB"/>
              </w:rPr>
              <w:t xml:space="preserve">SUNREF, </w:t>
            </w:r>
            <w:r w:rsidR="002068A7" w:rsidRPr="0024699B">
              <w:rPr>
                <w:rFonts w:ascii="Verdana" w:hAnsi="Verdana" w:cs="Calibri"/>
                <w:color w:val="000000"/>
                <w:sz w:val="14"/>
                <w:szCs w:val="18"/>
                <w:lang w:val="en-US" w:eastAsia="en-GB"/>
              </w:rPr>
              <w:t>AMIC</w:t>
            </w:r>
            <w:r w:rsidR="00122B24" w:rsidRPr="0024699B">
              <w:rPr>
                <w:rFonts w:ascii="Verdana" w:hAnsi="Verdana" w:cs="Calibri"/>
                <w:color w:val="000000"/>
                <w:sz w:val="14"/>
                <w:szCs w:val="18"/>
                <w:lang w:val="en-US" w:eastAsia="en-GB"/>
              </w:rPr>
              <w:t>, IETP</w:t>
            </w:r>
            <w:r w:rsidRPr="0024699B">
              <w:rPr>
                <w:rFonts w:ascii="Verdana" w:hAnsi="Verdana" w:cs="Calibri"/>
                <w:color w:val="000000"/>
                <w:sz w:val="14"/>
                <w:szCs w:val="18"/>
                <w:lang w:val="en-US" w:eastAsia="en-GB"/>
              </w:rPr>
              <w:t xml:space="preserve">, AfDB). </w:t>
            </w:r>
          </w:p>
        </w:tc>
        <w:tc>
          <w:tcPr>
            <w:tcW w:w="1216" w:type="dxa"/>
            <w:tcBorders>
              <w:top w:val="nil"/>
              <w:left w:val="nil"/>
              <w:bottom w:val="single" w:sz="8" w:space="0" w:color="BFBFBF"/>
              <w:right w:val="single" w:sz="8" w:space="0" w:color="BFBFBF"/>
            </w:tcBorders>
            <w:shd w:val="clear" w:color="auto" w:fill="auto"/>
            <w:vAlign w:val="center"/>
            <w:hideMark/>
          </w:tcPr>
          <w:p w14:paraId="12DD59F8" w14:textId="77777777" w:rsidR="007004C9" w:rsidRPr="002739AE" w:rsidRDefault="007004C9" w:rsidP="00FE0177">
            <w:pPr>
              <w:rPr>
                <w:rFonts w:ascii="Verdana" w:hAnsi="Verdana" w:cs="Calibri"/>
                <w:color w:val="000000"/>
                <w:sz w:val="14"/>
                <w:szCs w:val="18"/>
                <w:lang w:eastAsia="en-GB"/>
              </w:rPr>
            </w:pPr>
            <w:r w:rsidRPr="002739AE">
              <w:rPr>
                <w:rFonts w:ascii="Verdana" w:hAnsi="Verdana" w:cs="Calibri"/>
                <w:color w:val="000000"/>
                <w:sz w:val="14"/>
                <w:szCs w:val="18"/>
                <w:lang w:eastAsia="en-GB"/>
              </w:rPr>
              <w:t>UNCDF/UNIDO/UNDP</w:t>
            </w:r>
          </w:p>
        </w:tc>
      </w:tr>
      <w:tr w:rsidR="007004C9" w:rsidRPr="00BC38BF" w14:paraId="4F91448D" w14:textId="77777777" w:rsidTr="001505E6">
        <w:trPr>
          <w:trHeight w:val="315"/>
        </w:trPr>
        <w:tc>
          <w:tcPr>
            <w:tcW w:w="13056" w:type="dxa"/>
            <w:gridSpan w:val="6"/>
            <w:tcBorders>
              <w:top w:val="single" w:sz="8" w:space="0" w:color="BFBFBF"/>
              <w:left w:val="single" w:sz="8" w:space="0" w:color="BFBFBF"/>
              <w:bottom w:val="single" w:sz="8" w:space="0" w:color="BFBFBF"/>
              <w:right w:val="single" w:sz="8" w:space="0" w:color="BFBFBF"/>
            </w:tcBorders>
            <w:shd w:val="clear" w:color="000000" w:fill="DAEEF3"/>
            <w:vAlign w:val="center"/>
            <w:hideMark/>
          </w:tcPr>
          <w:p w14:paraId="036B89C7" w14:textId="77777777" w:rsidR="007004C9" w:rsidRPr="002739AE" w:rsidRDefault="007004C9" w:rsidP="00FE0177">
            <w:pPr>
              <w:rPr>
                <w:rFonts w:ascii="Verdana" w:hAnsi="Verdana" w:cs="Calibri"/>
                <w:b/>
                <w:bCs/>
                <w:color w:val="000000"/>
                <w:sz w:val="18"/>
                <w:szCs w:val="18"/>
                <w:lang w:eastAsia="en-GB"/>
              </w:rPr>
            </w:pPr>
            <w:r w:rsidRPr="002739AE">
              <w:rPr>
                <w:rFonts w:ascii="Verdana" w:hAnsi="Verdana" w:cs="Calibri"/>
                <w:b/>
                <w:bCs/>
                <w:color w:val="000000"/>
                <w:sz w:val="18"/>
                <w:szCs w:val="18"/>
                <w:lang w:eastAsia="en-GB"/>
              </w:rPr>
              <w:t>Reputational risks</w:t>
            </w:r>
          </w:p>
        </w:tc>
      </w:tr>
      <w:tr w:rsidR="007004C9" w:rsidRPr="00BC38BF" w14:paraId="53A55A26" w14:textId="77777777" w:rsidTr="00E9044A">
        <w:trPr>
          <w:trHeight w:val="1477"/>
        </w:trPr>
        <w:tc>
          <w:tcPr>
            <w:tcW w:w="3280" w:type="dxa"/>
            <w:tcBorders>
              <w:top w:val="nil"/>
              <w:left w:val="single" w:sz="8" w:space="0" w:color="BFBFBF"/>
              <w:bottom w:val="single" w:sz="8" w:space="0" w:color="BFBFBF"/>
              <w:right w:val="single" w:sz="8" w:space="0" w:color="BFBFBF"/>
            </w:tcBorders>
            <w:shd w:val="clear" w:color="auto" w:fill="auto"/>
            <w:vAlign w:val="center"/>
            <w:hideMark/>
          </w:tcPr>
          <w:p w14:paraId="12FFA3FA" w14:textId="77777777" w:rsidR="007004C9" w:rsidRPr="0024699B" w:rsidRDefault="007004C9"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 xml:space="preserve">The projects financed by the mechanism involve political exposed persons, corruption and sponsors engaging in unethical behaviors; resulting in environmental damage, negative social impact or questionable governance practices. </w:t>
            </w:r>
          </w:p>
        </w:tc>
        <w:tc>
          <w:tcPr>
            <w:tcW w:w="1200" w:type="dxa"/>
            <w:tcBorders>
              <w:top w:val="nil"/>
              <w:left w:val="nil"/>
              <w:bottom w:val="single" w:sz="8" w:space="0" w:color="BFBFBF"/>
              <w:right w:val="single" w:sz="8" w:space="0" w:color="BFBFBF"/>
            </w:tcBorders>
            <w:shd w:val="clear" w:color="000000" w:fill="DDD9C4"/>
            <w:vAlign w:val="center"/>
            <w:hideMark/>
          </w:tcPr>
          <w:p w14:paraId="74425D9F" w14:textId="799F9FA2" w:rsidR="007004C9" w:rsidRPr="002739AE" w:rsidRDefault="00C778A0"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MEDIUM</w:t>
            </w:r>
          </w:p>
        </w:tc>
        <w:tc>
          <w:tcPr>
            <w:tcW w:w="1720" w:type="dxa"/>
            <w:tcBorders>
              <w:top w:val="nil"/>
              <w:left w:val="nil"/>
              <w:bottom w:val="single" w:sz="8" w:space="0" w:color="BFBFBF"/>
              <w:right w:val="single" w:sz="8" w:space="0" w:color="BFBFBF"/>
            </w:tcBorders>
            <w:shd w:val="clear" w:color="auto" w:fill="auto"/>
            <w:vAlign w:val="center"/>
            <w:hideMark/>
          </w:tcPr>
          <w:p w14:paraId="310E989F" w14:textId="6E57665A" w:rsidR="007004C9" w:rsidRPr="002739AE" w:rsidRDefault="00C778A0"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2</w:t>
            </w:r>
          </w:p>
        </w:tc>
        <w:tc>
          <w:tcPr>
            <w:tcW w:w="1840" w:type="dxa"/>
            <w:tcBorders>
              <w:top w:val="nil"/>
              <w:left w:val="nil"/>
              <w:bottom w:val="single" w:sz="8" w:space="0" w:color="BFBFBF"/>
              <w:right w:val="single" w:sz="8" w:space="0" w:color="BFBFBF"/>
            </w:tcBorders>
            <w:shd w:val="clear" w:color="auto" w:fill="auto"/>
            <w:vAlign w:val="center"/>
            <w:hideMark/>
          </w:tcPr>
          <w:p w14:paraId="1801C8FB" w14:textId="77777777" w:rsidR="007004C9" w:rsidRPr="002739AE" w:rsidRDefault="007004C9" w:rsidP="00FE0177">
            <w:pPr>
              <w:jc w:val="center"/>
              <w:rPr>
                <w:rFonts w:ascii="Verdana" w:hAnsi="Verdana" w:cs="Calibri"/>
                <w:color w:val="000000"/>
                <w:sz w:val="14"/>
                <w:szCs w:val="18"/>
                <w:lang w:eastAsia="en-GB"/>
              </w:rPr>
            </w:pPr>
            <w:r w:rsidRPr="002739AE">
              <w:rPr>
                <w:rFonts w:ascii="Verdana" w:hAnsi="Verdana" w:cs="Calibri"/>
                <w:color w:val="000000"/>
                <w:sz w:val="14"/>
                <w:szCs w:val="18"/>
                <w:lang w:eastAsia="en-GB"/>
              </w:rPr>
              <w:t>3</w:t>
            </w:r>
          </w:p>
        </w:tc>
        <w:tc>
          <w:tcPr>
            <w:tcW w:w="3800" w:type="dxa"/>
            <w:tcBorders>
              <w:top w:val="nil"/>
              <w:left w:val="nil"/>
              <w:bottom w:val="single" w:sz="8" w:space="0" w:color="BFBFBF"/>
              <w:right w:val="single" w:sz="8" w:space="0" w:color="BFBFBF"/>
            </w:tcBorders>
            <w:shd w:val="clear" w:color="auto" w:fill="auto"/>
            <w:vAlign w:val="center"/>
            <w:hideMark/>
          </w:tcPr>
          <w:p w14:paraId="17880806" w14:textId="77777777" w:rsidR="007004C9" w:rsidRPr="0024699B" w:rsidRDefault="007004C9" w:rsidP="00FE0177">
            <w:pPr>
              <w:jc w:val="both"/>
              <w:rPr>
                <w:rFonts w:ascii="Verdana" w:hAnsi="Verdana" w:cs="Calibri"/>
                <w:color w:val="000000"/>
                <w:sz w:val="14"/>
                <w:szCs w:val="18"/>
                <w:lang w:val="en-US" w:eastAsia="en-GB"/>
              </w:rPr>
            </w:pPr>
            <w:r w:rsidRPr="0024699B">
              <w:rPr>
                <w:rFonts w:ascii="Verdana" w:hAnsi="Verdana" w:cs="Calibri"/>
                <w:color w:val="000000"/>
                <w:sz w:val="14"/>
                <w:szCs w:val="18"/>
                <w:lang w:val="en-US" w:eastAsia="en-GB"/>
              </w:rPr>
              <w:t>Projects financed through the seed funding will comply with safeguarding UN and follow UNCDF principles. The obligation to respect these principles will be part of eligibility criteria for funding. All projects supported will have environmental and social assessment (including gender) and SDG orientation / reporting.</w:t>
            </w:r>
          </w:p>
        </w:tc>
        <w:tc>
          <w:tcPr>
            <w:tcW w:w="1216" w:type="dxa"/>
            <w:tcBorders>
              <w:top w:val="nil"/>
              <w:left w:val="nil"/>
              <w:bottom w:val="single" w:sz="8" w:space="0" w:color="BFBFBF"/>
              <w:right w:val="single" w:sz="8" w:space="0" w:color="BFBFBF"/>
            </w:tcBorders>
            <w:shd w:val="clear" w:color="auto" w:fill="auto"/>
            <w:vAlign w:val="center"/>
            <w:hideMark/>
          </w:tcPr>
          <w:p w14:paraId="58A8828E" w14:textId="1623B73D" w:rsidR="007004C9" w:rsidRPr="002739AE" w:rsidRDefault="007004C9" w:rsidP="00FE0177">
            <w:pPr>
              <w:rPr>
                <w:rFonts w:ascii="Verdana" w:hAnsi="Verdana" w:cs="Calibri"/>
                <w:color w:val="000000"/>
                <w:sz w:val="14"/>
                <w:szCs w:val="18"/>
                <w:lang w:eastAsia="en-GB"/>
              </w:rPr>
            </w:pPr>
            <w:r w:rsidRPr="002739AE">
              <w:rPr>
                <w:rFonts w:ascii="Verdana" w:hAnsi="Verdana" w:cs="Calibri"/>
                <w:color w:val="000000"/>
                <w:sz w:val="14"/>
                <w:szCs w:val="18"/>
                <w:lang w:eastAsia="en-GB"/>
              </w:rPr>
              <w:t>UNDP</w:t>
            </w:r>
            <w:r w:rsidR="00513289" w:rsidRPr="002739AE">
              <w:rPr>
                <w:rFonts w:ascii="Verdana" w:hAnsi="Verdana" w:cs="Calibri"/>
                <w:color w:val="000000"/>
                <w:sz w:val="14"/>
                <w:szCs w:val="18"/>
                <w:lang w:eastAsia="en-GB"/>
              </w:rPr>
              <w:t>, UNCDF</w:t>
            </w:r>
          </w:p>
        </w:tc>
      </w:tr>
      <w:bookmarkEnd w:id="2"/>
    </w:tbl>
    <w:p w14:paraId="5714F8C4" w14:textId="5A986113" w:rsidR="006309A9" w:rsidRPr="00BC38BF" w:rsidRDefault="006309A9" w:rsidP="00FE0177">
      <w:pPr>
        <w:rPr>
          <w:rFonts w:ascii="Garamond" w:eastAsia="Verdana" w:hAnsi="Garamond" w:cs="Verdana"/>
        </w:rPr>
      </w:pPr>
    </w:p>
    <w:p w14:paraId="3950DEB1" w14:textId="77777777" w:rsidR="006309A9" w:rsidRPr="00BC38BF" w:rsidRDefault="006309A9" w:rsidP="00FE0177">
      <w:pPr>
        <w:pStyle w:val="Citazioneintensa"/>
        <w:spacing w:line="240" w:lineRule="auto"/>
        <w:ind w:left="0"/>
        <w:jc w:val="left"/>
        <w:rPr>
          <w:rFonts w:ascii="Impact" w:eastAsia="Verdana" w:hAnsi="Impact" w:cs="Verdana"/>
          <w:i w:val="0"/>
          <w:iCs w:val="0"/>
          <w:sz w:val="36"/>
          <w:szCs w:val="36"/>
        </w:rPr>
        <w:sectPr w:rsidR="006309A9" w:rsidRPr="00BC38BF" w:rsidSect="002173C0">
          <w:pgSz w:w="15840" w:h="12240" w:orient="landscape"/>
          <w:pgMar w:top="1440" w:right="1440" w:bottom="1440" w:left="1440" w:header="720" w:footer="720" w:gutter="0"/>
          <w:cols w:space="720"/>
          <w:titlePg/>
          <w:docGrid w:linePitch="360"/>
        </w:sectPr>
      </w:pPr>
    </w:p>
    <w:p w14:paraId="32DFE2D5" w14:textId="77777777" w:rsidR="00E60B2E" w:rsidRPr="0024699B" w:rsidRDefault="00E60B2E" w:rsidP="00FE0177">
      <w:pPr>
        <w:rPr>
          <w:rFonts w:ascii="Verdana" w:eastAsia="Verdana" w:hAnsi="Verdana" w:cs="Verdana"/>
          <w:b/>
          <w:color w:val="0070C0"/>
          <w:sz w:val="20"/>
          <w:szCs w:val="20"/>
          <w:u w:val="single"/>
          <w:lang w:val="en-US"/>
        </w:rPr>
      </w:pPr>
      <w:r w:rsidRPr="0024699B">
        <w:rPr>
          <w:rFonts w:ascii="Verdana" w:eastAsia="Verdana" w:hAnsi="Verdana" w:cs="Verdana"/>
          <w:b/>
          <w:color w:val="0070C0"/>
          <w:sz w:val="20"/>
          <w:szCs w:val="20"/>
          <w:u w:val="single"/>
          <w:lang w:val="en-US"/>
        </w:rPr>
        <w:lastRenderedPageBreak/>
        <w:t>Annex 6. Sovereign Development Fund Technical Annex</w:t>
      </w:r>
    </w:p>
    <w:p w14:paraId="1893744F" w14:textId="77777777" w:rsidR="00E60B2E" w:rsidRPr="0024699B" w:rsidRDefault="00E60B2E" w:rsidP="00FE0177">
      <w:pPr>
        <w:rPr>
          <w:rFonts w:ascii="Verdana" w:eastAsia="Verdana" w:hAnsi="Verdana" w:cs="Verdana"/>
          <w:b/>
          <w:color w:val="0070C0"/>
          <w:sz w:val="20"/>
          <w:szCs w:val="20"/>
          <w:u w:val="single"/>
          <w:lang w:val="en-US"/>
        </w:rPr>
      </w:pPr>
    </w:p>
    <w:p w14:paraId="520DC870" w14:textId="77777777" w:rsidR="00E60B2E" w:rsidRPr="00BC38BF" w:rsidRDefault="00E60B2E" w:rsidP="00FE0177">
      <w:pPr>
        <w:pStyle w:val="Paragrafoelenco"/>
        <w:numPr>
          <w:ilvl w:val="0"/>
          <w:numId w:val="10"/>
        </w:numPr>
        <w:spacing w:line="240" w:lineRule="auto"/>
        <w:ind w:hanging="450"/>
        <w:jc w:val="left"/>
        <w:rPr>
          <w:rFonts w:ascii="Verdana" w:hAnsi="Verdana"/>
          <w:b/>
          <w:sz w:val="20"/>
          <w:szCs w:val="20"/>
          <w:lang w:val="en-US"/>
        </w:rPr>
      </w:pPr>
      <w:r w:rsidRPr="00BC38BF">
        <w:rPr>
          <w:rFonts w:ascii="Verdana" w:hAnsi="Verdana"/>
          <w:b/>
          <w:sz w:val="20"/>
          <w:szCs w:val="20"/>
          <w:lang w:val="en-US"/>
        </w:rPr>
        <w:t>ECONOMIC AND POLITICAL CONTEXT</w:t>
      </w:r>
    </w:p>
    <w:p w14:paraId="75CF6054" w14:textId="77777777" w:rsidR="00E60B2E" w:rsidRPr="0024699B" w:rsidRDefault="00E60B2E" w:rsidP="00FE0177">
      <w:pPr>
        <w:widowControl w:val="0"/>
        <w:autoSpaceDE w:val="0"/>
        <w:autoSpaceDN w:val="0"/>
        <w:adjustRightInd w:val="0"/>
        <w:ind w:right="14"/>
        <w:jc w:val="both"/>
        <w:rPr>
          <w:rFonts w:ascii="Verdana" w:hAnsi="Verdana" w:cstheme="minorHAnsi"/>
          <w:sz w:val="20"/>
          <w:szCs w:val="20"/>
          <w:lang w:val="en-US"/>
        </w:rPr>
      </w:pPr>
      <w:r w:rsidRPr="0024699B">
        <w:rPr>
          <w:rFonts w:ascii="Verdana" w:hAnsi="Verdana" w:cstheme="minorHAnsi"/>
          <w:sz w:val="20"/>
          <w:szCs w:val="20"/>
          <w:lang w:val="en-US"/>
        </w:rPr>
        <w:t xml:space="preserve">Madagascar is a paradoxical country rich in natural resources, including minerals (gold, nickel, cobalt minerals, sapphire, ruby, aquamarine, tourmaline, topaz, amethyst, emerald, ilmenite, coal, iron, bauxite, etc.), oil, gas and 25 million hectares of arable land while 77% of the Malagasy population live in poverty in 2018 and the country lacks key development infrastructures, notably access to energy, water and roads. </w:t>
      </w:r>
    </w:p>
    <w:p w14:paraId="2FAF6915" w14:textId="77777777" w:rsidR="00E60B2E" w:rsidRPr="0024699B" w:rsidRDefault="00E60B2E" w:rsidP="00FE0177">
      <w:pPr>
        <w:widowControl w:val="0"/>
        <w:autoSpaceDE w:val="0"/>
        <w:autoSpaceDN w:val="0"/>
        <w:adjustRightInd w:val="0"/>
        <w:spacing w:before="120"/>
        <w:ind w:right="14"/>
        <w:jc w:val="both"/>
        <w:rPr>
          <w:rFonts w:ascii="Verdana" w:hAnsi="Verdana" w:cstheme="minorHAnsi"/>
          <w:sz w:val="20"/>
          <w:szCs w:val="20"/>
          <w:lang w:val="en-US"/>
        </w:rPr>
      </w:pPr>
      <w:r w:rsidRPr="0024699B">
        <w:rPr>
          <w:rFonts w:ascii="Verdana" w:hAnsi="Verdana" w:cstheme="minorHAnsi"/>
          <w:sz w:val="20"/>
          <w:szCs w:val="20"/>
          <w:lang w:val="en-US"/>
        </w:rPr>
        <w:t xml:space="preserve">Madagascar faces under-financing of vital public investments such as water, energy, education, etc. and lacks the capacity to mobilize substantial resources from fiscal and non-tax revenues. The government of Madagascar lacks a relevant vehicle to make strategic investments for the country and the ability to unlock potential investments in many sectors. For years, the only available alternative has been external aid or borrowing. There is a vicious circle between low revenue, insufficient public investment, dependence on external aid and poverty. </w:t>
      </w:r>
    </w:p>
    <w:p w14:paraId="775F1A20" w14:textId="77777777" w:rsidR="00E60B2E" w:rsidRPr="0024699B" w:rsidRDefault="00E60B2E" w:rsidP="00FE0177">
      <w:pPr>
        <w:widowControl w:val="0"/>
        <w:autoSpaceDE w:val="0"/>
        <w:autoSpaceDN w:val="0"/>
        <w:adjustRightInd w:val="0"/>
        <w:spacing w:before="120"/>
        <w:ind w:right="14"/>
        <w:jc w:val="both"/>
        <w:rPr>
          <w:rFonts w:ascii="Verdana" w:hAnsi="Verdana" w:cstheme="minorHAnsi"/>
          <w:sz w:val="20"/>
          <w:szCs w:val="20"/>
          <w:lang w:val="en-US"/>
        </w:rPr>
      </w:pPr>
      <w:r w:rsidRPr="0024699B">
        <w:rPr>
          <w:rFonts w:ascii="Verdana" w:hAnsi="Verdana" w:cstheme="minorHAnsi"/>
          <w:sz w:val="20"/>
          <w:szCs w:val="20"/>
          <w:lang w:val="en-US"/>
        </w:rPr>
        <w:t>In his electoral campaign, President Andry Rajoelina promised to make up for lacking development over the past 58 years. In office, the President formulated the General State Policy that gives the directives and trajectories for achieving Emergence objectives in order to build a strong, prosperous and united nation for the pride and well-being of Malagasy. The policy clearly indicates the priority areas and the results to be attained that must be implemented as soon as possible.</w:t>
      </w:r>
    </w:p>
    <w:p w14:paraId="167A331E" w14:textId="77777777" w:rsidR="00E60B2E" w:rsidRPr="0024699B" w:rsidRDefault="00E60B2E" w:rsidP="00FE0177">
      <w:pPr>
        <w:widowControl w:val="0"/>
        <w:autoSpaceDE w:val="0"/>
        <w:autoSpaceDN w:val="0"/>
        <w:adjustRightInd w:val="0"/>
        <w:spacing w:before="120"/>
        <w:ind w:right="14"/>
        <w:jc w:val="both"/>
        <w:rPr>
          <w:rFonts w:ascii="Verdana" w:hAnsi="Verdana" w:cstheme="minorHAnsi"/>
          <w:sz w:val="20"/>
          <w:szCs w:val="20"/>
          <w:lang w:val="en-US"/>
        </w:rPr>
      </w:pPr>
      <w:r w:rsidRPr="0024699B">
        <w:rPr>
          <w:rFonts w:ascii="Verdana" w:hAnsi="Verdana" w:cstheme="minorHAnsi"/>
          <w:sz w:val="20"/>
          <w:szCs w:val="20"/>
          <w:lang w:val="en-US"/>
        </w:rPr>
        <w:t>The establishment of a sovereign fund as soon as possible to promote investment and support industrialization is one of the President’s commitments. The Sovereign Fund will be a key instrument for rebuilding and transforming the Malagasy economy and is the finality of the Joint UN Program that sets up a financial mechanism to raise funds for strategic investments that the country should undertake. The logic model of the long-term value-addition of the Sovereign Fund – integrated with the Sustainable Energy Incubator and the Derisking Facility –  is visible below.  This integrated strategy will reduce bottlenecks by developing nascent infrastructures, services provision, the enterprise ecosystem, development of firms, professional finance capacity, and eventual robust development infrastructures.</w:t>
      </w:r>
    </w:p>
    <w:p w14:paraId="7C304A51" w14:textId="77777777" w:rsidR="00E955B3" w:rsidRPr="0024699B" w:rsidRDefault="00E955B3" w:rsidP="00FE0177">
      <w:pPr>
        <w:widowControl w:val="0"/>
        <w:autoSpaceDE w:val="0"/>
        <w:autoSpaceDN w:val="0"/>
        <w:adjustRightInd w:val="0"/>
        <w:spacing w:before="120"/>
        <w:ind w:right="14"/>
        <w:jc w:val="both"/>
        <w:rPr>
          <w:rFonts w:ascii="Verdana" w:hAnsi="Verdana" w:cstheme="minorHAnsi"/>
          <w:sz w:val="20"/>
          <w:szCs w:val="20"/>
          <w:lang w:val="en-US"/>
        </w:rPr>
      </w:pPr>
    </w:p>
    <w:p w14:paraId="6907B22E" w14:textId="77777777" w:rsidR="00E60B2E" w:rsidRPr="0024699B" w:rsidRDefault="00E60B2E" w:rsidP="00FE0177">
      <w:pPr>
        <w:widowControl w:val="0"/>
        <w:autoSpaceDE w:val="0"/>
        <w:autoSpaceDN w:val="0"/>
        <w:adjustRightInd w:val="0"/>
        <w:spacing w:before="120"/>
        <w:ind w:right="14"/>
        <w:jc w:val="both"/>
        <w:rPr>
          <w:rFonts w:ascii="Verdana" w:hAnsi="Verdana" w:cstheme="minorHAnsi"/>
          <w:sz w:val="20"/>
          <w:szCs w:val="20"/>
          <w:lang w:val="en-US"/>
        </w:rPr>
      </w:pPr>
      <w:r w:rsidRPr="00BC38BF">
        <w:rPr>
          <w:rFonts w:ascii="Verdana" w:eastAsia="Verdana" w:hAnsi="Verdana" w:cs="Verdana"/>
          <w:noProof/>
          <w:color w:val="4472C4"/>
          <w:sz w:val="20"/>
          <w:szCs w:val="20"/>
          <w:lang w:val="en-US" w:eastAsia="en-US"/>
        </w:rPr>
        <w:drawing>
          <wp:anchor distT="0" distB="0" distL="114300" distR="114300" simplePos="0" relativeHeight="251678720" behindDoc="0" locked="0" layoutInCell="1" allowOverlap="1" wp14:anchorId="7A56CD79" wp14:editId="6F1592EA">
            <wp:simplePos x="0" y="0"/>
            <wp:positionH relativeFrom="column">
              <wp:posOffset>-520700</wp:posOffset>
            </wp:positionH>
            <wp:positionV relativeFrom="paragraph">
              <wp:posOffset>83185</wp:posOffset>
            </wp:positionV>
            <wp:extent cx="6971665" cy="2098675"/>
            <wp:effectExtent l="0" t="0" r="0" b="9525"/>
            <wp:wrapTight wrapText="bothSides">
              <wp:wrapPolygon edited="0">
                <wp:start x="4879" y="0"/>
                <wp:lineTo x="4564" y="784"/>
                <wp:lineTo x="4643" y="3660"/>
                <wp:lineTo x="5666" y="4706"/>
                <wp:lineTo x="1889" y="4706"/>
                <wp:lineTo x="1574" y="4967"/>
                <wp:lineTo x="1574" y="8888"/>
                <wp:lineTo x="0" y="12548"/>
                <wp:lineTo x="0" y="17254"/>
                <wp:lineTo x="15188" y="17254"/>
                <wp:lineTo x="15424" y="21437"/>
                <wp:lineTo x="21090" y="21437"/>
                <wp:lineTo x="21484" y="16731"/>
                <wp:lineTo x="21484" y="12810"/>
                <wp:lineTo x="20854" y="8888"/>
                <wp:lineTo x="21012" y="4967"/>
                <wp:lineTo x="19517" y="4183"/>
                <wp:lineTo x="19674" y="1046"/>
                <wp:lineTo x="18179" y="0"/>
                <wp:lineTo x="4879" y="0"/>
              </wp:wrapPolygon>
            </wp:wrapTight>
            <wp:docPr id="14" name="Picture 4"/>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
                    <pic:cNvPicPr/>
                  </pic:nvPicPr>
                  <pic:blipFill>
                    <a:blip r:embed="rId69">
                      <a:extLst>
                        <a:ext uri="{BEBA8EAE-BF5A-486C-A8C5-ECC9F3942E4B}">
                          <a14:imgProps xmlns:a14="http://schemas.microsoft.com/office/drawing/2010/main">
                            <a14:imgLayer r:embed="rId70">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ic:blipFill>
                  <pic:spPr>
                    <a:xfrm>
                      <a:off x="0" y="0"/>
                      <a:ext cx="6971665" cy="2098675"/>
                    </a:xfrm>
                    <a:prstGeom prst="rect">
                      <a:avLst/>
                    </a:prstGeom>
                  </pic:spPr>
                </pic:pic>
              </a:graphicData>
            </a:graphic>
            <wp14:sizeRelH relativeFrom="page">
              <wp14:pctWidth>0</wp14:pctWidth>
            </wp14:sizeRelH>
            <wp14:sizeRelV relativeFrom="page">
              <wp14:pctHeight>0</wp14:pctHeight>
            </wp14:sizeRelV>
          </wp:anchor>
        </w:drawing>
      </w:r>
    </w:p>
    <w:p w14:paraId="674B75F6" w14:textId="77777777" w:rsidR="00E60B2E" w:rsidRPr="0024699B" w:rsidRDefault="00E60B2E" w:rsidP="00FE0177">
      <w:pPr>
        <w:widowControl w:val="0"/>
        <w:autoSpaceDE w:val="0"/>
        <w:autoSpaceDN w:val="0"/>
        <w:adjustRightInd w:val="0"/>
        <w:spacing w:before="120"/>
        <w:ind w:right="14"/>
        <w:jc w:val="both"/>
        <w:rPr>
          <w:rFonts w:ascii="Verdana" w:hAnsi="Verdana" w:cstheme="minorHAnsi"/>
          <w:sz w:val="20"/>
          <w:szCs w:val="20"/>
          <w:lang w:val="en-US"/>
        </w:rPr>
      </w:pPr>
    </w:p>
    <w:p w14:paraId="54F943BF" w14:textId="77777777" w:rsidR="00E60B2E" w:rsidRPr="0024699B" w:rsidRDefault="00E60B2E" w:rsidP="00FE0177">
      <w:pPr>
        <w:widowControl w:val="0"/>
        <w:autoSpaceDE w:val="0"/>
        <w:autoSpaceDN w:val="0"/>
        <w:adjustRightInd w:val="0"/>
        <w:spacing w:before="120"/>
        <w:ind w:right="14"/>
        <w:jc w:val="both"/>
        <w:rPr>
          <w:rFonts w:ascii="Verdana" w:hAnsi="Verdana" w:cstheme="minorHAnsi"/>
          <w:sz w:val="20"/>
          <w:szCs w:val="20"/>
          <w:lang w:val="en-US"/>
        </w:rPr>
      </w:pPr>
    </w:p>
    <w:p w14:paraId="63A01164" w14:textId="77777777" w:rsidR="00E955B3" w:rsidRPr="0024699B" w:rsidRDefault="00E955B3" w:rsidP="00FE0177">
      <w:pPr>
        <w:widowControl w:val="0"/>
        <w:autoSpaceDE w:val="0"/>
        <w:autoSpaceDN w:val="0"/>
        <w:adjustRightInd w:val="0"/>
        <w:spacing w:before="120"/>
        <w:ind w:right="14"/>
        <w:jc w:val="both"/>
        <w:rPr>
          <w:rFonts w:ascii="Verdana" w:hAnsi="Verdana" w:cstheme="minorHAnsi"/>
          <w:sz w:val="20"/>
          <w:szCs w:val="20"/>
          <w:lang w:val="en-US"/>
        </w:rPr>
      </w:pPr>
    </w:p>
    <w:p w14:paraId="79A8C702" w14:textId="77777777" w:rsidR="00E60B2E" w:rsidRPr="00BC38BF" w:rsidRDefault="00E60B2E" w:rsidP="00FE0177">
      <w:pPr>
        <w:pStyle w:val="Paragrafoelenco"/>
        <w:numPr>
          <w:ilvl w:val="0"/>
          <w:numId w:val="10"/>
        </w:numPr>
        <w:spacing w:line="240" w:lineRule="auto"/>
        <w:ind w:hanging="450"/>
        <w:jc w:val="left"/>
        <w:rPr>
          <w:rFonts w:ascii="Verdana" w:hAnsi="Verdana"/>
          <w:b/>
          <w:sz w:val="20"/>
          <w:szCs w:val="20"/>
          <w:lang w:val="en-US"/>
        </w:rPr>
      </w:pPr>
      <w:r w:rsidRPr="00BC38BF">
        <w:rPr>
          <w:rFonts w:ascii="Verdana" w:hAnsi="Verdana"/>
          <w:b/>
          <w:sz w:val="20"/>
          <w:szCs w:val="20"/>
          <w:lang w:val="en-US"/>
        </w:rPr>
        <w:t>OFFICIAL MANDATE AND ROLE</w:t>
      </w:r>
    </w:p>
    <w:p w14:paraId="5AE782A6" w14:textId="0C0BF555" w:rsidR="00E60B2E" w:rsidRPr="002739AE" w:rsidRDefault="00867944" w:rsidP="00FE0177">
      <w:pPr>
        <w:widowControl w:val="0"/>
        <w:autoSpaceDE w:val="0"/>
        <w:autoSpaceDN w:val="0"/>
        <w:adjustRightInd w:val="0"/>
        <w:ind w:right="14"/>
        <w:jc w:val="both"/>
        <w:rPr>
          <w:rFonts w:ascii="Verdana" w:hAnsi="Verdana" w:cstheme="minorHAnsi"/>
          <w:sz w:val="20"/>
          <w:szCs w:val="20"/>
        </w:rPr>
      </w:pPr>
      <w:r w:rsidRPr="0024699B">
        <w:rPr>
          <w:rFonts w:ascii="Verdana" w:hAnsi="Verdana" w:cstheme="minorHAnsi"/>
          <w:sz w:val="20"/>
          <w:szCs w:val="20"/>
          <w:lang w:val="en-US"/>
        </w:rPr>
        <w:t xml:space="preserve">As the strategic investment arm of the State of Madagascar, the Malagasy Sovereign Fund (MSF) will invest in profitable strategic and priority development projects that pursue the realization of General State Policy and other government policy plans. </w:t>
      </w:r>
      <w:r w:rsidRPr="002739AE">
        <w:rPr>
          <w:rFonts w:ascii="Verdana" w:hAnsi="Verdana" w:cstheme="minorHAnsi"/>
          <w:sz w:val="20"/>
          <w:szCs w:val="20"/>
        </w:rPr>
        <w:t>The Sovereign fund’s main purpose is to:</w:t>
      </w:r>
    </w:p>
    <w:p w14:paraId="7E8BFBEF" w14:textId="50890BDD" w:rsidR="00E60B2E" w:rsidRPr="002739AE" w:rsidRDefault="00E60B2E" w:rsidP="00FE0177">
      <w:pPr>
        <w:pStyle w:val="Paragrafoelenco"/>
        <w:widowControl w:val="0"/>
        <w:numPr>
          <w:ilvl w:val="0"/>
          <w:numId w:val="11"/>
        </w:numPr>
        <w:autoSpaceDE w:val="0"/>
        <w:autoSpaceDN w:val="0"/>
        <w:adjustRightInd w:val="0"/>
        <w:spacing w:after="160" w:line="240" w:lineRule="auto"/>
        <w:ind w:right="14"/>
        <w:rPr>
          <w:rFonts w:ascii="Verdana" w:hAnsi="Verdana" w:cstheme="minorHAnsi"/>
          <w:sz w:val="20"/>
          <w:szCs w:val="20"/>
          <w:lang w:val="en-US"/>
        </w:rPr>
      </w:pPr>
      <w:r w:rsidRPr="002739AE">
        <w:rPr>
          <w:rFonts w:ascii="Verdana" w:hAnsi="Verdana" w:cstheme="minorHAnsi"/>
          <w:sz w:val="20"/>
          <w:szCs w:val="20"/>
          <w:lang w:val="en-US"/>
        </w:rPr>
        <w:lastRenderedPageBreak/>
        <w:t>Generate revenue and investment returns for the State of Madagascar through</w:t>
      </w:r>
      <w:r w:rsidR="00867944" w:rsidRPr="002739AE">
        <w:rPr>
          <w:rFonts w:ascii="Verdana" w:hAnsi="Verdana" w:cstheme="minorHAnsi"/>
          <w:sz w:val="20"/>
          <w:szCs w:val="20"/>
          <w:lang w:val="en-US"/>
        </w:rPr>
        <w:t xml:space="preserve"> sole proprietorship investments and</w:t>
      </w:r>
      <w:r w:rsidRPr="002739AE">
        <w:rPr>
          <w:rFonts w:ascii="Verdana" w:hAnsi="Verdana" w:cstheme="minorHAnsi"/>
          <w:sz w:val="20"/>
          <w:szCs w:val="20"/>
          <w:lang w:val="en-US"/>
        </w:rPr>
        <w:t xml:space="preserve"> Joint Venture equity investments;</w:t>
      </w:r>
    </w:p>
    <w:p w14:paraId="5B4CF3A9" w14:textId="77777777" w:rsidR="00E60B2E" w:rsidRPr="002739AE" w:rsidRDefault="00E60B2E" w:rsidP="00FE0177">
      <w:pPr>
        <w:pStyle w:val="Paragrafoelenco"/>
        <w:widowControl w:val="0"/>
        <w:numPr>
          <w:ilvl w:val="0"/>
          <w:numId w:val="11"/>
        </w:numPr>
        <w:autoSpaceDE w:val="0"/>
        <w:autoSpaceDN w:val="0"/>
        <w:adjustRightInd w:val="0"/>
        <w:spacing w:after="160" w:line="240" w:lineRule="auto"/>
        <w:ind w:right="14"/>
        <w:rPr>
          <w:rFonts w:ascii="Verdana" w:hAnsi="Verdana" w:cstheme="minorHAnsi"/>
          <w:sz w:val="20"/>
          <w:szCs w:val="20"/>
          <w:lang w:val="en-US"/>
        </w:rPr>
      </w:pPr>
      <w:r w:rsidRPr="002739AE">
        <w:rPr>
          <w:rFonts w:ascii="Verdana" w:hAnsi="Verdana" w:cstheme="minorHAnsi"/>
          <w:sz w:val="20"/>
          <w:szCs w:val="20"/>
          <w:lang w:val="en-US"/>
        </w:rPr>
        <w:t>Contribute to Madagascar’s economic development and the economic decentralization;</w:t>
      </w:r>
    </w:p>
    <w:p w14:paraId="322C93B4" w14:textId="77777777" w:rsidR="00E60B2E" w:rsidRPr="002739AE" w:rsidRDefault="00E60B2E" w:rsidP="00FE0177">
      <w:pPr>
        <w:pStyle w:val="Paragrafoelenco"/>
        <w:widowControl w:val="0"/>
        <w:numPr>
          <w:ilvl w:val="0"/>
          <w:numId w:val="11"/>
        </w:numPr>
        <w:autoSpaceDE w:val="0"/>
        <w:autoSpaceDN w:val="0"/>
        <w:adjustRightInd w:val="0"/>
        <w:spacing w:after="160" w:line="240" w:lineRule="auto"/>
        <w:ind w:right="14"/>
        <w:rPr>
          <w:rFonts w:ascii="Verdana" w:hAnsi="Verdana" w:cstheme="minorHAnsi"/>
          <w:sz w:val="20"/>
          <w:szCs w:val="20"/>
          <w:lang w:val="en-US"/>
        </w:rPr>
      </w:pPr>
      <w:r w:rsidRPr="002739AE">
        <w:rPr>
          <w:rFonts w:ascii="Verdana" w:hAnsi="Verdana" w:cstheme="minorHAnsi"/>
          <w:sz w:val="20"/>
          <w:szCs w:val="20"/>
          <w:lang w:val="en-US"/>
        </w:rPr>
        <w:t>Raise funds from public assets and natural resources such as state land, strategic mining deposits, forest areas, maritime areas, agricultural areas, industrial areas, tourist areas, oil areas, or any other potential economic area entrusted to it;</w:t>
      </w:r>
    </w:p>
    <w:p w14:paraId="732B3D26" w14:textId="77777777" w:rsidR="00E60B2E" w:rsidRPr="002739AE" w:rsidRDefault="00E60B2E" w:rsidP="00FE0177">
      <w:pPr>
        <w:pStyle w:val="Paragrafoelenco"/>
        <w:widowControl w:val="0"/>
        <w:numPr>
          <w:ilvl w:val="0"/>
          <w:numId w:val="11"/>
        </w:numPr>
        <w:autoSpaceDE w:val="0"/>
        <w:autoSpaceDN w:val="0"/>
        <w:adjustRightInd w:val="0"/>
        <w:spacing w:after="160" w:line="240" w:lineRule="auto"/>
        <w:ind w:right="14"/>
        <w:rPr>
          <w:rFonts w:ascii="Verdana" w:hAnsi="Verdana" w:cstheme="minorHAnsi"/>
          <w:sz w:val="20"/>
          <w:szCs w:val="20"/>
          <w:lang w:val="en-US"/>
        </w:rPr>
      </w:pPr>
      <w:r w:rsidRPr="002739AE">
        <w:rPr>
          <w:rFonts w:ascii="Verdana" w:hAnsi="Verdana" w:cstheme="minorHAnsi"/>
          <w:sz w:val="20"/>
          <w:szCs w:val="20"/>
          <w:lang w:val="en-US"/>
        </w:rPr>
        <w:t>Finance development projects initiated as part of the General State Policy implementation and strategic development projects that catalyze the transformation of the Malagasy economy and generate jobs;</w:t>
      </w:r>
    </w:p>
    <w:p w14:paraId="5CD5D60F" w14:textId="77777777" w:rsidR="00E60B2E" w:rsidRPr="002739AE" w:rsidRDefault="00E60B2E" w:rsidP="00FE0177">
      <w:pPr>
        <w:pStyle w:val="Paragrafoelenco"/>
        <w:widowControl w:val="0"/>
        <w:numPr>
          <w:ilvl w:val="0"/>
          <w:numId w:val="11"/>
        </w:numPr>
        <w:autoSpaceDE w:val="0"/>
        <w:autoSpaceDN w:val="0"/>
        <w:adjustRightInd w:val="0"/>
        <w:spacing w:after="160" w:line="240" w:lineRule="auto"/>
        <w:ind w:right="14"/>
        <w:rPr>
          <w:rFonts w:ascii="Verdana" w:hAnsi="Verdana" w:cstheme="minorHAnsi"/>
          <w:sz w:val="20"/>
          <w:szCs w:val="20"/>
          <w:lang w:val="en-US"/>
        </w:rPr>
      </w:pPr>
      <w:r w:rsidRPr="002739AE">
        <w:rPr>
          <w:rFonts w:ascii="Verdana" w:hAnsi="Verdana" w:cstheme="minorHAnsi"/>
          <w:sz w:val="20"/>
          <w:szCs w:val="20"/>
          <w:lang w:val="en-US"/>
        </w:rPr>
        <w:t xml:space="preserve">Generate revenue that builds up financial reserves for future generations. </w:t>
      </w:r>
    </w:p>
    <w:p w14:paraId="1281F603" w14:textId="3358DA46" w:rsidR="00E60B2E" w:rsidRPr="0024699B" w:rsidRDefault="00E60B2E" w:rsidP="00FE0177">
      <w:pPr>
        <w:widowControl w:val="0"/>
        <w:autoSpaceDE w:val="0"/>
        <w:autoSpaceDN w:val="0"/>
        <w:adjustRightInd w:val="0"/>
        <w:ind w:right="14"/>
        <w:jc w:val="both"/>
        <w:rPr>
          <w:rFonts w:ascii="Verdana" w:hAnsi="Verdana" w:cstheme="minorHAnsi"/>
          <w:sz w:val="20"/>
          <w:szCs w:val="20"/>
          <w:lang w:val="en-US"/>
        </w:rPr>
      </w:pPr>
      <w:r w:rsidRPr="0024699B">
        <w:rPr>
          <w:rFonts w:ascii="Verdana" w:hAnsi="Verdana" w:cstheme="minorHAnsi"/>
          <w:sz w:val="20"/>
          <w:szCs w:val="20"/>
          <w:lang w:val="en-US"/>
        </w:rPr>
        <w:t>Within this mandate, the</w:t>
      </w:r>
      <w:r w:rsidR="00867944" w:rsidRPr="0024699B">
        <w:rPr>
          <w:rFonts w:ascii="Verdana" w:hAnsi="Verdana" w:cstheme="minorHAnsi"/>
          <w:sz w:val="20"/>
          <w:szCs w:val="20"/>
          <w:lang w:val="en-US"/>
        </w:rPr>
        <w:t xml:space="preserve"> Malagasy</w:t>
      </w:r>
      <w:r w:rsidRPr="0024699B">
        <w:rPr>
          <w:rFonts w:ascii="Verdana" w:hAnsi="Verdana" w:cstheme="minorHAnsi"/>
          <w:sz w:val="20"/>
          <w:szCs w:val="20"/>
          <w:lang w:val="en-US"/>
        </w:rPr>
        <w:t xml:space="preserve"> Sovereign Fund is an active investor and partner of Strategic Investors in Joint Venture Structural Projects and, at the same time, responsible for the management and growth of Malagasy financial resources within an intergenerational management mind frame. </w:t>
      </w:r>
    </w:p>
    <w:p w14:paraId="1EC78E89" w14:textId="77777777" w:rsidR="00E60B2E" w:rsidRPr="0024699B" w:rsidRDefault="00E60B2E" w:rsidP="00FE0177">
      <w:pPr>
        <w:widowControl w:val="0"/>
        <w:autoSpaceDE w:val="0"/>
        <w:autoSpaceDN w:val="0"/>
        <w:adjustRightInd w:val="0"/>
        <w:ind w:right="14"/>
        <w:jc w:val="both"/>
        <w:rPr>
          <w:rFonts w:ascii="Verdana" w:hAnsi="Verdana" w:cstheme="minorHAnsi"/>
          <w:sz w:val="20"/>
          <w:szCs w:val="20"/>
          <w:lang w:val="en-US"/>
        </w:rPr>
      </w:pPr>
    </w:p>
    <w:p w14:paraId="68B3CF25" w14:textId="77777777" w:rsidR="00E60B2E" w:rsidRPr="002739AE" w:rsidRDefault="00E60B2E" w:rsidP="00FE0177">
      <w:pPr>
        <w:pStyle w:val="Paragrafoelenco"/>
        <w:numPr>
          <w:ilvl w:val="0"/>
          <w:numId w:val="10"/>
        </w:numPr>
        <w:spacing w:line="240" w:lineRule="auto"/>
        <w:ind w:hanging="450"/>
        <w:jc w:val="left"/>
        <w:rPr>
          <w:rFonts w:ascii="Verdana" w:hAnsi="Verdana"/>
          <w:b/>
          <w:sz w:val="20"/>
          <w:szCs w:val="20"/>
          <w:lang w:val="en-US"/>
        </w:rPr>
      </w:pPr>
      <w:r w:rsidRPr="002739AE">
        <w:rPr>
          <w:rFonts w:ascii="Verdana" w:hAnsi="Verdana"/>
          <w:b/>
          <w:sz w:val="20"/>
          <w:szCs w:val="20"/>
          <w:lang w:val="en-US"/>
        </w:rPr>
        <w:t>MODEL</w:t>
      </w:r>
    </w:p>
    <w:p w14:paraId="551EB32E" w14:textId="2058A7F6" w:rsidR="00E60B2E" w:rsidRPr="0024699B" w:rsidRDefault="00E60B2E" w:rsidP="00FE0177">
      <w:pPr>
        <w:widowControl w:val="0"/>
        <w:autoSpaceDE w:val="0"/>
        <w:autoSpaceDN w:val="0"/>
        <w:adjustRightInd w:val="0"/>
        <w:ind w:right="14"/>
        <w:jc w:val="both"/>
        <w:rPr>
          <w:rFonts w:ascii="Verdana" w:hAnsi="Verdana" w:cstheme="minorHAnsi"/>
          <w:sz w:val="20"/>
          <w:szCs w:val="20"/>
          <w:lang w:val="en-US"/>
        </w:rPr>
      </w:pPr>
      <w:r w:rsidRPr="0024699B">
        <w:rPr>
          <w:rFonts w:ascii="Verdana" w:hAnsi="Verdana"/>
          <w:sz w:val="20"/>
          <w:szCs w:val="20"/>
          <w:lang w:val="en-US"/>
        </w:rPr>
        <w:t xml:space="preserve">The Sovereign Fund will </w:t>
      </w:r>
      <w:r w:rsidRPr="0024699B">
        <w:rPr>
          <w:rFonts w:ascii="Verdana" w:hAnsi="Verdana" w:cstheme="minorHAnsi"/>
          <w:sz w:val="20"/>
          <w:szCs w:val="20"/>
          <w:lang w:val="en-US"/>
        </w:rPr>
        <w:t xml:space="preserve">receive from the State of Madagascar </w:t>
      </w:r>
      <w:r w:rsidR="009628FA" w:rsidRPr="0024699B">
        <w:rPr>
          <w:rFonts w:ascii="Verdana" w:hAnsi="Verdana" w:cstheme="minorHAnsi"/>
          <w:sz w:val="20"/>
          <w:szCs w:val="20"/>
          <w:lang w:val="en-US"/>
        </w:rPr>
        <w:t>an initial running capital and financial assets resources and rights from public entities allocated to the Fund</w:t>
      </w:r>
      <w:r w:rsidRPr="0024699B">
        <w:rPr>
          <w:rFonts w:ascii="Verdana" w:hAnsi="Verdana" w:cstheme="minorHAnsi"/>
          <w:sz w:val="20"/>
          <w:szCs w:val="20"/>
          <w:lang w:val="en-US"/>
        </w:rPr>
        <w:t xml:space="preserve">, such as Land concessions and BOO rights, which will constitute the central elements for Investment Projects. The Sovereign Fund will invest in SPVs solely or in partnership with national and/or foreign strategic investors, brought on board by the Economic Development Board of Madagascar (EDBM) or a similar institution, as part of Joint Venture Projects or in semi-public companies. </w:t>
      </w:r>
    </w:p>
    <w:p w14:paraId="15CCC567" w14:textId="77777777" w:rsidR="00E60B2E" w:rsidRPr="0024699B" w:rsidRDefault="00E60B2E" w:rsidP="00FE0177">
      <w:pPr>
        <w:widowControl w:val="0"/>
        <w:autoSpaceDE w:val="0"/>
        <w:autoSpaceDN w:val="0"/>
        <w:adjustRightInd w:val="0"/>
        <w:ind w:right="14"/>
        <w:jc w:val="both"/>
        <w:rPr>
          <w:rFonts w:ascii="Verdana" w:hAnsi="Verdana" w:cstheme="minorHAnsi"/>
          <w:sz w:val="20"/>
          <w:szCs w:val="20"/>
          <w:lang w:val="en-US"/>
        </w:rPr>
      </w:pPr>
      <w:r w:rsidRPr="0024699B">
        <w:rPr>
          <w:rFonts w:ascii="Verdana" w:hAnsi="Verdana" w:cstheme="minorHAnsi"/>
          <w:sz w:val="20"/>
          <w:szCs w:val="20"/>
          <w:lang w:val="en-US"/>
        </w:rPr>
        <w:t xml:space="preserve">For Joint Ventures, participation of Strategic Investors can reach 80% of equity investments which presents a 4X leverage. The Joint Venture Projects are independent and can raise additional debt funds from local banks as well as international lenders. </w:t>
      </w:r>
    </w:p>
    <w:p w14:paraId="6BBDC427" w14:textId="77777777" w:rsidR="00E60B2E" w:rsidRPr="00BC38BF" w:rsidRDefault="00E60B2E" w:rsidP="00FE0177">
      <w:pPr>
        <w:rPr>
          <w:rFonts w:ascii="Verdana" w:hAnsi="Verdana"/>
          <w:b/>
          <w:sz w:val="20"/>
          <w:szCs w:val="20"/>
        </w:rPr>
      </w:pPr>
      <w:r w:rsidRPr="00BC38BF">
        <w:rPr>
          <w:rFonts w:ascii="Verdana" w:hAnsi="Verdana"/>
          <w:b/>
          <w:noProof/>
          <w:sz w:val="20"/>
          <w:szCs w:val="20"/>
          <w:lang w:val="en-US" w:eastAsia="en-US"/>
        </w:rPr>
        <w:drawing>
          <wp:inline distT="0" distB="0" distL="0" distR="0" wp14:anchorId="29B213DE" wp14:editId="2FB1050A">
            <wp:extent cx="5943600" cy="3162935"/>
            <wp:effectExtent l="0" t="0" r="0" b="12065"/>
            <wp:docPr id="15" name="Picture 1"/>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
                    <pic:cNvPicPr/>
                  </pic:nvPicPr>
                  <pic:blipFill>
                    <a:blip r:embed="rId71">
                      <a:extLst>
                        <a:ext uri="{BEBA8EAE-BF5A-486C-A8C5-ECC9F3942E4B}">
                          <a14:imgProps xmlns:a14="http://schemas.microsoft.com/office/drawing/2010/main">
                            <a14:imgLayer r:embed="rId72">
                              <a14:imgEffect>
                                <a14:saturation sat="0"/>
                              </a14:imgEffect>
                            </a14:imgLayer>
                          </a14:imgProps>
                        </a:ext>
                      </a:extLst>
                    </a:blip>
                    <a:stretch>
                      <a:fillRect/>
                    </a:stretch>
                  </pic:blipFill>
                  <pic:spPr>
                    <a:xfrm>
                      <a:off x="0" y="0"/>
                      <a:ext cx="5943600" cy="3162935"/>
                    </a:xfrm>
                    <a:prstGeom prst="rect">
                      <a:avLst/>
                    </a:prstGeom>
                  </pic:spPr>
                </pic:pic>
              </a:graphicData>
            </a:graphic>
          </wp:inline>
        </w:drawing>
      </w:r>
    </w:p>
    <w:p w14:paraId="6A1AEDCC" w14:textId="77777777" w:rsidR="00E60B2E" w:rsidRPr="00BC38BF" w:rsidRDefault="00E60B2E" w:rsidP="00FE0177">
      <w:pPr>
        <w:rPr>
          <w:rFonts w:ascii="Verdana" w:hAnsi="Verdana"/>
          <w:b/>
          <w:sz w:val="20"/>
          <w:szCs w:val="20"/>
        </w:rPr>
      </w:pPr>
    </w:p>
    <w:p w14:paraId="26219F06" w14:textId="77777777" w:rsidR="00E60B2E" w:rsidRPr="00BC38BF" w:rsidRDefault="00E60B2E" w:rsidP="00FE0177">
      <w:pPr>
        <w:pStyle w:val="Paragrafoelenco"/>
        <w:numPr>
          <w:ilvl w:val="0"/>
          <w:numId w:val="10"/>
        </w:numPr>
        <w:spacing w:line="240" w:lineRule="auto"/>
        <w:ind w:hanging="450"/>
        <w:jc w:val="left"/>
        <w:rPr>
          <w:rFonts w:ascii="Verdana" w:hAnsi="Verdana"/>
          <w:b/>
          <w:sz w:val="20"/>
          <w:szCs w:val="20"/>
          <w:lang w:val="en-US"/>
        </w:rPr>
      </w:pPr>
      <w:r w:rsidRPr="00BC38BF">
        <w:rPr>
          <w:rFonts w:ascii="Verdana" w:hAnsi="Verdana"/>
          <w:b/>
          <w:sz w:val="20"/>
          <w:szCs w:val="20"/>
          <w:lang w:val="en-US"/>
        </w:rPr>
        <w:t>SOURCE OF FUNDING</w:t>
      </w:r>
    </w:p>
    <w:p w14:paraId="3BEA9F6B" w14:textId="1F6892E1" w:rsidR="00867944" w:rsidRPr="0024699B" w:rsidRDefault="00867944" w:rsidP="00FE0177">
      <w:pPr>
        <w:widowControl w:val="0"/>
        <w:autoSpaceDE w:val="0"/>
        <w:autoSpaceDN w:val="0"/>
        <w:adjustRightInd w:val="0"/>
        <w:ind w:right="14"/>
        <w:jc w:val="both"/>
        <w:rPr>
          <w:rFonts w:ascii="Verdana" w:hAnsi="Verdana" w:cstheme="minorHAnsi"/>
          <w:sz w:val="20"/>
          <w:szCs w:val="20"/>
          <w:lang w:val="en-US"/>
        </w:rPr>
      </w:pPr>
      <w:r w:rsidRPr="0024699B">
        <w:rPr>
          <w:rFonts w:ascii="Verdana" w:hAnsi="Verdana"/>
          <w:sz w:val="20"/>
          <w:szCs w:val="20"/>
          <w:lang w:val="en-US"/>
        </w:rPr>
        <w:t>In addition to funds set aside by the State of Madagascar in the 2021 budget for the sovereign fund’s initial capitalization, t</w:t>
      </w:r>
      <w:r w:rsidRPr="0024699B">
        <w:rPr>
          <w:rFonts w:ascii="Verdana" w:hAnsi="Verdana" w:cstheme="minorHAnsi"/>
          <w:sz w:val="20"/>
          <w:szCs w:val="20"/>
          <w:lang w:val="en-US"/>
        </w:rPr>
        <w:t xml:space="preserve">he Malagasy Sovereign Fund is funded by the Malagasy State with real assets, resources, financial assets and capital entrusted by the State, public bodies and </w:t>
      </w:r>
      <w:r w:rsidRPr="0024699B">
        <w:rPr>
          <w:rFonts w:ascii="Verdana" w:hAnsi="Verdana" w:cstheme="minorHAnsi"/>
          <w:sz w:val="20"/>
          <w:szCs w:val="20"/>
          <w:lang w:val="en-US"/>
        </w:rPr>
        <w:lastRenderedPageBreak/>
        <w:t>State-owned companies. Real assets and ressources are appraised by the Ministry of Finance prior to entrustment. Financial assets are deposited with the Central Bank of Madagascar (BCM).</w:t>
      </w:r>
    </w:p>
    <w:p w14:paraId="32F29E71" w14:textId="167B42A1" w:rsidR="00867944" w:rsidRPr="0024699B" w:rsidRDefault="00867944" w:rsidP="00FE0177">
      <w:pPr>
        <w:widowControl w:val="0"/>
        <w:autoSpaceDE w:val="0"/>
        <w:autoSpaceDN w:val="0"/>
        <w:adjustRightInd w:val="0"/>
        <w:ind w:right="14"/>
        <w:jc w:val="both"/>
        <w:rPr>
          <w:rFonts w:ascii="Verdana" w:hAnsi="Verdana" w:cstheme="minorHAnsi"/>
          <w:sz w:val="20"/>
          <w:szCs w:val="20"/>
          <w:lang w:val="en-US"/>
        </w:rPr>
      </w:pPr>
      <w:r w:rsidRPr="0024699B">
        <w:rPr>
          <w:rFonts w:ascii="Verdana" w:hAnsi="Verdana" w:cstheme="minorHAnsi"/>
          <w:sz w:val="20"/>
          <w:szCs w:val="20"/>
          <w:lang w:val="en-US"/>
        </w:rPr>
        <w:t xml:space="preserve">For recapitalization, the Sovereign Fund can levy funds,  through the sale of natural resource rights or other related revenues, the issuance of bonds or other asset-linked debt instruments, debt for nature swaps or other financial mechanisms depending on the type of entrusted assets. With the support of the Board of Director, the fund’s management will prepare a resource portfolio presentation which will be presented to </w:t>
      </w:r>
      <w:r w:rsidRPr="0024699B">
        <w:rPr>
          <w:rFonts w:ascii="Verdana" w:hAnsi="Verdana"/>
          <w:sz w:val="20"/>
          <w:szCs w:val="20"/>
          <w:lang w:val="en-US"/>
        </w:rPr>
        <w:t>Investment Banks and Global Banks during a road show aiming to levy funds.</w:t>
      </w:r>
      <w:r w:rsidRPr="0024699B">
        <w:rPr>
          <w:rFonts w:ascii="Verdana" w:hAnsi="Verdana" w:cstheme="minorHAnsi"/>
          <w:sz w:val="20"/>
          <w:szCs w:val="20"/>
          <w:lang w:val="en-US"/>
        </w:rPr>
        <w:t xml:space="preserve"> Fund raising will be cyclical and recurrent to accommodate the fund’s project pipeline and investment needs.</w:t>
      </w:r>
    </w:p>
    <w:p w14:paraId="20B7425E" w14:textId="77777777" w:rsidR="00E60B2E" w:rsidRPr="0024699B" w:rsidRDefault="00E60B2E" w:rsidP="00FE0177">
      <w:pPr>
        <w:widowControl w:val="0"/>
        <w:autoSpaceDE w:val="0"/>
        <w:autoSpaceDN w:val="0"/>
        <w:adjustRightInd w:val="0"/>
        <w:ind w:right="14"/>
        <w:jc w:val="both"/>
        <w:rPr>
          <w:rFonts w:ascii="Verdana" w:hAnsi="Verdana"/>
          <w:b/>
          <w:sz w:val="20"/>
          <w:szCs w:val="20"/>
          <w:lang w:val="en-US"/>
        </w:rPr>
      </w:pPr>
    </w:p>
    <w:p w14:paraId="0DCFE364" w14:textId="77777777" w:rsidR="00867944" w:rsidRPr="002739AE" w:rsidRDefault="00867944" w:rsidP="00FE0177">
      <w:pPr>
        <w:pStyle w:val="Paragrafoelenco"/>
        <w:numPr>
          <w:ilvl w:val="0"/>
          <w:numId w:val="10"/>
        </w:numPr>
        <w:spacing w:line="240" w:lineRule="auto"/>
        <w:ind w:hanging="450"/>
        <w:jc w:val="left"/>
        <w:rPr>
          <w:rFonts w:ascii="Verdana" w:hAnsi="Verdana"/>
          <w:b/>
          <w:sz w:val="20"/>
          <w:szCs w:val="20"/>
          <w:lang w:val="en-US"/>
        </w:rPr>
      </w:pPr>
      <w:r w:rsidRPr="002739AE">
        <w:rPr>
          <w:rFonts w:ascii="Verdana" w:hAnsi="Verdana"/>
          <w:b/>
          <w:sz w:val="20"/>
          <w:szCs w:val="20"/>
          <w:lang w:val="en-US"/>
        </w:rPr>
        <w:t>LEGAL SETUP, STRUCTURE AND GOVERNANCE</w:t>
      </w:r>
      <w:r w:rsidRPr="002739AE" w:rsidDel="00DF00E6">
        <w:rPr>
          <w:rFonts w:ascii="Verdana" w:hAnsi="Verdana"/>
          <w:b/>
          <w:sz w:val="20"/>
          <w:szCs w:val="20"/>
          <w:lang w:val="en-US"/>
        </w:rPr>
        <w:t xml:space="preserve"> </w:t>
      </w:r>
      <w:r w:rsidRPr="002739AE">
        <w:rPr>
          <w:rFonts w:ascii="Verdana" w:hAnsi="Verdana"/>
          <w:b/>
          <w:sz w:val="20"/>
          <w:szCs w:val="20"/>
          <w:lang w:val="en-US"/>
        </w:rPr>
        <w:t xml:space="preserve"> </w:t>
      </w:r>
    </w:p>
    <w:p w14:paraId="7D9BCA91" w14:textId="35B7DA15" w:rsidR="00867944" w:rsidRPr="0024699B" w:rsidRDefault="00867944" w:rsidP="00FE0177">
      <w:pPr>
        <w:widowControl w:val="0"/>
        <w:autoSpaceDE w:val="0"/>
        <w:autoSpaceDN w:val="0"/>
        <w:adjustRightInd w:val="0"/>
        <w:ind w:right="14"/>
        <w:jc w:val="both"/>
        <w:rPr>
          <w:rFonts w:ascii="Verdana" w:hAnsi="Verdana"/>
          <w:sz w:val="20"/>
          <w:szCs w:val="20"/>
          <w:lang w:val="en-US"/>
        </w:rPr>
      </w:pPr>
      <w:r w:rsidRPr="0024699B">
        <w:rPr>
          <w:rFonts w:ascii="Verdana" w:hAnsi="Verdana"/>
          <w:sz w:val="20"/>
          <w:szCs w:val="20"/>
          <w:lang w:val="en-US"/>
        </w:rPr>
        <w:t xml:space="preserve">The establishment of the Malagasy Sovereign Fund aligns with the best practices and principles of Santiago, in particular in regards to the creation of a solid and adequate legal framework, the clear definition of the fund’s mandate, the independence of the asset management company entrusted with the funds as well as transparency and effective risk management. The Malagasy Sovereign Fund creation bill, which was </w:t>
      </w:r>
      <w:r w:rsidR="009628FA" w:rsidRPr="0024699B">
        <w:rPr>
          <w:rFonts w:ascii="Verdana" w:hAnsi="Verdana"/>
          <w:sz w:val="20"/>
          <w:szCs w:val="20"/>
          <w:lang w:val="en-US"/>
        </w:rPr>
        <w:t>enacted</w:t>
      </w:r>
      <w:r w:rsidRPr="0024699B">
        <w:rPr>
          <w:rFonts w:ascii="Verdana" w:hAnsi="Verdana"/>
          <w:sz w:val="20"/>
          <w:szCs w:val="20"/>
          <w:lang w:val="en-US"/>
        </w:rPr>
        <w:t xml:space="preserve"> by both parliament and senate in August 2021 </w:t>
      </w:r>
      <w:r w:rsidR="009628FA" w:rsidRPr="0024699B">
        <w:rPr>
          <w:rFonts w:ascii="Verdana" w:hAnsi="Verdana"/>
          <w:sz w:val="20"/>
          <w:szCs w:val="20"/>
          <w:lang w:val="en-US"/>
        </w:rPr>
        <w:t>and approved by the the High Constitutional Court delineates the fund’s creation, funding, governance and asset management.</w:t>
      </w:r>
    </w:p>
    <w:p w14:paraId="69363AD5" w14:textId="77777777" w:rsidR="009628FA" w:rsidRPr="0024699B" w:rsidRDefault="009628FA" w:rsidP="00FE0177">
      <w:pPr>
        <w:widowControl w:val="0"/>
        <w:autoSpaceDE w:val="0"/>
        <w:autoSpaceDN w:val="0"/>
        <w:adjustRightInd w:val="0"/>
        <w:ind w:right="14"/>
        <w:jc w:val="both"/>
        <w:rPr>
          <w:rFonts w:ascii="Verdana" w:hAnsi="Verdana"/>
          <w:sz w:val="20"/>
          <w:szCs w:val="20"/>
          <w:lang w:val="en-US"/>
        </w:rPr>
      </w:pPr>
    </w:p>
    <w:p w14:paraId="5CB71742" w14:textId="77777777" w:rsidR="00867944" w:rsidRPr="0024699B" w:rsidRDefault="00867944" w:rsidP="00FE0177">
      <w:pPr>
        <w:widowControl w:val="0"/>
        <w:autoSpaceDE w:val="0"/>
        <w:autoSpaceDN w:val="0"/>
        <w:adjustRightInd w:val="0"/>
        <w:ind w:right="14"/>
        <w:jc w:val="both"/>
        <w:rPr>
          <w:rFonts w:ascii="Verdana" w:hAnsi="Verdana"/>
          <w:sz w:val="20"/>
          <w:szCs w:val="20"/>
          <w:lang w:val="en-US"/>
        </w:rPr>
      </w:pPr>
      <w:r w:rsidRPr="0024699B">
        <w:rPr>
          <w:rFonts w:ascii="Verdana" w:hAnsi="Verdana"/>
          <w:sz w:val="20"/>
          <w:szCs w:val="20"/>
          <w:lang w:val="en-US"/>
        </w:rPr>
        <w:t>The law establishes the Malagasy Sovereign Fund as a fund governed by a board of directors whose members will be appointed representatives from the Presidency, the Prime Minister’s office, the Ministry of Finance and the financial sector. Major strategic orientations set by the Board will be validated by the Council of Ministers which will serve as a Steering Committee.</w:t>
      </w:r>
    </w:p>
    <w:p w14:paraId="77041F1B" w14:textId="77777777" w:rsidR="00867944" w:rsidRPr="0024699B" w:rsidRDefault="00867944" w:rsidP="00FE0177">
      <w:pPr>
        <w:widowControl w:val="0"/>
        <w:autoSpaceDE w:val="0"/>
        <w:autoSpaceDN w:val="0"/>
        <w:adjustRightInd w:val="0"/>
        <w:ind w:right="14"/>
        <w:jc w:val="both"/>
        <w:rPr>
          <w:rFonts w:ascii="Verdana" w:hAnsi="Verdana"/>
          <w:b/>
          <w:sz w:val="20"/>
          <w:szCs w:val="20"/>
          <w:lang w:val="en-US"/>
        </w:rPr>
      </w:pPr>
    </w:p>
    <w:p w14:paraId="742A50BB" w14:textId="03555093" w:rsidR="00867944" w:rsidRPr="0024699B" w:rsidRDefault="00867944" w:rsidP="00FE0177">
      <w:pPr>
        <w:widowControl w:val="0"/>
        <w:autoSpaceDE w:val="0"/>
        <w:autoSpaceDN w:val="0"/>
        <w:adjustRightInd w:val="0"/>
        <w:ind w:right="14"/>
        <w:jc w:val="both"/>
        <w:rPr>
          <w:rFonts w:ascii="Verdana" w:hAnsi="Verdana" w:cstheme="minorHAnsi"/>
          <w:sz w:val="20"/>
          <w:szCs w:val="20"/>
          <w:lang w:val="en-US"/>
        </w:rPr>
      </w:pPr>
      <w:r w:rsidRPr="0024699B">
        <w:rPr>
          <w:rFonts w:ascii="Verdana" w:hAnsi="Verdana" w:cstheme="minorHAnsi"/>
          <w:sz w:val="20"/>
          <w:szCs w:val="20"/>
          <w:lang w:val="en-US"/>
        </w:rPr>
        <w:t xml:space="preserve">The Sovereign Fund is a public entity due to its management of public sector money and its ownership by the State of Madagascar. While the fund seeks to align its broader investment objectives with the policies and priorities of the government, its operations as an incorporated entity give it substantial independence from the government-shareholder. Apart from reporting obligations to the minister of finance, the fund is, on the whole, an autonomous organization. </w:t>
      </w:r>
    </w:p>
    <w:p w14:paraId="7B00D045" w14:textId="77777777" w:rsidR="00867944" w:rsidRPr="0024699B" w:rsidRDefault="00867944" w:rsidP="00FE0177">
      <w:pPr>
        <w:widowControl w:val="0"/>
        <w:autoSpaceDE w:val="0"/>
        <w:autoSpaceDN w:val="0"/>
        <w:adjustRightInd w:val="0"/>
        <w:ind w:right="14"/>
        <w:jc w:val="both"/>
        <w:rPr>
          <w:rFonts w:ascii="Verdana" w:hAnsi="Verdana" w:cstheme="minorHAnsi"/>
          <w:sz w:val="20"/>
          <w:szCs w:val="20"/>
          <w:lang w:val="en-US"/>
        </w:rPr>
      </w:pPr>
    </w:p>
    <w:p w14:paraId="166814F1" w14:textId="1AEACC01" w:rsidR="00867944" w:rsidRPr="0024699B" w:rsidRDefault="00867944" w:rsidP="00FE0177">
      <w:pPr>
        <w:widowControl w:val="0"/>
        <w:autoSpaceDE w:val="0"/>
        <w:autoSpaceDN w:val="0"/>
        <w:adjustRightInd w:val="0"/>
        <w:ind w:right="14"/>
        <w:jc w:val="both"/>
        <w:rPr>
          <w:rFonts w:ascii="Verdana" w:hAnsi="Verdana" w:cstheme="minorHAnsi"/>
          <w:sz w:val="20"/>
          <w:szCs w:val="20"/>
          <w:lang w:val="en-US"/>
        </w:rPr>
      </w:pPr>
      <w:r w:rsidRPr="0024699B">
        <w:rPr>
          <w:rFonts w:ascii="Verdana" w:hAnsi="Verdana" w:cstheme="minorHAnsi"/>
          <w:sz w:val="20"/>
          <w:szCs w:val="20"/>
          <w:lang w:val="en-US"/>
        </w:rPr>
        <w:t xml:space="preserve">The </w:t>
      </w:r>
      <w:r w:rsidR="00B44725" w:rsidRPr="0024699B">
        <w:rPr>
          <w:rFonts w:ascii="Verdana" w:hAnsi="Verdana" w:cstheme="minorHAnsi"/>
          <w:sz w:val="20"/>
          <w:szCs w:val="20"/>
          <w:lang w:val="en-US"/>
        </w:rPr>
        <w:t>F</w:t>
      </w:r>
      <w:r w:rsidRPr="0024699B">
        <w:rPr>
          <w:rFonts w:ascii="Verdana" w:hAnsi="Verdana" w:cstheme="minorHAnsi"/>
          <w:sz w:val="20"/>
          <w:szCs w:val="20"/>
          <w:lang w:val="en-US"/>
        </w:rPr>
        <w:t xml:space="preserve">und is accountable to the Ministry of Finance for its financial management. At the end of the financial year, the annual financial statements are audited by a general auditor and tabled before Ministry of Finance as part of the fund’s annual report. </w:t>
      </w:r>
    </w:p>
    <w:p w14:paraId="31F81088" w14:textId="0FD0C5B7" w:rsidR="00867944" w:rsidRPr="0024699B" w:rsidRDefault="00867944" w:rsidP="00FE0177">
      <w:pPr>
        <w:widowControl w:val="0"/>
        <w:autoSpaceDE w:val="0"/>
        <w:autoSpaceDN w:val="0"/>
        <w:adjustRightInd w:val="0"/>
        <w:ind w:right="14"/>
        <w:jc w:val="both"/>
        <w:rPr>
          <w:rFonts w:ascii="Verdana" w:hAnsi="Verdana"/>
          <w:sz w:val="20"/>
          <w:szCs w:val="20"/>
          <w:lang w:val="en-US"/>
        </w:rPr>
      </w:pPr>
      <w:r w:rsidRPr="0024699B">
        <w:rPr>
          <w:rFonts w:ascii="Verdana" w:hAnsi="Verdana" w:cstheme="minorHAnsi"/>
          <w:sz w:val="20"/>
          <w:szCs w:val="20"/>
          <w:lang w:val="en-US"/>
        </w:rPr>
        <w:t>The Sovereign Fund is independent from the macroeconomic architecture of the State of Madagascar.</w:t>
      </w:r>
    </w:p>
    <w:p w14:paraId="1A864819" w14:textId="77777777" w:rsidR="00E60B2E" w:rsidRPr="0024699B" w:rsidRDefault="00E60B2E" w:rsidP="00FE0177">
      <w:pPr>
        <w:widowControl w:val="0"/>
        <w:autoSpaceDE w:val="0"/>
        <w:autoSpaceDN w:val="0"/>
        <w:adjustRightInd w:val="0"/>
        <w:ind w:right="14"/>
        <w:jc w:val="both"/>
        <w:rPr>
          <w:rFonts w:ascii="Verdana" w:hAnsi="Verdana"/>
          <w:b/>
          <w:sz w:val="20"/>
          <w:szCs w:val="20"/>
          <w:lang w:val="en-US"/>
        </w:rPr>
      </w:pPr>
    </w:p>
    <w:p w14:paraId="32CB98DD" w14:textId="16E98DAF" w:rsidR="00E60B2E" w:rsidRPr="002739AE" w:rsidRDefault="00E60B2E" w:rsidP="00FE0177">
      <w:pPr>
        <w:pStyle w:val="Paragrafoelenco"/>
        <w:numPr>
          <w:ilvl w:val="0"/>
          <w:numId w:val="10"/>
        </w:numPr>
        <w:spacing w:line="240" w:lineRule="auto"/>
        <w:ind w:hanging="450"/>
        <w:jc w:val="left"/>
        <w:rPr>
          <w:rFonts w:ascii="Verdana" w:hAnsi="Verdana"/>
          <w:b/>
          <w:sz w:val="20"/>
          <w:szCs w:val="20"/>
          <w:lang w:val="en-US"/>
        </w:rPr>
      </w:pPr>
      <w:r w:rsidRPr="002739AE">
        <w:rPr>
          <w:rFonts w:ascii="Verdana" w:hAnsi="Verdana"/>
          <w:b/>
          <w:sz w:val="20"/>
          <w:szCs w:val="20"/>
          <w:lang w:val="en-US"/>
        </w:rPr>
        <w:t xml:space="preserve">INVESTMENT </w:t>
      </w:r>
      <w:r w:rsidR="00867944" w:rsidRPr="002739AE">
        <w:rPr>
          <w:rFonts w:ascii="Verdana" w:hAnsi="Verdana"/>
          <w:b/>
          <w:sz w:val="20"/>
          <w:szCs w:val="20"/>
          <w:lang w:val="en-US"/>
        </w:rPr>
        <w:t>MANAGEMENT</w:t>
      </w:r>
    </w:p>
    <w:p w14:paraId="221D6692" w14:textId="7D4F62DD" w:rsidR="00867944" w:rsidRPr="0024699B" w:rsidRDefault="00867944" w:rsidP="00FE0177">
      <w:pPr>
        <w:widowControl w:val="0"/>
        <w:autoSpaceDE w:val="0"/>
        <w:autoSpaceDN w:val="0"/>
        <w:adjustRightInd w:val="0"/>
        <w:ind w:right="14"/>
        <w:jc w:val="both"/>
        <w:rPr>
          <w:rFonts w:ascii="Verdana" w:hAnsi="Verdana"/>
          <w:sz w:val="20"/>
          <w:szCs w:val="20"/>
          <w:lang w:val="en-US"/>
        </w:rPr>
      </w:pPr>
      <w:r w:rsidRPr="0024699B">
        <w:rPr>
          <w:rFonts w:ascii="Verdana" w:hAnsi="Verdana"/>
          <w:sz w:val="20"/>
          <w:szCs w:val="20"/>
          <w:lang w:val="en-US"/>
        </w:rPr>
        <w:t xml:space="preserve">A </w:t>
      </w:r>
      <w:r w:rsidR="006D1D2E" w:rsidRPr="0024699B">
        <w:rPr>
          <w:rFonts w:ascii="Verdana" w:hAnsi="Verdana"/>
          <w:sz w:val="20"/>
          <w:szCs w:val="20"/>
          <w:lang w:val="en-US"/>
        </w:rPr>
        <w:t>public limited</w:t>
      </w:r>
      <w:r w:rsidRPr="0024699B">
        <w:rPr>
          <w:rFonts w:ascii="Verdana" w:hAnsi="Verdana"/>
          <w:sz w:val="20"/>
          <w:szCs w:val="20"/>
          <w:lang w:val="en-US"/>
        </w:rPr>
        <w:t xml:space="preserve"> company will manage the Malagasy Sovereign Funds assets. The Madagascar Central Bank (BCM) and the asset management company’s governance body will jointly establish operational procedures. Rather than complying with Public Procurement Code rules, per the sovereign fund law, the asset management company will follow an operations procedure handbook formulated by a consulting firm and approved by the Malagasy Sovereign Fund’s Board of Directors after consultation with the Authority of Public Procurement Regulation (ARMP).</w:t>
      </w:r>
    </w:p>
    <w:p w14:paraId="5CF4A2D0" w14:textId="77777777" w:rsidR="00867944" w:rsidRPr="0024699B" w:rsidRDefault="00867944" w:rsidP="00FE0177">
      <w:pPr>
        <w:widowControl w:val="0"/>
        <w:autoSpaceDE w:val="0"/>
        <w:autoSpaceDN w:val="0"/>
        <w:adjustRightInd w:val="0"/>
        <w:ind w:right="14"/>
        <w:jc w:val="both"/>
        <w:rPr>
          <w:rFonts w:ascii="Verdana" w:hAnsi="Verdana" w:cstheme="minorHAnsi"/>
          <w:sz w:val="20"/>
          <w:szCs w:val="20"/>
          <w:lang w:val="en-US"/>
        </w:rPr>
      </w:pPr>
      <w:r w:rsidRPr="0024699B">
        <w:rPr>
          <w:rFonts w:ascii="Verdana" w:hAnsi="Verdana"/>
          <w:sz w:val="20"/>
          <w:szCs w:val="20"/>
          <w:lang w:val="en-US"/>
        </w:rPr>
        <w:t>The asset management company will have discretionary power in the operational management of the Fund. The Ministry of Finance is currently preparing the asset management company’s organization chart which will be finalized with the support of the consulting firm that will draft the operations handbook.</w:t>
      </w:r>
    </w:p>
    <w:p w14:paraId="1F02EBE0" w14:textId="0A4573B3" w:rsidR="00867944" w:rsidRPr="0024699B" w:rsidRDefault="00867944" w:rsidP="00FE0177">
      <w:pPr>
        <w:rPr>
          <w:rFonts w:ascii="Verdana" w:hAnsi="Verdana" w:cstheme="minorHAnsi"/>
          <w:sz w:val="20"/>
          <w:szCs w:val="20"/>
          <w:lang w:val="en-US"/>
        </w:rPr>
      </w:pPr>
    </w:p>
    <w:p w14:paraId="25745D77" w14:textId="77777777" w:rsidR="00867944" w:rsidRPr="0024699B" w:rsidRDefault="00867944" w:rsidP="00FE0177">
      <w:pPr>
        <w:rPr>
          <w:rFonts w:ascii="Verdana" w:hAnsi="Verdana" w:cstheme="minorHAnsi"/>
          <w:sz w:val="20"/>
          <w:szCs w:val="20"/>
          <w:lang w:val="en-US"/>
        </w:rPr>
      </w:pPr>
    </w:p>
    <w:p w14:paraId="01F6A11F" w14:textId="2661B4AA" w:rsidR="00867944" w:rsidRPr="002739AE" w:rsidRDefault="00867944" w:rsidP="00FE0177">
      <w:pPr>
        <w:pStyle w:val="Paragrafoelenco"/>
        <w:numPr>
          <w:ilvl w:val="0"/>
          <w:numId w:val="10"/>
        </w:numPr>
        <w:spacing w:line="240" w:lineRule="auto"/>
        <w:ind w:hanging="450"/>
        <w:jc w:val="left"/>
        <w:rPr>
          <w:rFonts w:ascii="Verdana" w:hAnsi="Verdana"/>
          <w:b/>
          <w:sz w:val="20"/>
          <w:szCs w:val="20"/>
          <w:lang w:val="en-US"/>
        </w:rPr>
      </w:pPr>
      <w:r w:rsidRPr="002739AE">
        <w:rPr>
          <w:rFonts w:ascii="Verdana" w:hAnsi="Verdana"/>
          <w:b/>
          <w:sz w:val="20"/>
          <w:szCs w:val="20"/>
          <w:lang w:val="en-US"/>
        </w:rPr>
        <w:lastRenderedPageBreak/>
        <w:t>TECHNICAL AND FINANCIAL RESOURCES REQUIRED</w:t>
      </w:r>
    </w:p>
    <w:p w14:paraId="6D8FE099" w14:textId="77777777" w:rsidR="00867944" w:rsidRPr="0024699B" w:rsidRDefault="00867944" w:rsidP="00FE0177">
      <w:pPr>
        <w:jc w:val="both"/>
        <w:rPr>
          <w:rFonts w:ascii="Verdana" w:hAnsi="Verdana"/>
          <w:sz w:val="20"/>
          <w:szCs w:val="20"/>
          <w:lang w:val="en-US"/>
        </w:rPr>
      </w:pPr>
      <w:r w:rsidRPr="0024699B">
        <w:rPr>
          <w:rFonts w:ascii="Verdana" w:hAnsi="Verdana"/>
          <w:sz w:val="20"/>
          <w:szCs w:val="20"/>
          <w:lang w:val="en-US"/>
        </w:rPr>
        <w:t>Technical, legal, financial and human resources advisory services are required to set up the sovereign fund. Consulting services are needed to specify in detail the Sovereign fund organization, functioning, procedures etc. prior to the fund setup. In order to recapitalize the fund, financial advisory services are required to appraise for the Ministry of Finance the assets and resources entrusted to fund. For the fund raising and road shows, graphic design services are needed to prepare an asset and resource portfolio presentation.</w:t>
      </w:r>
    </w:p>
    <w:p w14:paraId="43A85295" w14:textId="77777777" w:rsidR="00867944" w:rsidRPr="0024699B" w:rsidRDefault="00867944" w:rsidP="00FE0177">
      <w:pPr>
        <w:jc w:val="both"/>
        <w:rPr>
          <w:rFonts w:ascii="Verdana" w:hAnsi="Verdana"/>
          <w:sz w:val="20"/>
          <w:szCs w:val="20"/>
          <w:lang w:val="en-US"/>
        </w:rPr>
      </w:pPr>
      <w:r w:rsidRPr="0024699B">
        <w:rPr>
          <w:rFonts w:ascii="Verdana" w:hAnsi="Verdana"/>
          <w:sz w:val="20"/>
          <w:szCs w:val="20"/>
          <w:lang w:val="en-US"/>
        </w:rPr>
        <w:t>Head Hunting services are needed to recruit the fund’s Head Executive Officers once the fund is administratively setup and the governance structures are in place. Once the executive officers are in place, a human resources agency will provide support to recruit executive office resources. Recruited resources will follow training to be fully operational by the end of the first year of the fund’s establishment.</w:t>
      </w:r>
    </w:p>
    <w:p w14:paraId="2EE093BD" w14:textId="12401A8E" w:rsidR="00867944" w:rsidRPr="0024699B" w:rsidRDefault="00867944" w:rsidP="00FE0177">
      <w:pPr>
        <w:rPr>
          <w:rFonts w:ascii="Verdana" w:hAnsi="Verdana" w:cstheme="minorHAnsi"/>
          <w:sz w:val="20"/>
          <w:szCs w:val="20"/>
          <w:lang w:val="en-US"/>
        </w:rPr>
      </w:pPr>
      <w:r w:rsidRPr="0024699B">
        <w:rPr>
          <w:rFonts w:ascii="Verdana" w:hAnsi="Verdana"/>
          <w:sz w:val="20"/>
          <w:szCs w:val="20"/>
          <w:lang w:val="en-US"/>
        </w:rPr>
        <w:t xml:space="preserve">Legal services are needed to transfer assets and resources from the State and public bodies to the fund and for the legal aspects of fund mobilization agreements. Finally, technical services are required to conduct preliminary and technical studies for projects potentially included in the fund’s investment pipeline. </w:t>
      </w:r>
    </w:p>
    <w:p w14:paraId="5CC80F0F" w14:textId="77777777" w:rsidR="00867944" w:rsidRPr="0024699B" w:rsidRDefault="00867944" w:rsidP="00FE0177">
      <w:pPr>
        <w:rPr>
          <w:rFonts w:ascii="Verdana" w:hAnsi="Verdana"/>
          <w:b/>
          <w:sz w:val="20"/>
          <w:szCs w:val="20"/>
          <w:lang w:val="en-US"/>
        </w:rPr>
      </w:pPr>
    </w:p>
    <w:p w14:paraId="79996E72" w14:textId="77777777" w:rsidR="00E60B2E" w:rsidRPr="0024699B" w:rsidRDefault="00E60B2E" w:rsidP="00FE0177">
      <w:pPr>
        <w:rPr>
          <w:rFonts w:ascii="Verdana" w:hAnsi="Verdana"/>
          <w:sz w:val="20"/>
          <w:szCs w:val="20"/>
          <w:lang w:val="en-US"/>
        </w:rPr>
      </w:pPr>
    </w:p>
    <w:p w14:paraId="0E2F13DD" w14:textId="3F4654D5" w:rsidR="00E60B2E" w:rsidRPr="002739AE" w:rsidRDefault="00E60B2E" w:rsidP="00FE0177">
      <w:pPr>
        <w:pStyle w:val="Paragrafoelenco"/>
        <w:numPr>
          <w:ilvl w:val="0"/>
          <w:numId w:val="10"/>
        </w:numPr>
        <w:spacing w:line="240" w:lineRule="auto"/>
        <w:ind w:hanging="450"/>
        <w:jc w:val="left"/>
        <w:rPr>
          <w:rFonts w:ascii="Verdana" w:hAnsi="Verdana"/>
          <w:b/>
          <w:sz w:val="20"/>
          <w:szCs w:val="20"/>
          <w:lang w:val="en-US"/>
        </w:rPr>
      </w:pPr>
      <w:r w:rsidRPr="002739AE">
        <w:rPr>
          <w:rFonts w:ascii="Verdana" w:hAnsi="Verdana"/>
          <w:b/>
          <w:sz w:val="20"/>
          <w:szCs w:val="20"/>
          <w:lang w:val="en-US"/>
        </w:rPr>
        <w:t>SETUP ROADMAP AND TIMELINE</w:t>
      </w:r>
    </w:p>
    <w:p w14:paraId="705F4046" w14:textId="590E4458" w:rsidR="00867944" w:rsidRPr="0024699B" w:rsidRDefault="00D3342B" w:rsidP="00FE0177">
      <w:pPr>
        <w:jc w:val="both"/>
        <w:rPr>
          <w:rFonts w:ascii="Verdana" w:hAnsi="Verdana"/>
          <w:sz w:val="20"/>
          <w:szCs w:val="20"/>
          <w:lang w:val="en-US"/>
        </w:rPr>
      </w:pPr>
      <w:r w:rsidRPr="0024699B">
        <w:rPr>
          <w:rFonts w:ascii="Verdana" w:hAnsi="Verdana"/>
          <w:sz w:val="20"/>
          <w:szCs w:val="20"/>
          <w:lang w:val="en-US"/>
        </w:rPr>
        <w:t>The High Constitutional Court performed a constitutional check of the Malagasy Sovereign Fund creation bill and ruled the provisions of the law in conformity with the constitution</w:t>
      </w:r>
      <w:r w:rsidR="006931BE" w:rsidRPr="0024699B">
        <w:rPr>
          <w:rFonts w:ascii="Verdana" w:hAnsi="Verdana"/>
          <w:sz w:val="20"/>
          <w:szCs w:val="20"/>
          <w:lang w:val="en-US"/>
        </w:rPr>
        <w:t xml:space="preserve"> (</w:t>
      </w:r>
      <w:hyperlink r:id="rId73" w:history="1">
        <w:r w:rsidR="00D956FA" w:rsidRPr="0024699B">
          <w:rPr>
            <w:rStyle w:val="Collegamentoipertestuale"/>
            <w:rFonts w:ascii="Verdana" w:hAnsi="Verdana"/>
            <w:sz w:val="20"/>
            <w:szCs w:val="20"/>
            <w:lang w:val="en-US"/>
          </w:rPr>
          <w:t>http://www.hcc.gov.mg/d3/decision-n16-hcc-d3-du-20-septembre-2021-concernant-la-loi-n2021-024-portant-creation-dun-fonds-souverain-malagasy-ou-fsm/</w:t>
        </w:r>
      </w:hyperlink>
      <w:r w:rsidR="006931BE" w:rsidRPr="0024699B">
        <w:rPr>
          <w:rFonts w:ascii="Verdana" w:hAnsi="Verdana"/>
          <w:sz w:val="20"/>
          <w:szCs w:val="20"/>
          <w:lang w:val="en-US"/>
        </w:rPr>
        <w:t>)</w:t>
      </w:r>
      <w:r w:rsidRPr="0024699B">
        <w:rPr>
          <w:rFonts w:ascii="Verdana" w:hAnsi="Verdana"/>
          <w:sz w:val="20"/>
          <w:szCs w:val="20"/>
          <w:lang w:val="en-US"/>
        </w:rPr>
        <w:t xml:space="preserve">. The law </w:t>
      </w:r>
      <w:r w:rsidR="009628FA" w:rsidRPr="0024699B">
        <w:rPr>
          <w:rFonts w:ascii="Verdana" w:hAnsi="Verdana"/>
          <w:sz w:val="20"/>
          <w:szCs w:val="20"/>
          <w:lang w:val="en-US"/>
        </w:rPr>
        <w:t>has been</w:t>
      </w:r>
      <w:r w:rsidRPr="0024699B">
        <w:rPr>
          <w:rFonts w:ascii="Verdana" w:hAnsi="Verdana"/>
          <w:sz w:val="20"/>
          <w:szCs w:val="20"/>
          <w:lang w:val="en-US"/>
        </w:rPr>
        <w:t xml:space="preserve"> </w:t>
      </w:r>
      <w:r w:rsidR="00670DC3" w:rsidRPr="0024699B">
        <w:rPr>
          <w:rFonts w:ascii="Verdana" w:hAnsi="Verdana"/>
          <w:sz w:val="20"/>
          <w:szCs w:val="20"/>
          <w:lang w:val="en-US"/>
        </w:rPr>
        <w:t>promulgated</w:t>
      </w:r>
      <w:r w:rsidRPr="0024699B">
        <w:rPr>
          <w:rFonts w:ascii="Verdana" w:hAnsi="Verdana"/>
          <w:sz w:val="20"/>
          <w:szCs w:val="20"/>
          <w:lang w:val="en-US"/>
        </w:rPr>
        <w:t>.</w:t>
      </w:r>
      <w:r w:rsidR="00867944" w:rsidRPr="0024699B">
        <w:rPr>
          <w:rFonts w:ascii="Verdana" w:hAnsi="Verdana"/>
          <w:sz w:val="20"/>
          <w:szCs w:val="20"/>
          <w:lang w:val="en-US"/>
        </w:rPr>
        <w:t xml:space="preserve"> </w:t>
      </w:r>
      <w:r w:rsidRPr="0024699B">
        <w:rPr>
          <w:rFonts w:ascii="Verdana" w:hAnsi="Verdana"/>
          <w:sz w:val="20"/>
          <w:szCs w:val="20"/>
          <w:lang w:val="en-US"/>
        </w:rPr>
        <w:t xml:space="preserve">The </w:t>
      </w:r>
      <w:r w:rsidR="00867944" w:rsidRPr="0024699B">
        <w:rPr>
          <w:rFonts w:ascii="Verdana" w:hAnsi="Verdana"/>
          <w:sz w:val="20"/>
          <w:szCs w:val="20"/>
          <w:lang w:val="en-US"/>
        </w:rPr>
        <w:t xml:space="preserve">State of Madagascar can legally set up the Malagasy Sovereign Fund within a few months and appoint the board members. Within the first trimester, FONSIS – the Senegalese Sovereign Fund – and a consulting firm will provide key technical assistance to the board for the fund’s procedures handbook, the fund’s operational chart and appraisal of the assets to be entrusted to the fund. Executives, investment managers and key resources can be recruited with the services of a recruitment agency by the end of the first semester and trained during the third trimester. Investment analysis, due diligence and investment operations can start by the start of the third semester. </w:t>
      </w:r>
    </w:p>
    <w:p w14:paraId="577EB1C5" w14:textId="1131BF82" w:rsidR="00E60B2E" w:rsidRPr="0024699B" w:rsidRDefault="00867944" w:rsidP="00FE0177">
      <w:pPr>
        <w:jc w:val="both"/>
        <w:rPr>
          <w:rFonts w:ascii="Verdana" w:hAnsi="Verdana"/>
          <w:sz w:val="20"/>
          <w:szCs w:val="20"/>
          <w:lang w:val="en-US"/>
        </w:rPr>
      </w:pPr>
      <w:r w:rsidRPr="0024699B">
        <w:rPr>
          <w:rFonts w:ascii="Verdana" w:hAnsi="Verdana"/>
          <w:sz w:val="20"/>
          <w:szCs w:val="20"/>
          <w:lang w:val="en-US"/>
        </w:rPr>
        <w:t>EDBM can initiatie strategic investor partnership solicitation by the end of the first year and facilitate investment partnerships.</w:t>
      </w:r>
    </w:p>
    <w:p w14:paraId="3276C5E2" w14:textId="58754FBD" w:rsidR="00E60B2E" w:rsidRPr="0024699B" w:rsidRDefault="00E60B2E" w:rsidP="00FE0177">
      <w:pPr>
        <w:rPr>
          <w:rFonts w:ascii="Verdana" w:hAnsi="Verdana"/>
          <w:noProof/>
          <w:sz w:val="20"/>
          <w:szCs w:val="20"/>
          <w:lang w:val="en-US" w:eastAsia="fr-FR"/>
        </w:rPr>
      </w:pPr>
    </w:p>
    <w:p w14:paraId="2780F9E0" w14:textId="1B204085" w:rsidR="00867944" w:rsidRPr="00BC38BF" w:rsidRDefault="00867944" w:rsidP="00FE0177">
      <w:pPr>
        <w:rPr>
          <w:rFonts w:ascii="Verdana" w:hAnsi="Verdana"/>
          <w:sz w:val="20"/>
          <w:szCs w:val="20"/>
        </w:rPr>
      </w:pPr>
      <w:r w:rsidRPr="00BC38BF">
        <w:rPr>
          <w:noProof/>
          <w:lang w:val="en-US" w:eastAsia="en-US"/>
        </w:rPr>
        <w:lastRenderedPageBreak/>
        <w:drawing>
          <wp:inline distT="0" distB="0" distL="0" distR="0" wp14:anchorId="33279A84" wp14:editId="0DC9273A">
            <wp:extent cx="5943600" cy="3248025"/>
            <wp:effectExtent l="0" t="0" r="0" b="3175"/>
            <wp:docPr id="8" name="Picture 8"/>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Picture 3"/>
                    <pic:cNvPicPr>
                      <a:picLocks noChangeAspect="1" noChangeArrowheads="1"/>
                    </pic:cNvPicPr>
                  </pic:nvPicPr>
                  <pic:blipFill>
                    <a:blip r:embed="rId74">
                      <a:extLst>
                        <a:ext uri="{28A0092B-C50C-407E-A947-70E740481C1C}">
                          <a14:useLocalDpi xmlns:a14="http://schemas.microsoft.com/office/drawing/2010/main" val="0"/>
                        </a:ext>
                      </a:extLst>
                    </a:blip>
                    <a:srcRect/>
                    <a:stretch>
                      <a:fillRect/>
                    </a:stretch>
                  </pic:blipFill>
                  <pic:spPr bwMode="auto">
                    <a:xfrm>
                      <a:off x="0" y="0"/>
                      <a:ext cx="5943600" cy="3248025"/>
                    </a:xfrm>
                    <a:prstGeom prst="rect">
                      <a:avLst/>
                    </a:prstGeom>
                    <a:noFill/>
                    <a:ln>
                      <a:noFill/>
                    </a:ln>
                  </pic:spPr>
                </pic:pic>
              </a:graphicData>
            </a:graphic>
          </wp:inline>
        </w:drawing>
      </w:r>
    </w:p>
    <w:p w14:paraId="3F57EE75" w14:textId="1606DF2D" w:rsidR="00867944" w:rsidRPr="00BC38BF" w:rsidRDefault="00867944" w:rsidP="00FE0177">
      <w:pPr>
        <w:rPr>
          <w:rFonts w:ascii="Verdana" w:hAnsi="Verdana"/>
          <w:sz w:val="20"/>
          <w:szCs w:val="20"/>
        </w:rPr>
      </w:pPr>
    </w:p>
    <w:p w14:paraId="14B9C0EE" w14:textId="77777777" w:rsidR="00867944" w:rsidRPr="0024699B" w:rsidRDefault="00867944" w:rsidP="00FE0177">
      <w:pPr>
        <w:jc w:val="both"/>
        <w:rPr>
          <w:rFonts w:ascii="Verdana" w:hAnsi="Verdana"/>
          <w:sz w:val="20"/>
          <w:szCs w:val="20"/>
          <w:lang w:val="en-US"/>
        </w:rPr>
      </w:pPr>
      <w:r w:rsidRPr="0024699B">
        <w:rPr>
          <w:rFonts w:ascii="Verdana" w:hAnsi="Verdana"/>
          <w:sz w:val="20"/>
          <w:szCs w:val="20"/>
          <w:lang w:val="en-US"/>
        </w:rPr>
        <w:t xml:space="preserve">On financing side, state assets and resources can be officially entrusted or transferred to the fund by the end of the first semester. Fund raising with investment bankers will follow the asset valuation after portfolio preparations and can lead to recapitalization eighteen months after the process initiation. </w:t>
      </w:r>
    </w:p>
    <w:p w14:paraId="352B1924" w14:textId="77777777" w:rsidR="00867944" w:rsidRPr="0024699B" w:rsidRDefault="00867944" w:rsidP="00FE0177">
      <w:pPr>
        <w:jc w:val="both"/>
        <w:rPr>
          <w:rFonts w:ascii="Verdana" w:hAnsi="Verdana"/>
          <w:sz w:val="20"/>
          <w:szCs w:val="20"/>
          <w:lang w:val="en-US"/>
        </w:rPr>
      </w:pPr>
    </w:p>
    <w:p w14:paraId="20AC8011" w14:textId="51705A23" w:rsidR="00867944" w:rsidRPr="0024699B" w:rsidRDefault="00867944" w:rsidP="00FE0177">
      <w:pPr>
        <w:rPr>
          <w:rFonts w:ascii="Verdana" w:hAnsi="Verdana"/>
          <w:sz w:val="20"/>
          <w:szCs w:val="20"/>
          <w:lang w:val="en-US"/>
        </w:rPr>
      </w:pPr>
      <w:r w:rsidRPr="0024699B">
        <w:rPr>
          <w:rFonts w:ascii="Verdana" w:hAnsi="Verdana"/>
          <w:sz w:val="20"/>
          <w:szCs w:val="20"/>
          <w:lang w:val="en-US"/>
        </w:rPr>
        <w:t>Taking into account legal, financial and administrative setup, the first Sovereign Fund Joint Venture investment can start by the start of the third year.</w:t>
      </w:r>
    </w:p>
    <w:p w14:paraId="698A26FB" w14:textId="77777777" w:rsidR="00E60B2E" w:rsidRPr="0024699B" w:rsidRDefault="00E60B2E" w:rsidP="00FE0177">
      <w:pPr>
        <w:rPr>
          <w:rFonts w:ascii="Verdana" w:eastAsia="Verdana" w:hAnsi="Verdana" w:cs="Verdana"/>
          <w:b/>
          <w:color w:val="0070C0"/>
          <w:sz w:val="20"/>
          <w:szCs w:val="20"/>
          <w:u w:val="single"/>
          <w:lang w:val="en-US"/>
        </w:rPr>
      </w:pPr>
    </w:p>
    <w:p w14:paraId="7EC8EF8D" w14:textId="77777777" w:rsidR="00E60B2E" w:rsidRPr="0024699B" w:rsidRDefault="00E60B2E" w:rsidP="00FE0177">
      <w:pPr>
        <w:rPr>
          <w:rFonts w:ascii="Verdana" w:eastAsia="Verdana" w:hAnsi="Verdana" w:cs="Verdana"/>
          <w:b/>
          <w:color w:val="0070C0"/>
          <w:sz w:val="20"/>
          <w:szCs w:val="20"/>
          <w:u w:val="single"/>
          <w:lang w:val="en-US"/>
        </w:rPr>
        <w:sectPr w:rsidR="00E60B2E" w:rsidRPr="0024699B" w:rsidSect="006C629F">
          <w:pgSz w:w="12240" w:h="15840"/>
          <w:pgMar w:top="1440" w:right="1440" w:bottom="1440" w:left="1440" w:header="720" w:footer="720" w:gutter="0"/>
          <w:cols w:space="720"/>
          <w:titlePg/>
          <w:docGrid w:linePitch="360"/>
        </w:sectPr>
      </w:pPr>
    </w:p>
    <w:p w14:paraId="0673A19B" w14:textId="72976CA7" w:rsidR="001758EB" w:rsidRPr="0024699B" w:rsidRDefault="001758EB" w:rsidP="00FE0177">
      <w:pPr>
        <w:rPr>
          <w:rFonts w:ascii="Verdana" w:eastAsia="Verdana" w:hAnsi="Verdana" w:cs="Verdana"/>
          <w:b/>
          <w:color w:val="0070C0"/>
          <w:sz w:val="20"/>
          <w:szCs w:val="20"/>
          <w:u w:val="single"/>
          <w:lang w:val="en-US"/>
        </w:rPr>
      </w:pPr>
      <w:r w:rsidRPr="0024699B">
        <w:rPr>
          <w:rFonts w:ascii="Verdana" w:eastAsia="Verdana" w:hAnsi="Verdana" w:cs="Verdana"/>
          <w:b/>
          <w:color w:val="0070C0"/>
          <w:sz w:val="20"/>
          <w:szCs w:val="20"/>
          <w:u w:val="single"/>
          <w:lang w:val="en-US"/>
        </w:rPr>
        <w:lastRenderedPageBreak/>
        <w:t>Annex 7. The BRIDGE Facility</w:t>
      </w:r>
    </w:p>
    <w:p w14:paraId="36302C8B" w14:textId="24D20C1E" w:rsidR="001758EB" w:rsidRPr="0024699B" w:rsidRDefault="001758EB" w:rsidP="00FE0177">
      <w:pPr>
        <w:rPr>
          <w:rFonts w:ascii="Verdana" w:eastAsia="Verdana" w:hAnsi="Verdana" w:cs="Verdana"/>
          <w:b/>
          <w:color w:val="0070C0"/>
          <w:sz w:val="20"/>
          <w:szCs w:val="20"/>
          <w:u w:val="single"/>
          <w:lang w:val="en-US"/>
        </w:rPr>
      </w:pPr>
    </w:p>
    <w:p w14:paraId="36173860" w14:textId="77777777" w:rsidR="0089131E" w:rsidRPr="006716EC" w:rsidRDefault="0089131E" w:rsidP="00FE0177">
      <w:pPr>
        <w:pStyle w:val="Paragrafoelenco"/>
        <w:tabs>
          <w:tab w:val="left" w:pos="8080"/>
        </w:tabs>
        <w:spacing w:line="240" w:lineRule="auto"/>
        <w:ind w:left="0"/>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The Derisking Facility will be managed as a sub-window of the UNCDF's</w:t>
      </w:r>
      <w:r w:rsidR="00061264" w:rsidRPr="006716EC">
        <w:rPr>
          <w:rFonts w:ascii="Verdana" w:eastAsia="Verdana" w:hAnsi="Verdana" w:cs="Verdana"/>
          <w:color w:val="000000" w:themeColor="text1"/>
          <w:sz w:val="20"/>
          <w:szCs w:val="20"/>
          <w:lang w:val="en-US"/>
        </w:rPr>
        <w:t xml:space="preserve"> BRIDGE Facility</w:t>
      </w:r>
      <w:r w:rsidRPr="006716EC">
        <w:rPr>
          <w:rFonts w:ascii="Verdana" w:eastAsia="Verdana" w:hAnsi="Verdana" w:cs="Verdana"/>
          <w:color w:val="000000" w:themeColor="text1"/>
          <w:sz w:val="20"/>
          <w:szCs w:val="20"/>
          <w:lang w:val="en-US"/>
        </w:rPr>
        <w:t>.</w:t>
      </w:r>
    </w:p>
    <w:p w14:paraId="64D85305" w14:textId="71B3F946" w:rsidR="0089131E" w:rsidRPr="006716EC" w:rsidRDefault="0089131E" w:rsidP="00FE0177">
      <w:pPr>
        <w:pStyle w:val="Paragrafoelenco"/>
        <w:tabs>
          <w:tab w:val="left" w:pos="8080"/>
        </w:tabs>
        <w:spacing w:line="240" w:lineRule="auto"/>
        <w:ind w:left="0"/>
        <w:rPr>
          <w:rFonts w:ascii="Verdana" w:eastAsia="Verdana" w:hAnsi="Verdana" w:cs="Verdana"/>
          <w:b/>
          <w:bCs/>
          <w:color w:val="000000" w:themeColor="text1"/>
          <w:sz w:val="20"/>
          <w:szCs w:val="20"/>
          <w:lang w:val="en-US"/>
        </w:rPr>
      </w:pPr>
    </w:p>
    <w:p w14:paraId="42157447" w14:textId="77777777" w:rsidR="00E608B9" w:rsidRPr="0024699B" w:rsidRDefault="00E608B9" w:rsidP="00FE0177">
      <w:pPr>
        <w:jc w:val="both"/>
        <w:rPr>
          <w:rFonts w:ascii="Verdana" w:hAnsi="Verdana"/>
          <w:sz w:val="20"/>
          <w:szCs w:val="20"/>
          <w:lang w:val="en-US"/>
        </w:rPr>
      </w:pPr>
      <w:r w:rsidRPr="0024699B">
        <w:rPr>
          <w:rFonts w:ascii="Verdana" w:hAnsi="Verdana"/>
          <w:sz w:val="20"/>
          <w:szCs w:val="20"/>
          <w:lang w:val="en-US"/>
        </w:rPr>
        <w:t xml:space="preserve">The BRIDGE Facility targets the “missing middle”, closing transactions which are too small or too risky for commercial and development banks and too large for traditional financial institutions. </w:t>
      </w:r>
    </w:p>
    <w:p w14:paraId="5926D710" w14:textId="77777777" w:rsidR="00E608B9" w:rsidRPr="006716EC" w:rsidRDefault="00E608B9" w:rsidP="00FE0177">
      <w:pPr>
        <w:pStyle w:val="Paragrafoelenco"/>
        <w:tabs>
          <w:tab w:val="left" w:pos="8080"/>
        </w:tabs>
        <w:spacing w:line="240" w:lineRule="auto"/>
        <w:ind w:left="0"/>
        <w:rPr>
          <w:rFonts w:ascii="Verdana" w:eastAsia="Verdana" w:hAnsi="Verdana" w:cs="Verdana"/>
          <w:b/>
          <w:bCs/>
          <w:color w:val="000000" w:themeColor="text1"/>
          <w:sz w:val="20"/>
          <w:szCs w:val="20"/>
          <w:lang w:val="en-US"/>
        </w:rPr>
      </w:pPr>
    </w:p>
    <w:p w14:paraId="07C0F5AC" w14:textId="77777777" w:rsidR="006427FF" w:rsidRPr="0024699B" w:rsidRDefault="006427FF" w:rsidP="00FE0177">
      <w:pPr>
        <w:jc w:val="both"/>
        <w:rPr>
          <w:rFonts w:ascii="Verdana" w:hAnsi="Verdana"/>
          <w:sz w:val="20"/>
          <w:szCs w:val="20"/>
          <w:lang w:val="en-US"/>
        </w:rPr>
      </w:pPr>
      <w:r w:rsidRPr="0024699B">
        <w:rPr>
          <w:rFonts w:ascii="Verdana" w:hAnsi="Verdana"/>
          <w:sz w:val="20"/>
          <w:szCs w:val="20"/>
          <w:lang w:val="en-US"/>
        </w:rPr>
        <w:t>The UNCDF LDC BRIDGE facility leverages the technical capacity of the LDCIP Team at UNCDF by issuing catalytic loans and guarantees to enterprises and project developers that meet its rigorous standards for development impact and financial viability.</w:t>
      </w:r>
    </w:p>
    <w:p w14:paraId="09E09501" w14:textId="77777777" w:rsidR="006427FF" w:rsidRPr="006716EC" w:rsidRDefault="006427FF" w:rsidP="00FE0177">
      <w:pPr>
        <w:pStyle w:val="Paragrafoelenco"/>
        <w:tabs>
          <w:tab w:val="left" w:pos="8080"/>
        </w:tabs>
        <w:spacing w:line="240" w:lineRule="auto"/>
        <w:ind w:left="0"/>
        <w:rPr>
          <w:rFonts w:ascii="Verdana" w:eastAsia="Verdana" w:hAnsi="Verdana" w:cs="Verdana"/>
          <w:b/>
          <w:bCs/>
          <w:color w:val="000000" w:themeColor="text1"/>
          <w:sz w:val="20"/>
          <w:szCs w:val="20"/>
          <w:lang w:val="en-US"/>
        </w:rPr>
      </w:pPr>
    </w:p>
    <w:p w14:paraId="717538C4" w14:textId="77777777" w:rsidR="00E608B9" w:rsidRPr="006716EC" w:rsidRDefault="0089131E" w:rsidP="00FE0177">
      <w:pPr>
        <w:pStyle w:val="Paragrafoelenco"/>
        <w:tabs>
          <w:tab w:val="left" w:pos="8080"/>
        </w:tabs>
        <w:spacing w:line="240" w:lineRule="auto"/>
        <w:ind w:left="0"/>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The Bridg</w:t>
      </w:r>
      <w:r w:rsidR="006427FF" w:rsidRPr="006716EC">
        <w:rPr>
          <w:rFonts w:ascii="Verdana" w:eastAsia="Verdana" w:hAnsi="Verdana" w:cs="Verdana"/>
          <w:color w:val="000000" w:themeColor="text1"/>
          <w:sz w:val="20"/>
          <w:szCs w:val="20"/>
          <w:lang w:val="en-US"/>
        </w:rPr>
        <w:t>e</w:t>
      </w:r>
      <w:r w:rsidRPr="006716EC">
        <w:rPr>
          <w:rFonts w:ascii="Verdana" w:eastAsia="Verdana" w:hAnsi="Verdana" w:cs="Verdana"/>
          <w:color w:val="000000" w:themeColor="text1"/>
          <w:sz w:val="20"/>
          <w:szCs w:val="20"/>
          <w:lang w:val="en-US"/>
        </w:rPr>
        <w:t xml:space="preserve"> Facility</w:t>
      </w:r>
      <w:r w:rsidR="00061264" w:rsidRPr="006716EC">
        <w:rPr>
          <w:rFonts w:ascii="Verdana" w:eastAsia="Verdana" w:hAnsi="Verdana" w:cs="Verdana"/>
          <w:color w:val="000000" w:themeColor="text1"/>
          <w:sz w:val="20"/>
          <w:szCs w:val="20"/>
          <w:lang w:val="en-US"/>
        </w:rPr>
        <w:t xml:space="preserve"> is structured as a revolving facility, funded by grants, and managed on UNCDF’s balance sheet</w:t>
      </w:r>
      <w:r w:rsidRPr="006716EC">
        <w:rPr>
          <w:rFonts w:ascii="Verdana" w:eastAsia="Verdana" w:hAnsi="Verdana" w:cs="Verdana"/>
          <w:color w:val="000000" w:themeColor="text1"/>
          <w:sz w:val="20"/>
          <w:szCs w:val="20"/>
          <w:lang w:val="en-US"/>
        </w:rPr>
        <w:t>; the facility has committed to investmente for a total of</w:t>
      </w:r>
      <w:r w:rsidR="00061264" w:rsidRPr="006716EC">
        <w:rPr>
          <w:rFonts w:ascii="Verdana" w:eastAsia="Verdana" w:hAnsi="Verdana" w:cs="Verdana"/>
          <w:color w:val="000000" w:themeColor="text1"/>
          <w:sz w:val="20"/>
          <w:szCs w:val="20"/>
          <w:lang w:val="en-US"/>
        </w:rPr>
        <w:t xml:space="preserve"> </w:t>
      </w:r>
      <w:r w:rsidRPr="006716EC">
        <w:rPr>
          <w:rFonts w:ascii="Verdana" w:eastAsia="Verdana" w:hAnsi="Verdana" w:cs="Verdana"/>
          <w:color w:val="000000" w:themeColor="text1"/>
          <w:sz w:val="20"/>
          <w:szCs w:val="20"/>
          <w:lang w:val="en-US"/>
        </w:rPr>
        <w:t>USD 7</w:t>
      </w:r>
      <w:r w:rsidR="00061264" w:rsidRPr="006716EC">
        <w:rPr>
          <w:rFonts w:ascii="Verdana" w:eastAsia="Verdana" w:hAnsi="Verdana" w:cs="Verdana"/>
          <w:color w:val="000000" w:themeColor="text1"/>
          <w:sz w:val="20"/>
          <w:szCs w:val="20"/>
          <w:lang w:val="en-US"/>
        </w:rPr>
        <w:t xml:space="preserve"> Mil </w:t>
      </w:r>
      <w:r w:rsidRPr="006716EC">
        <w:rPr>
          <w:rFonts w:ascii="Verdana" w:eastAsia="Verdana" w:hAnsi="Verdana" w:cs="Verdana"/>
          <w:color w:val="000000" w:themeColor="text1"/>
          <w:sz w:val="20"/>
          <w:szCs w:val="20"/>
          <w:lang w:val="en-US"/>
        </w:rPr>
        <w:t>so far (loans and loan guatantees)</w:t>
      </w:r>
      <w:r w:rsidR="00E608B9" w:rsidRPr="006716EC">
        <w:rPr>
          <w:rFonts w:ascii="Verdana" w:eastAsia="Verdana" w:hAnsi="Verdana" w:cs="Verdana"/>
          <w:color w:val="000000" w:themeColor="text1"/>
          <w:sz w:val="20"/>
          <w:szCs w:val="20"/>
          <w:lang w:val="en-US"/>
        </w:rPr>
        <w:t xml:space="preserve">, supporting </w:t>
      </w:r>
      <w:r w:rsidRPr="006716EC">
        <w:rPr>
          <w:rFonts w:ascii="Verdana" w:eastAsia="Verdana" w:hAnsi="Verdana" w:cs="Verdana"/>
          <w:color w:val="000000" w:themeColor="text1"/>
          <w:sz w:val="20"/>
          <w:szCs w:val="20"/>
          <w:lang w:val="en-US"/>
        </w:rPr>
        <w:t xml:space="preserve">~30 initiatives which operate in 12 </w:t>
      </w:r>
      <w:r w:rsidR="00E608B9" w:rsidRPr="006716EC">
        <w:rPr>
          <w:rFonts w:ascii="Verdana" w:eastAsia="Verdana" w:hAnsi="Verdana" w:cs="Verdana"/>
          <w:color w:val="000000" w:themeColor="text1"/>
          <w:sz w:val="20"/>
          <w:szCs w:val="20"/>
          <w:lang w:val="en-US"/>
        </w:rPr>
        <w:t xml:space="preserve">different </w:t>
      </w:r>
      <w:r w:rsidRPr="006716EC">
        <w:rPr>
          <w:rFonts w:ascii="Verdana" w:eastAsia="Verdana" w:hAnsi="Verdana" w:cs="Verdana"/>
          <w:color w:val="000000" w:themeColor="text1"/>
          <w:sz w:val="20"/>
          <w:szCs w:val="20"/>
          <w:lang w:val="en-US"/>
        </w:rPr>
        <w:t>LDCs.</w:t>
      </w:r>
    </w:p>
    <w:p w14:paraId="10280434" w14:textId="492D7F30" w:rsidR="006427FF" w:rsidRPr="006716EC" w:rsidRDefault="006427FF" w:rsidP="00FE0177">
      <w:pPr>
        <w:pStyle w:val="Paragrafoelenco"/>
        <w:tabs>
          <w:tab w:val="left" w:pos="8080"/>
        </w:tabs>
        <w:spacing w:line="240" w:lineRule="auto"/>
        <w:ind w:left="0"/>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The BRIDGE Facility’s target is set to USD 10 million in a first phase, with a long-term target of USD 50 million, which is also the proposed size in the Strategic Framework for UNCDF. Since it is revolving facility (permanent capital facility) the volume can be built up in the pace member states and other investors are interested in capitalizing the facility.</w:t>
      </w:r>
    </w:p>
    <w:p w14:paraId="26CA20F3" w14:textId="335ED6B5" w:rsidR="006427FF" w:rsidRPr="006716EC" w:rsidRDefault="006427FF" w:rsidP="00FE0177">
      <w:pPr>
        <w:pStyle w:val="Paragrafoelenco"/>
        <w:tabs>
          <w:tab w:val="left" w:pos="8080"/>
        </w:tabs>
        <w:spacing w:line="240" w:lineRule="auto"/>
        <w:ind w:left="0"/>
        <w:rPr>
          <w:rFonts w:ascii="Verdana" w:eastAsia="Verdana" w:hAnsi="Verdana" w:cs="Verdana"/>
          <w:color w:val="000000" w:themeColor="text1"/>
          <w:sz w:val="20"/>
          <w:szCs w:val="20"/>
          <w:lang w:val="en-US"/>
        </w:rPr>
      </w:pPr>
    </w:p>
    <w:p w14:paraId="66E5C3FF" w14:textId="77777777" w:rsidR="006427FF" w:rsidRPr="0024699B" w:rsidRDefault="006427FF" w:rsidP="00FE0177">
      <w:pPr>
        <w:jc w:val="both"/>
        <w:rPr>
          <w:rFonts w:ascii="Verdana" w:hAnsi="Verdana"/>
          <w:sz w:val="20"/>
          <w:szCs w:val="20"/>
          <w:lang w:val="en-US"/>
        </w:rPr>
      </w:pPr>
      <w:r w:rsidRPr="0024699B">
        <w:rPr>
          <w:rFonts w:ascii="Verdana" w:hAnsi="Verdana"/>
          <w:sz w:val="20"/>
          <w:szCs w:val="20"/>
          <w:lang w:val="en-US"/>
        </w:rPr>
        <w:t>LDCIP rests on UNCDF’s enterprise risk management and investment policies; strengthened due diligence processes for vetting and assessing risks of potential investment opportunities, investment monitoring systems and dedicated and growing capacities to manage and oversee a portfolio of capital investments and ensure robust accountability. The platform has a team of investment professionals with significant transactional expertise in LDCs and impact investing backgrounds. They have a dual day-to-day role:</w:t>
      </w:r>
    </w:p>
    <w:p w14:paraId="179D0BE5" w14:textId="77777777" w:rsidR="006427FF" w:rsidRPr="0024699B" w:rsidRDefault="006427FF" w:rsidP="00FE0177">
      <w:pPr>
        <w:jc w:val="both"/>
        <w:rPr>
          <w:rFonts w:ascii="Verdana" w:hAnsi="Verdana"/>
          <w:sz w:val="20"/>
          <w:szCs w:val="20"/>
          <w:lang w:val="en-US"/>
        </w:rPr>
      </w:pPr>
      <w:r w:rsidRPr="0024699B">
        <w:rPr>
          <w:rFonts w:ascii="Verdana" w:hAnsi="Verdana"/>
          <w:sz w:val="20"/>
          <w:szCs w:val="20"/>
          <w:lang w:val="en-US"/>
        </w:rPr>
        <w:t>(i) an advisory function to support UNCDF’s country teams in the structuring, the due diligence and the monitoring of the transactions</w:t>
      </w:r>
    </w:p>
    <w:p w14:paraId="7EDE0623" w14:textId="77777777" w:rsidR="006427FF" w:rsidRPr="0024699B" w:rsidRDefault="006427FF" w:rsidP="00FE0177">
      <w:pPr>
        <w:jc w:val="both"/>
        <w:rPr>
          <w:rFonts w:ascii="Verdana" w:hAnsi="Verdana"/>
          <w:sz w:val="20"/>
          <w:szCs w:val="20"/>
          <w:lang w:val="en-US"/>
        </w:rPr>
      </w:pPr>
      <w:r w:rsidRPr="0024699B">
        <w:rPr>
          <w:rFonts w:ascii="Verdana" w:hAnsi="Verdana"/>
          <w:sz w:val="20"/>
          <w:szCs w:val="20"/>
          <w:lang w:val="en-US"/>
        </w:rPr>
        <w:t>(ii) a risk control function through an independent evaluation and risk appraisal for each transaction proposed by the country teams.</w:t>
      </w:r>
    </w:p>
    <w:p w14:paraId="3A2B1C81" w14:textId="77777777" w:rsidR="006427FF" w:rsidRPr="0024699B" w:rsidRDefault="006427FF" w:rsidP="00FE0177">
      <w:pPr>
        <w:jc w:val="both"/>
        <w:rPr>
          <w:rFonts w:ascii="Verdana" w:eastAsia="Verdana" w:hAnsi="Verdana" w:cs="Verdana"/>
          <w:color w:val="000000" w:themeColor="text1"/>
          <w:sz w:val="20"/>
          <w:szCs w:val="20"/>
          <w:lang w:val="en-US"/>
        </w:rPr>
      </w:pPr>
    </w:p>
    <w:p w14:paraId="22F1475F" w14:textId="77777777" w:rsidR="006427FF" w:rsidRPr="0024699B" w:rsidRDefault="006427FF"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As a development financier, UNCDF adheres to the OECD DAC blended finance principles for unlocking commercial finance for the SDGs and has adopted the following principles to guide its own investment operations, that applies to the BRIDGE Facility:</w:t>
      </w:r>
    </w:p>
    <w:p w14:paraId="1D4BDE6E" w14:textId="77777777" w:rsidR="006427FF" w:rsidRPr="006716EC" w:rsidRDefault="006427FF" w:rsidP="00FE0177">
      <w:pPr>
        <w:pStyle w:val="Paragrafoelenco"/>
        <w:spacing w:line="240" w:lineRule="auto"/>
        <w:ind w:left="0"/>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(i) Alignment with UNCDF strategic framework and programmatic objectives.</w:t>
      </w:r>
    </w:p>
    <w:p w14:paraId="02A0F06A" w14:textId="77777777" w:rsidR="006427FF" w:rsidRPr="006716EC" w:rsidRDefault="006427FF" w:rsidP="00FE0177">
      <w:pPr>
        <w:pStyle w:val="Paragrafoelenco"/>
        <w:spacing w:line="240" w:lineRule="auto"/>
        <w:ind w:left="0"/>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(ii) No significant risk of market distortion:</w:t>
      </w:r>
    </w:p>
    <w:p w14:paraId="7333CCCD" w14:textId="77777777" w:rsidR="006427FF" w:rsidRPr="0024699B" w:rsidRDefault="006427FF" w:rsidP="00FE0177">
      <w:pPr>
        <w:numPr>
          <w:ilvl w:val="1"/>
          <w:numId w:val="46"/>
        </w:numPr>
        <w:ind w:left="796"/>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Ensures equal opportunity to all market players through fair sourcing process;</w:t>
      </w:r>
    </w:p>
    <w:p w14:paraId="2544BA74" w14:textId="77777777" w:rsidR="006427FF" w:rsidRPr="0024699B" w:rsidRDefault="006427FF" w:rsidP="00FE0177">
      <w:pPr>
        <w:numPr>
          <w:ilvl w:val="1"/>
          <w:numId w:val="46"/>
        </w:numPr>
        <w:ind w:left="796"/>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Adheres to principle of “minimum concessionality”, i.e. minimize subsidy.</w:t>
      </w:r>
    </w:p>
    <w:p w14:paraId="58B1C6C9" w14:textId="77777777" w:rsidR="006427FF" w:rsidRPr="0024699B" w:rsidRDefault="006427FF"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(iii) Contribution to market development:</w:t>
      </w:r>
    </w:p>
    <w:p w14:paraId="3723F446" w14:textId="77777777" w:rsidR="006427FF" w:rsidRPr="0024699B" w:rsidRDefault="006427FF" w:rsidP="00FE0177">
      <w:pPr>
        <w:numPr>
          <w:ilvl w:val="1"/>
          <w:numId w:val="46"/>
        </w:numPr>
        <w:ind w:left="796"/>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Influences markets in a non-distortive way i.e. open-up markets, counter monopolies, enhance symmetry of information.</w:t>
      </w:r>
    </w:p>
    <w:p w14:paraId="795EE071" w14:textId="77777777" w:rsidR="006427FF" w:rsidRPr="0024699B" w:rsidRDefault="006427FF"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(iv) Additionality:</w:t>
      </w:r>
    </w:p>
    <w:p w14:paraId="585F9BB8" w14:textId="15DCD79C" w:rsidR="006427FF" w:rsidRPr="006716EC" w:rsidRDefault="006427FF" w:rsidP="00FE0177">
      <w:pPr>
        <w:pStyle w:val="Paragrafoelenco"/>
        <w:tabs>
          <w:tab w:val="left" w:pos="8080"/>
        </w:tabs>
        <w:spacing w:line="240" w:lineRule="auto"/>
        <w:ind w:left="0"/>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Provides financing that no other private or public financier is willing or able to provide at the required cost and conditions</w:t>
      </w:r>
    </w:p>
    <w:p w14:paraId="544827A7" w14:textId="6F262368" w:rsidR="006427FF" w:rsidRPr="006716EC" w:rsidRDefault="006427FF" w:rsidP="00FE0177">
      <w:pPr>
        <w:pStyle w:val="Paragrafoelenco"/>
        <w:tabs>
          <w:tab w:val="left" w:pos="8080"/>
        </w:tabs>
        <w:spacing w:line="240" w:lineRule="auto"/>
        <w:ind w:left="0"/>
        <w:rPr>
          <w:rFonts w:ascii="Verdana" w:eastAsia="Verdana" w:hAnsi="Verdana" w:cs="Verdana"/>
          <w:color w:val="000000" w:themeColor="text1"/>
          <w:sz w:val="20"/>
          <w:szCs w:val="20"/>
          <w:lang w:val="en-US"/>
        </w:rPr>
      </w:pPr>
    </w:p>
    <w:p w14:paraId="3EF7CA6E" w14:textId="4C1A9E1C" w:rsidR="006427FF" w:rsidRPr="006716EC" w:rsidRDefault="006427FF" w:rsidP="00FE0177">
      <w:pPr>
        <w:pStyle w:val="Paragrafoelenco"/>
        <w:spacing w:line="240" w:lineRule="auto"/>
        <w:ind w:left="0"/>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The financial instruments available to UNCDF for the LDC BRIDGE facility includes both liquidity facilities and risk-sharing facilities.</w:t>
      </w:r>
    </w:p>
    <w:p w14:paraId="431DC3CA" w14:textId="77777777" w:rsidR="006427FF" w:rsidRPr="006716EC" w:rsidRDefault="006427FF" w:rsidP="00FE0177">
      <w:pPr>
        <w:pStyle w:val="Paragrafoelenco"/>
        <w:spacing w:line="240" w:lineRule="auto"/>
        <w:ind w:left="0"/>
        <w:rPr>
          <w:rFonts w:ascii="Verdana" w:eastAsia="Verdana" w:hAnsi="Verdana" w:cs="Verdana"/>
          <w:color w:val="000000" w:themeColor="text1"/>
          <w:sz w:val="20"/>
          <w:szCs w:val="20"/>
          <w:lang w:val="en-US"/>
        </w:rPr>
      </w:pPr>
    </w:p>
    <w:p w14:paraId="67ECF073" w14:textId="77777777" w:rsidR="006427FF" w:rsidRPr="0024699B" w:rsidRDefault="006427FF" w:rsidP="00FE0177">
      <w:pPr>
        <w:ind w:left="64"/>
        <w:rPr>
          <w:rFonts w:ascii="Verdana" w:eastAsia="Verdana" w:hAnsi="Verdana" w:cs="Verdana"/>
          <w:b/>
          <w:bCs/>
          <w:color w:val="000000" w:themeColor="text1"/>
          <w:sz w:val="20"/>
          <w:szCs w:val="20"/>
          <w:lang w:val="en-US"/>
        </w:rPr>
      </w:pPr>
      <w:r w:rsidRPr="0024699B">
        <w:rPr>
          <w:rFonts w:ascii="Verdana" w:eastAsia="Verdana" w:hAnsi="Verdana" w:cs="Verdana"/>
          <w:b/>
          <w:bCs/>
          <w:color w:val="000000" w:themeColor="text1"/>
          <w:sz w:val="20"/>
          <w:szCs w:val="20"/>
          <w:lang w:val="en-US"/>
        </w:rPr>
        <w:t>a) Liquidity Facilities (Loans)</w:t>
      </w:r>
    </w:p>
    <w:p w14:paraId="07D16457" w14:textId="77777777" w:rsidR="006427FF" w:rsidRPr="0024699B" w:rsidRDefault="006427FF" w:rsidP="00FE0177">
      <w:pPr>
        <w:ind w:left="64"/>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UNCDF LDC BRIDGE facility’s lending instruments would primarily focus on injecting liquidity into the businesses and projects, primarily to provide working capital needed to cover essential operating costs, as well as to help enterprises meet capital expenditure needs. These lending instruments can occur in various modalities:</w:t>
      </w:r>
    </w:p>
    <w:p w14:paraId="07031B0D" w14:textId="436CA8EC" w:rsidR="006427FF" w:rsidRPr="006716EC" w:rsidRDefault="006427FF" w:rsidP="00FE0177">
      <w:pPr>
        <w:pStyle w:val="Paragrafoelenco"/>
        <w:spacing w:line="240" w:lineRule="auto"/>
        <w:ind w:left="64"/>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i.</w:t>
      </w:r>
      <w:r w:rsidRPr="006716EC">
        <w:rPr>
          <w:rFonts w:ascii="Verdana" w:eastAsia="Verdana" w:hAnsi="Verdana" w:cs="Verdana"/>
          <w:color w:val="000000" w:themeColor="text1"/>
          <w:sz w:val="20"/>
          <w:szCs w:val="20"/>
          <w:lang w:val="en-US"/>
        </w:rPr>
        <w:tab/>
        <w:t>Working Capital Loans</w:t>
      </w:r>
    </w:p>
    <w:p w14:paraId="1D31731A" w14:textId="267EA12D" w:rsidR="006427FF" w:rsidRPr="006716EC" w:rsidRDefault="006427FF" w:rsidP="00FE0177">
      <w:pPr>
        <w:pStyle w:val="Paragrafoelenco"/>
        <w:spacing w:line="240" w:lineRule="auto"/>
        <w:ind w:left="64"/>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ii.</w:t>
      </w:r>
      <w:r w:rsidRPr="006716EC">
        <w:rPr>
          <w:rFonts w:ascii="Verdana" w:eastAsia="Verdana" w:hAnsi="Verdana" w:cs="Verdana"/>
          <w:color w:val="000000" w:themeColor="text1"/>
          <w:sz w:val="20"/>
          <w:szCs w:val="20"/>
          <w:lang w:val="en-US"/>
        </w:rPr>
        <w:tab/>
        <w:t>Extended Grace Period / Long Tenor Loans</w:t>
      </w:r>
    </w:p>
    <w:p w14:paraId="0D197AD3" w14:textId="48A57DD2" w:rsidR="006427FF" w:rsidRPr="006716EC" w:rsidRDefault="006427FF" w:rsidP="00FE0177">
      <w:pPr>
        <w:pStyle w:val="Paragrafoelenco"/>
        <w:spacing w:line="240" w:lineRule="auto"/>
        <w:ind w:left="64"/>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lastRenderedPageBreak/>
        <w:t>iii.</w:t>
      </w:r>
      <w:r w:rsidRPr="006716EC">
        <w:rPr>
          <w:rFonts w:ascii="Verdana" w:eastAsia="Verdana" w:hAnsi="Verdana" w:cs="Verdana"/>
          <w:color w:val="000000" w:themeColor="text1"/>
          <w:sz w:val="20"/>
          <w:szCs w:val="20"/>
          <w:lang w:val="en-US"/>
        </w:rPr>
        <w:tab/>
        <w:t>Subordinated Loans</w:t>
      </w:r>
    </w:p>
    <w:p w14:paraId="2589A3FB" w14:textId="77777777" w:rsidR="006427FF" w:rsidRPr="0024699B" w:rsidRDefault="006427FF" w:rsidP="00FE0177">
      <w:pPr>
        <w:rPr>
          <w:rFonts w:ascii="Verdana" w:eastAsia="Verdana" w:hAnsi="Verdana" w:cs="Verdana"/>
          <w:color w:val="000000" w:themeColor="text1"/>
          <w:sz w:val="20"/>
          <w:szCs w:val="20"/>
          <w:lang w:val="en-US"/>
        </w:rPr>
      </w:pPr>
    </w:p>
    <w:p w14:paraId="2C6497EC" w14:textId="77777777" w:rsidR="006427FF" w:rsidRPr="0024699B" w:rsidRDefault="006427FF" w:rsidP="00FE0177">
      <w:pPr>
        <w:ind w:left="64"/>
        <w:rPr>
          <w:rFonts w:ascii="Verdana" w:eastAsia="Verdana" w:hAnsi="Verdana" w:cs="Verdana"/>
          <w:b/>
          <w:bCs/>
          <w:color w:val="000000" w:themeColor="text1"/>
          <w:sz w:val="20"/>
          <w:szCs w:val="20"/>
          <w:lang w:val="en-US"/>
        </w:rPr>
      </w:pPr>
      <w:r w:rsidRPr="0024699B">
        <w:rPr>
          <w:rFonts w:ascii="Verdana" w:eastAsia="Verdana" w:hAnsi="Verdana" w:cs="Verdana"/>
          <w:b/>
          <w:bCs/>
          <w:color w:val="000000" w:themeColor="text1"/>
          <w:sz w:val="20"/>
          <w:szCs w:val="20"/>
          <w:lang w:val="en-US"/>
        </w:rPr>
        <w:t>b) Risk Sharing Facilities (Guarantees)</w:t>
      </w:r>
    </w:p>
    <w:p w14:paraId="2A24F401" w14:textId="77777777" w:rsidR="006427FF" w:rsidRPr="006716EC" w:rsidRDefault="006427FF" w:rsidP="00FE0177">
      <w:pPr>
        <w:pStyle w:val="Paragrafoelenco"/>
        <w:spacing w:line="240" w:lineRule="auto"/>
        <w:ind w:left="128"/>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The guarantee instruments would primarily focus absorbing some of the risks other investors, banks, suppliers and customers may face, especially in the forms of lost investments, unpaid invoices and lost customers in the face of reduced economic activity across multiple sectors in the face of the pandemic. The guarantee can be utilized in various modalities:</w:t>
      </w:r>
    </w:p>
    <w:p w14:paraId="66B197D6" w14:textId="3D430E43" w:rsidR="006427FF" w:rsidRPr="006716EC" w:rsidRDefault="006427FF" w:rsidP="00FE0177">
      <w:pPr>
        <w:pStyle w:val="Paragrafoelenco"/>
        <w:spacing w:line="240" w:lineRule="auto"/>
        <w:ind w:left="128"/>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i.</w:t>
      </w:r>
      <w:r w:rsidRPr="006716EC">
        <w:rPr>
          <w:rFonts w:ascii="Verdana" w:eastAsia="Verdana" w:hAnsi="Verdana" w:cs="Verdana"/>
          <w:color w:val="000000" w:themeColor="text1"/>
          <w:sz w:val="20"/>
          <w:szCs w:val="20"/>
          <w:lang w:val="en-US"/>
        </w:rPr>
        <w:tab/>
        <w:t xml:space="preserve">Pari Passu Credit Risk Guarantee. </w:t>
      </w:r>
    </w:p>
    <w:p w14:paraId="461AE5E7" w14:textId="05E78022" w:rsidR="006427FF" w:rsidRPr="006716EC" w:rsidRDefault="006427FF" w:rsidP="00FE0177">
      <w:pPr>
        <w:pStyle w:val="Paragrafoelenco"/>
        <w:spacing w:line="240" w:lineRule="auto"/>
        <w:ind w:left="128"/>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ii.</w:t>
      </w:r>
      <w:r w:rsidRPr="006716EC">
        <w:rPr>
          <w:rFonts w:ascii="Verdana" w:eastAsia="Verdana" w:hAnsi="Verdana" w:cs="Verdana"/>
          <w:color w:val="000000" w:themeColor="text1"/>
          <w:sz w:val="20"/>
          <w:szCs w:val="20"/>
          <w:lang w:val="en-US"/>
        </w:rPr>
        <w:tab/>
        <w:t xml:space="preserve">Subordinated Credit Risk Guarantee </w:t>
      </w:r>
    </w:p>
    <w:p w14:paraId="10F29DBF" w14:textId="788910FC" w:rsidR="006427FF" w:rsidRPr="006716EC" w:rsidRDefault="006427FF" w:rsidP="00FE0177">
      <w:pPr>
        <w:pStyle w:val="Paragrafoelenco"/>
        <w:spacing w:line="240" w:lineRule="auto"/>
        <w:ind w:left="128"/>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iii.</w:t>
      </w:r>
      <w:r w:rsidRPr="006716EC">
        <w:rPr>
          <w:rFonts w:ascii="Verdana" w:eastAsia="Verdana" w:hAnsi="Verdana" w:cs="Verdana"/>
          <w:color w:val="000000" w:themeColor="text1"/>
          <w:sz w:val="20"/>
          <w:szCs w:val="20"/>
          <w:lang w:val="en-US"/>
        </w:rPr>
        <w:tab/>
        <w:t>Volume Guarantee</w:t>
      </w:r>
    </w:p>
    <w:p w14:paraId="480D81FC" w14:textId="77777777" w:rsidR="0089131E" w:rsidRPr="006716EC" w:rsidRDefault="0089131E" w:rsidP="00FE0177">
      <w:pPr>
        <w:pStyle w:val="Paragrafoelenco"/>
        <w:tabs>
          <w:tab w:val="left" w:pos="8080"/>
        </w:tabs>
        <w:spacing w:line="240" w:lineRule="auto"/>
        <w:ind w:left="0"/>
        <w:rPr>
          <w:rFonts w:ascii="Verdana" w:eastAsia="Verdana" w:hAnsi="Verdana" w:cs="Verdana"/>
          <w:color w:val="000000" w:themeColor="text1"/>
          <w:sz w:val="20"/>
          <w:szCs w:val="20"/>
          <w:lang w:val="en-US"/>
        </w:rPr>
      </w:pPr>
    </w:p>
    <w:p w14:paraId="4135094F" w14:textId="3EC5DB8B" w:rsidR="001018DF" w:rsidRPr="006716EC" w:rsidRDefault="001018DF" w:rsidP="00FE0177">
      <w:pPr>
        <w:pStyle w:val="Paragrafoelenco"/>
        <w:spacing w:line="240" w:lineRule="auto"/>
        <w:ind w:left="0"/>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 xml:space="preserve">Under the </w:t>
      </w:r>
      <w:r w:rsidRPr="006716EC">
        <w:rPr>
          <w:rFonts w:ascii="Verdana" w:eastAsia="Verdana" w:hAnsi="Verdana" w:cs="Verdana"/>
          <w:b/>
          <w:bCs/>
          <w:color w:val="000000" w:themeColor="text1"/>
          <w:sz w:val="20"/>
          <w:szCs w:val="20"/>
          <w:lang w:val="en-US"/>
        </w:rPr>
        <w:t>BRIDGE Facility</w:t>
      </w:r>
      <w:r w:rsidRPr="006716EC">
        <w:rPr>
          <w:rFonts w:ascii="Verdana" w:eastAsia="Verdana" w:hAnsi="Verdana" w:cs="Verdana"/>
          <w:color w:val="000000" w:themeColor="text1"/>
          <w:sz w:val="20"/>
          <w:szCs w:val="20"/>
          <w:lang w:val="en-US"/>
        </w:rPr>
        <w:t xml:space="preserve"> deals are sourced through a Request for Proposals (RFP), Challenge Fund or Expression of Interest (EOI) - are all different names for the same model used by UNCDF.</w:t>
      </w:r>
      <w:r w:rsidR="006427FF" w:rsidRPr="006716EC">
        <w:rPr>
          <w:rFonts w:ascii="Verdana" w:eastAsia="Verdana" w:hAnsi="Verdana" w:cs="Verdana"/>
          <w:color w:val="000000" w:themeColor="text1"/>
          <w:sz w:val="20"/>
          <w:szCs w:val="20"/>
          <w:lang w:val="en-US"/>
        </w:rPr>
        <w:t xml:space="preserve"> </w:t>
      </w:r>
      <w:r w:rsidRPr="006716EC">
        <w:rPr>
          <w:rFonts w:ascii="Verdana" w:eastAsia="Verdana" w:hAnsi="Verdana" w:cs="Verdana"/>
          <w:color w:val="000000" w:themeColor="text1"/>
          <w:sz w:val="20"/>
          <w:szCs w:val="20"/>
          <w:lang w:val="en-US"/>
        </w:rPr>
        <w:t>The call(s) can be publicly published e.g. on UNCDFs web site but a direct reach out to market players can also be an alternative, or complementing the public call (a so called “market scan”).</w:t>
      </w:r>
    </w:p>
    <w:p w14:paraId="0EDAFCA9" w14:textId="4DE4BCEC" w:rsidR="00061264" w:rsidRPr="0024699B" w:rsidRDefault="00061264" w:rsidP="00FE0177">
      <w:pPr>
        <w:rPr>
          <w:rFonts w:ascii="Verdana" w:eastAsia="Verdana" w:hAnsi="Verdana" w:cs="Verdana"/>
          <w:b/>
          <w:color w:val="0070C0"/>
          <w:sz w:val="20"/>
          <w:szCs w:val="20"/>
          <w:u w:val="single"/>
          <w:lang w:val="en-US"/>
        </w:rPr>
      </w:pPr>
    </w:p>
    <w:p w14:paraId="7F67A3C8" w14:textId="0391D8BE" w:rsidR="001018DF" w:rsidRPr="006716EC" w:rsidRDefault="005F28BE" w:rsidP="00FE0177">
      <w:pPr>
        <w:pStyle w:val="Paragrafoelenco"/>
        <w:spacing w:line="240" w:lineRule="auto"/>
        <w:ind w:left="0"/>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 xml:space="preserve">Investment decisions are taken by the </w:t>
      </w:r>
      <w:r w:rsidR="001018DF" w:rsidRPr="006716EC">
        <w:rPr>
          <w:rFonts w:ascii="Verdana" w:eastAsia="Verdana" w:hAnsi="Verdana" w:cs="Verdana"/>
          <w:color w:val="000000" w:themeColor="text1"/>
          <w:sz w:val="20"/>
          <w:szCs w:val="20"/>
          <w:lang w:val="en-US"/>
        </w:rPr>
        <w:t>“UNCDF Impact Investment Committee”, which evaluates all investment activities that originate from UNCDF’s balance sheet. This Investment Committee is composed of the following members with voting rights:</w:t>
      </w:r>
    </w:p>
    <w:p w14:paraId="46033A20" w14:textId="77777777" w:rsidR="001018DF" w:rsidRPr="006716EC" w:rsidRDefault="001018DF" w:rsidP="00FE0177">
      <w:pPr>
        <w:pStyle w:val="Paragrafoelenco"/>
        <w:numPr>
          <w:ilvl w:val="1"/>
          <w:numId w:val="31"/>
        </w:numPr>
        <w:spacing w:line="240" w:lineRule="auto"/>
        <w:ind w:left="720"/>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the Director of the Least Developed Countries’ Investment Platform at UNCDF (or his/her delegate)</w:t>
      </w:r>
    </w:p>
    <w:p w14:paraId="04D9AAE1" w14:textId="77777777" w:rsidR="001018DF" w:rsidRPr="006716EC" w:rsidRDefault="001018DF" w:rsidP="00FE0177">
      <w:pPr>
        <w:pStyle w:val="Paragrafoelenco"/>
        <w:numPr>
          <w:ilvl w:val="1"/>
          <w:numId w:val="31"/>
        </w:numPr>
        <w:spacing w:line="240" w:lineRule="auto"/>
        <w:ind w:left="720"/>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three key UN-affiliated investment professionals</w:t>
      </w:r>
    </w:p>
    <w:p w14:paraId="2D7D37A1" w14:textId="77777777" w:rsidR="001018DF" w:rsidRPr="006716EC" w:rsidRDefault="001018DF" w:rsidP="00FE0177">
      <w:pPr>
        <w:pStyle w:val="Paragrafoelenco"/>
        <w:numPr>
          <w:ilvl w:val="1"/>
          <w:numId w:val="31"/>
        </w:numPr>
        <w:spacing w:line="240" w:lineRule="auto"/>
        <w:ind w:left="720"/>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three independent representatives from the international impact investing community</w:t>
      </w:r>
    </w:p>
    <w:p w14:paraId="37CBF6AD" w14:textId="77777777" w:rsidR="001018DF" w:rsidRPr="0024699B" w:rsidRDefault="001018DF" w:rsidP="00FE0177">
      <w:pPr>
        <w:jc w:val="both"/>
        <w:rPr>
          <w:rFonts w:ascii="Verdana" w:eastAsia="Verdana" w:hAnsi="Verdana" w:cs="Verdana"/>
          <w:color w:val="000000" w:themeColor="text1"/>
          <w:sz w:val="20"/>
          <w:szCs w:val="20"/>
          <w:lang w:val="en-US"/>
        </w:rPr>
      </w:pPr>
    </w:p>
    <w:p w14:paraId="26C326DD" w14:textId="77777777" w:rsidR="001018DF" w:rsidRPr="0024699B" w:rsidRDefault="001018DF" w:rsidP="00FE0177">
      <w:pPr>
        <w:ind w:left="64" w:firstLine="1"/>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The Investment Committee will be responsible for recommending (or rejecting) proposed investment transactions for approval by the UNCDF Executive Secretary. </w:t>
      </w:r>
    </w:p>
    <w:p w14:paraId="695B88EA" w14:textId="77777777" w:rsidR="001018DF" w:rsidRPr="0024699B" w:rsidRDefault="001018DF" w:rsidP="00FE0177">
      <w:pPr>
        <w:ind w:left="64" w:firstLine="1"/>
        <w:jc w:val="both"/>
        <w:rPr>
          <w:rFonts w:ascii="Verdana" w:eastAsia="Verdana" w:hAnsi="Verdana" w:cs="Verdana"/>
          <w:color w:val="000000" w:themeColor="text1"/>
          <w:sz w:val="20"/>
          <w:szCs w:val="20"/>
          <w:lang w:val="en-US"/>
        </w:rPr>
      </w:pPr>
    </w:p>
    <w:p w14:paraId="622BC03A" w14:textId="77777777" w:rsidR="001018DF" w:rsidRPr="0024699B" w:rsidRDefault="001018DF" w:rsidP="00FE0177">
      <w:pPr>
        <w:rPr>
          <w:rFonts w:ascii="Verdana" w:eastAsia="Verdana" w:hAnsi="Verdana" w:cs="Verdana"/>
          <w:color w:val="000000" w:themeColor="text1"/>
          <w:sz w:val="20"/>
          <w:szCs w:val="20"/>
          <w:lang w:val="en-US"/>
        </w:rPr>
      </w:pPr>
    </w:p>
    <w:p w14:paraId="7566B04C" w14:textId="088DBCE9" w:rsidR="00061264" w:rsidRPr="0024699B" w:rsidRDefault="00061264" w:rsidP="00FE0177">
      <w:pPr>
        <w:rPr>
          <w:rFonts w:ascii="Verdana" w:eastAsia="Verdana" w:hAnsi="Verdana" w:cs="Verdana"/>
          <w:b/>
          <w:color w:val="0070C0"/>
          <w:sz w:val="20"/>
          <w:szCs w:val="20"/>
          <w:u w:val="single"/>
          <w:lang w:val="en-US"/>
        </w:rPr>
      </w:pPr>
    </w:p>
    <w:p w14:paraId="7EEACB1D" w14:textId="77777777" w:rsidR="00061264" w:rsidRPr="0024699B" w:rsidRDefault="00061264" w:rsidP="00FE0177">
      <w:pPr>
        <w:rPr>
          <w:rFonts w:ascii="Verdana" w:eastAsia="Verdana" w:hAnsi="Verdana" w:cs="Verdana"/>
          <w:b/>
          <w:color w:val="0070C0"/>
          <w:sz w:val="20"/>
          <w:szCs w:val="20"/>
          <w:u w:val="single"/>
          <w:lang w:val="en-US"/>
        </w:rPr>
      </w:pPr>
    </w:p>
    <w:p w14:paraId="238A29D5" w14:textId="1D0B66E4" w:rsidR="001758EB" w:rsidRPr="0024699B" w:rsidRDefault="001758EB" w:rsidP="00FE0177">
      <w:pPr>
        <w:rPr>
          <w:rFonts w:ascii="Verdana" w:eastAsia="Verdana" w:hAnsi="Verdana" w:cs="Verdana"/>
          <w:b/>
          <w:color w:val="0070C0"/>
          <w:sz w:val="20"/>
          <w:szCs w:val="20"/>
          <w:u w:val="single"/>
          <w:lang w:val="en-US"/>
        </w:rPr>
      </w:pPr>
    </w:p>
    <w:p w14:paraId="5976F96A" w14:textId="77777777" w:rsidR="001758EB" w:rsidRPr="0024699B" w:rsidRDefault="001758EB" w:rsidP="00FE0177">
      <w:pPr>
        <w:rPr>
          <w:rFonts w:ascii="Verdana" w:eastAsia="Verdana" w:hAnsi="Verdana" w:cs="Verdana"/>
          <w:b/>
          <w:color w:val="0070C0"/>
          <w:sz w:val="20"/>
          <w:szCs w:val="20"/>
          <w:u w:val="single"/>
          <w:lang w:val="en-US"/>
        </w:rPr>
      </w:pPr>
    </w:p>
    <w:p w14:paraId="64BFF4C7" w14:textId="77777777" w:rsidR="001758EB" w:rsidRPr="0024699B" w:rsidRDefault="001758EB" w:rsidP="00FE0177">
      <w:pPr>
        <w:rPr>
          <w:rFonts w:ascii="Verdana" w:eastAsia="Verdana" w:hAnsi="Verdana" w:cs="Verdana"/>
          <w:b/>
          <w:color w:val="0070C0"/>
          <w:sz w:val="20"/>
          <w:szCs w:val="20"/>
          <w:u w:val="single"/>
          <w:lang w:val="en-US"/>
        </w:rPr>
      </w:pPr>
      <w:r w:rsidRPr="0024699B">
        <w:rPr>
          <w:rFonts w:ascii="Verdana" w:eastAsia="Verdana" w:hAnsi="Verdana" w:cs="Verdana"/>
          <w:b/>
          <w:color w:val="0070C0"/>
          <w:sz w:val="20"/>
          <w:szCs w:val="20"/>
          <w:u w:val="single"/>
          <w:lang w:val="en-US"/>
        </w:rPr>
        <w:br w:type="page"/>
      </w:r>
    </w:p>
    <w:p w14:paraId="76DB4DD3" w14:textId="0CF2FAEE" w:rsidR="00B70285" w:rsidRPr="0024699B" w:rsidRDefault="00B70285" w:rsidP="00FE0177">
      <w:pPr>
        <w:rPr>
          <w:rFonts w:ascii="Verdana" w:eastAsia="Verdana" w:hAnsi="Verdana" w:cs="Verdana"/>
          <w:b/>
          <w:color w:val="0070C0"/>
          <w:sz w:val="20"/>
          <w:szCs w:val="20"/>
          <w:u w:val="single"/>
          <w:lang w:val="en-US"/>
        </w:rPr>
      </w:pPr>
      <w:r w:rsidRPr="0024699B">
        <w:rPr>
          <w:rFonts w:ascii="Verdana" w:eastAsia="Verdana" w:hAnsi="Verdana" w:cs="Verdana"/>
          <w:b/>
          <w:color w:val="0070C0"/>
          <w:sz w:val="20"/>
          <w:szCs w:val="20"/>
          <w:u w:val="single"/>
          <w:lang w:val="en-US"/>
        </w:rPr>
        <w:lastRenderedPageBreak/>
        <w:t>Annex 8. Sustainable Energy Incubator Roadmap</w:t>
      </w:r>
    </w:p>
    <w:p w14:paraId="7EADA2C3" w14:textId="77777777" w:rsidR="00345EE5" w:rsidRPr="0024699B" w:rsidRDefault="00345EE5" w:rsidP="00345EE5">
      <w:pPr>
        <w:pStyle w:val="Titolo1"/>
        <w:spacing w:line="240" w:lineRule="auto"/>
        <w:rPr>
          <w:rFonts w:ascii="Verdana" w:eastAsia="Times New Roman" w:hAnsi="Verdana" w:cs="Times New Roman"/>
          <w:bCs/>
          <w:sz w:val="20"/>
          <w:szCs w:val="20"/>
          <w:lang w:val="en-US"/>
        </w:rPr>
      </w:pPr>
      <w:r w:rsidRPr="0024699B">
        <w:rPr>
          <w:rFonts w:ascii="Verdana" w:eastAsia="Times New Roman" w:hAnsi="Verdana" w:cs="Times New Roman"/>
          <w:bCs/>
          <w:sz w:val="20"/>
          <w:szCs w:val="20"/>
          <w:lang w:val="en-US"/>
        </w:rPr>
        <w:t>SEI Status</w:t>
      </w:r>
    </w:p>
    <w:p w14:paraId="664A00E8" w14:textId="77777777" w:rsidR="00345EE5" w:rsidRPr="0024699B" w:rsidRDefault="00345EE5" w:rsidP="00345EE5">
      <w:pPr>
        <w:jc w:val="both"/>
        <w:rPr>
          <w:rFonts w:ascii="Verdana" w:hAnsi="Verdana"/>
          <w:sz w:val="20"/>
          <w:szCs w:val="20"/>
          <w:lang w:val="en-US"/>
        </w:rPr>
      </w:pPr>
      <w:r w:rsidRPr="0024699B">
        <w:rPr>
          <w:rFonts w:ascii="Verdana" w:hAnsi="Verdana"/>
          <w:sz w:val="20"/>
          <w:szCs w:val="20"/>
          <w:lang w:val="en-US"/>
        </w:rPr>
        <w:t xml:space="preserve">The Sustainable Energy Incubator (SEI) will be a structure supported by </w:t>
      </w:r>
      <w:r w:rsidRPr="0024699B">
        <w:rPr>
          <w:rFonts w:ascii="Verdana" w:hAnsi="Verdana"/>
          <w:sz w:val="20"/>
          <w:szCs w:val="20"/>
          <w:highlight w:val="yellow"/>
          <w:lang w:val="en-US"/>
        </w:rPr>
        <w:t>both UNIDO and</w:t>
      </w:r>
      <w:r w:rsidRPr="0024699B">
        <w:rPr>
          <w:rFonts w:ascii="Verdana" w:hAnsi="Verdana"/>
          <w:sz w:val="20"/>
          <w:szCs w:val="20"/>
          <w:lang w:val="en-US"/>
        </w:rPr>
        <w:t xml:space="preserve">  the Economic Development Board of Madagascar (EDBM). </w:t>
      </w:r>
      <w:r w:rsidRPr="0024699B">
        <w:rPr>
          <w:rFonts w:ascii="Verdana" w:hAnsi="Verdana"/>
          <w:sz w:val="20"/>
          <w:szCs w:val="20"/>
          <w:highlight w:val="yellow"/>
          <w:lang w:val="en-US"/>
        </w:rPr>
        <w:t>An institution will be selected in the inception phase of the project (first 6 months) to host and manage the incubator.</w:t>
      </w:r>
      <w:r w:rsidRPr="0024699B">
        <w:rPr>
          <w:rFonts w:ascii="Verdana" w:hAnsi="Verdana"/>
          <w:sz w:val="20"/>
          <w:szCs w:val="20"/>
          <w:lang w:val="en-US"/>
        </w:rPr>
        <w:t xml:space="preserve"> </w:t>
      </w:r>
    </w:p>
    <w:p w14:paraId="4011BE0A" w14:textId="77777777" w:rsidR="00345EE5" w:rsidRPr="0024699B" w:rsidRDefault="00345EE5" w:rsidP="00345EE5">
      <w:pPr>
        <w:jc w:val="both"/>
        <w:rPr>
          <w:rFonts w:ascii="Verdana" w:hAnsi="Verdana"/>
          <w:sz w:val="20"/>
          <w:szCs w:val="20"/>
          <w:lang w:val="en-US"/>
        </w:rPr>
      </w:pPr>
      <w:r w:rsidRPr="0024699B">
        <w:rPr>
          <w:rFonts w:ascii="Verdana" w:hAnsi="Verdana"/>
          <w:sz w:val="20"/>
          <w:szCs w:val="20"/>
          <w:highlight w:val="yellow"/>
          <w:lang w:val="en-US"/>
        </w:rPr>
        <w:t>The</w:t>
      </w:r>
      <w:r w:rsidRPr="0024699B">
        <w:rPr>
          <w:rFonts w:ascii="Verdana" w:hAnsi="Verdana"/>
          <w:sz w:val="20"/>
          <w:szCs w:val="20"/>
          <w:lang w:val="en-US"/>
        </w:rPr>
        <w:t xml:space="preserve"> EDBM as the national investment promotion agency in Madagascar </w:t>
      </w:r>
      <w:r w:rsidRPr="0024699B">
        <w:rPr>
          <w:rFonts w:ascii="Verdana" w:hAnsi="Verdana"/>
          <w:sz w:val="20"/>
          <w:szCs w:val="20"/>
          <w:highlight w:val="yellow"/>
          <w:lang w:val="en-US"/>
        </w:rPr>
        <w:t>is</w:t>
      </w:r>
      <w:r w:rsidRPr="0024699B">
        <w:rPr>
          <w:rFonts w:ascii="Verdana" w:hAnsi="Verdana"/>
          <w:sz w:val="20"/>
          <w:szCs w:val="20"/>
          <w:lang w:val="en-US"/>
        </w:rPr>
        <w:t xml:space="preserve"> already involved in the promotion of investments in the energy sector by receiving and supporting projects and companies is the appropriate institution to </w:t>
      </w:r>
      <w:r w:rsidRPr="0024699B">
        <w:rPr>
          <w:rFonts w:ascii="Verdana" w:hAnsi="Verdana"/>
          <w:sz w:val="20"/>
          <w:szCs w:val="20"/>
          <w:highlight w:val="yellow"/>
          <w:lang w:val="en-US"/>
        </w:rPr>
        <w:t>partner</w:t>
      </w:r>
      <w:r w:rsidRPr="0024699B">
        <w:rPr>
          <w:rFonts w:ascii="Verdana" w:hAnsi="Verdana"/>
          <w:sz w:val="20"/>
          <w:szCs w:val="20"/>
          <w:lang w:val="en-US"/>
        </w:rPr>
        <w:t xml:space="preserve"> with the incubator. </w:t>
      </w:r>
    </w:p>
    <w:p w14:paraId="03B465D8" w14:textId="77777777" w:rsidR="00345EE5" w:rsidRPr="0024699B" w:rsidRDefault="00345EE5" w:rsidP="00345EE5">
      <w:pPr>
        <w:pStyle w:val="Titolo1"/>
        <w:spacing w:line="240" w:lineRule="auto"/>
        <w:rPr>
          <w:rFonts w:ascii="Verdana" w:eastAsia="Times New Roman" w:hAnsi="Verdana" w:cs="Times New Roman"/>
          <w:bCs/>
          <w:sz w:val="20"/>
          <w:szCs w:val="20"/>
          <w:lang w:val="en-US"/>
        </w:rPr>
      </w:pPr>
      <w:r w:rsidRPr="0024699B">
        <w:rPr>
          <w:rFonts w:ascii="Verdana" w:eastAsia="Times New Roman" w:hAnsi="Verdana" w:cs="Times New Roman"/>
          <w:bCs/>
          <w:sz w:val="20"/>
          <w:szCs w:val="20"/>
          <w:lang w:val="en-US"/>
        </w:rPr>
        <w:t>Mission of SEI</w:t>
      </w:r>
    </w:p>
    <w:p w14:paraId="3AB3CBA3" w14:textId="77777777" w:rsidR="00345EE5" w:rsidRPr="0024699B" w:rsidRDefault="00345EE5" w:rsidP="00345EE5">
      <w:pPr>
        <w:jc w:val="both"/>
        <w:rPr>
          <w:rFonts w:ascii="Verdana" w:hAnsi="Verdana"/>
          <w:sz w:val="20"/>
          <w:szCs w:val="20"/>
          <w:lang w:val="en-US"/>
        </w:rPr>
      </w:pPr>
      <w:r w:rsidRPr="0024699B">
        <w:rPr>
          <w:rFonts w:ascii="Verdana" w:hAnsi="Verdana"/>
          <w:sz w:val="20"/>
          <w:szCs w:val="20"/>
          <w:lang w:val="en-US"/>
        </w:rPr>
        <w:t xml:space="preserve">The main mission of SEI will be to promote investments within Startups/SMEs involved in the sustainable energy sector in Madagascar. The SEI will propose incubation cycles which will provide to SMEs/Startups technical assistances through various support services such as concept revision, technical analyses, business plan elaboration, marketing strategy, communication tools,  financial awards and networking in order to make company’s projects and/or products ready to be presented </w:t>
      </w:r>
      <w:r w:rsidRPr="0024699B">
        <w:rPr>
          <w:rFonts w:ascii="Verdana" w:hAnsi="Verdana"/>
          <w:sz w:val="20"/>
          <w:szCs w:val="20"/>
          <w:highlight w:val="yellow"/>
          <w:lang w:val="en-US"/>
        </w:rPr>
        <w:t>(also facilitate by the incubator</w:t>
      </w:r>
      <w:r w:rsidRPr="0024699B">
        <w:rPr>
          <w:rFonts w:ascii="Verdana" w:hAnsi="Verdana"/>
          <w:sz w:val="20"/>
          <w:szCs w:val="20"/>
          <w:lang w:val="en-US"/>
        </w:rPr>
        <w:t xml:space="preserve"> and </w:t>
      </w:r>
      <w:r w:rsidRPr="0024699B">
        <w:rPr>
          <w:rFonts w:ascii="Verdana" w:hAnsi="Verdana"/>
          <w:sz w:val="20"/>
          <w:szCs w:val="20"/>
          <w:highlight w:val="yellow"/>
          <w:lang w:val="en-US"/>
        </w:rPr>
        <w:t>incubator partners</w:t>
      </w:r>
      <w:r w:rsidRPr="0024699B">
        <w:rPr>
          <w:rFonts w:ascii="Verdana" w:hAnsi="Verdana"/>
          <w:sz w:val="20"/>
          <w:szCs w:val="20"/>
          <w:lang w:val="en-US"/>
        </w:rPr>
        <w:t xml:space="preserve">) to investors in perspective of financing and leverage. </w:t>
      </w:r>
    </w:p>
    <w:p w14:paraId="1E980096" w14:textId="77777777" w:rsidR="00345EE5" w:rsidRPr="0024699B" w:rsidRDefault="00345EE5" w:rsidP="00345EE5">
      <w:pPr>
        <w:rPr>
          <w:lang w:val="en-US"/>
        </w:rPr>
      </w:pPr>
    </w:p>
    <w:p w14:paraId="485B4233" w14:textId="77777777" w:rsidR="00345EE5" w:rsidRPr="0024699B" w:rsidRDefault="00345EE5" w:rsidP="00345EE5">
      <w:pPr>
        <w:jc w:val="both"/>
        <w:rPr>
          <w:rFonts w:ascii="Verdana" w:hAnsi="Verdana"/>
          <w:b/>
          <w:color w:val="000000" w:themeColor="text1"/>
          <w:sz w:val="20"/>
          <w:szCs w:val="20"/>
          <w:lang w:val="en-US" w:eastAsia="fr-FR"/>
        </w:rPr>
      </w:pPr>
      <w:r w:rsidRPr="0024699B">
        <w:rPr>
          <w:rFonts w:ascii="Verdana" w:hAnsi="Verdana"/>
          <w:b/>
          <w:color w:val="000000" w:themeColor="text1"/>
          <w:sz w:val="20"/>
          <w:szCs w:val="20"/>
          <w:lang w:val="en-US" w:eastAsia="fr-FR"/>
        </w:rPr>
        <w:t>SEI beneficiaries</w:t>
      </w:r>
    </w:p>
    <w:p w14:paraId="700771D8" w14:textId="77777777" w:rsidR="00345EE5" w:rsidRPr="0024699B" w:rsidRDefault="00345EE5" w:rsidP="00345EE5">
      <w:pPr>
        <w:jc w:val="both"/>
        <w:rPr>
          <w:rFonts w:ascii="Verdana" w:hAnsi="Verdana"/>
          <w:b/>
          <w:color w:val="000000" w:themeColor="text1"/>
          <w:sz w:val="20"/>
          <w:szCs w:val="20"/>
          <w:lang w:val="en-US" w:eastAsia="fr-FR"/>
        </w:rPr>
      </w:pPr>
    </w:p>
    <w:p w14:paraId="68A76B12" w14:textId="77777777" w:rsidR="00345EE5" w:rsidRPr="0024699B" w:rsidRDefault="00345EE5" w:rsidP="00345EE5">
      <w:pPr>
        <w:jc w:val="both"/>
        <w:rPr>
          <w:rFonts w:ascii="Verdana" w:hAnsi="Verdana"/>
          <w:sz w:val="20"/>
          <w:szCs w:val="20"/>
          <w:lang w:val="en-US"/>
        </w:rPr>
      </w:pPr>
      <w:r w:rsidRPr="0024699B">
        <w:rPr>
          <w:rFonts w:ascii="Verdana" w:hAnsi="Verdana"/>
          <w:sz w:val="20"/>
          <w:szCs w:val="20"/>
          <w:lang w:val="en-US"/>
        </w:rPr>
        <w:t>The SEI will target startups, early stage companies, SMES, individual project holders which are operating in the sustainable energy sector in Madagascar. For common understanding, “Sustainable Energy” sector could imply production and distribution of electricity from renewable energy (solar, wind, biomass, hydraulic etc.) sources, waste into energy, clean cooking technologies, energy efficiency etc. Without being exhaustive, the technologies may concern the following sectors:</w:t>
      </w:r>
    </w:p>
    <w:p w14:paraId="79C37843" w14:textId="77777777" w:rsidR="00345EE5" w:rsidRPr="0024699B" w:rsidRDefault="00345EE5" w:rsidP="00345EE5">
      <w:pPr>
        <w:jc w:val="both"/>
        <w:rPr>
          <w:rFonts w:ascii="Verdana" w:hAnsi="Verdana"/>
          <w:sz w:val="20"/>
          <w:szCs w:val="20"/>
          <w:lang w:val="en-US"/>
        </w:rPr>
      </w:pPr>
    </w:p>
    <w:tbl>
      <w:tblPr>
        <w:tblW w:w="0" w:type="auto"/>
        <w:tblInd w:w="134" w:type="dxa"/>
        <w:tblCellMar>
          <w:left w:w="0" w:type="dxa"/>
          <w:right w:w="0" w:type="dxa"/>
        </w:tblCellMar>
        <w:tblLook w:val="04A0" w:firstRow="1" w:lastRow="0" w:firstColumn="1" w:lastColumn="0" w:noHBand="0" w:noVBand="1"/>
      </w:tblPr>
      <w:tblGrid>
        <w:gridCol w:w="2268"/>
        <w:gridCol w:w="2598"/>
        <w:gridCol w:w="3923"/>
      </w:tblGrid>
      <w:tr w:rsidR="00345EE5" w:rsidRPr="006716EC" w14:paraId="2720BF1D" w14:textId="77777777" w:rsidTr="00732BB2">
        <w:trPr>
          <w:trHeight w:val="258"/>
        </w:trPr>
        <w:tc>
          <w:tcPr>
            <w:tcW w:w="2268" w:type="dxa"/>
            <w:tcBorders>
              <w:top w:val="single" w:sz="6" w:space="0" w:color="000000"/>
              <w:left w:val="single" w:sz="6" w:space="0" w:color="000000"/>
              <w:bottom w:val="single" w:sz="6" w:space="0" w:color="000000"/>
              <w:right w:val="single" w:sz="6" w:space="0" w:color="000000"/>
            </w:tcBorders>
            <w:shd w:val="clear" w:color="auto" w:fill="595959" w:themeFill="text1" w:themeFillTint="A6"/>
            <w:tcMar>
              <w:top w:w="0" w:type="dxa"/>
              <w:left w:w="108" w:type="dxa"/>
              <w:bottom w:w="0" w:type="dxa"/>
              <w:right w:w="108" w:type="dxa"/>
            </w:tcMar>
            <w:vAlign w:val="center"/>
            <w:hideMark/>
          </w:tcPr>
          <w:p w14:paraId="5AE9A3AA" w14:textId="77777777" w:rsidR="00345EE5" w:rsidRPr="006716EC" w:rsidRDefault="00345EE5" w:rsidP="00732BB2">
            <w:pPr>
              <w:ind w:left="16" w:hanging="16"/>
              <w:jc w:val="center"/>
              <w:rPr>
                <w:rFonts w:ascii="Verdana" w:hAnsi="Verdana"/>
                <w:b/>
                <w:color w:val="FFFFFF" w:themeColor="background1"/>
                <w:sz w:val="20"/>
                <w:szCs w:val="20"/>
                <w:lang w:eastAsia="fr-FR"/>
              </w:rPr>
            </w:pPr>
            <w:r w:rsidRPr="006716EC">
              <w:rPr>
                <w:rFonts w:ascii="Verdana" w:hAnsi="Verdana"/>
                <w:b/>
                <w:color w:val="FFFFFF" w:themeColor="background1"/>
                <w:sz w:val="20"/>
                <w:szCs w:val="20"/>
                <w:lang w:eastAsia="fr-FR"/>
              </w:rPr>
              <w:t>Sectors</w:t>
            </w:r>
          </w:p>
        </w:tc>
        <w:tc>
          <w:tcPr>
            <w:tcW w:w="6521" w:type="dxa"/>
            <w:gridSpan w:val="2"/>
            <w:tcBorders>
              <w:top w:val="single" w:sz="6" w:space="0" w:color="000000"/>
              <w:left w:val="single" w:sz="6" w:space="0" w:color="000000"/>
              <w:bottom w:val="single" w:sz="6" w:space="0" w:color="000000"/>
              <w:right w:val="single" w:sz="6" w:space="0" w:color="000000"/>
            </w:tcBorders>
            <w:shd w:val="clear" w:color="auto" w:fill="595959" w:themeFill="text1" w:themeFillTint="A6"/>
            <w:tcMar>
              <w:top w:w="0" w:type="dxa"/>
              <w:left w:w="108" w:type="dxa"/>
              <w:bottom w:w="0" w:type="dxa"/>
              <w:right w:w="108" w:type="dxa"/>
            </w:tcMar>
            <w:vAlign w:val="center"/>
            <w:hideMark/>
          </w:tcPr>
          <w:p w14:paraId="50389E61" w14:textId="77777777" w:rsidR="00345EE5" w:rsidRPr="006716EC" w:rsidRDefault="00345EE5" w:rsidP="00732BB2">
            <w:pPr>
              <w:jc w:val="center"/>
              <w:rPr>
                <w:rFonts w:ascii="Verdana" w:hAnsi="Verdana"/>
                <w:b/>
                <w:color w:val="FFFFFF" w:themeColor="background1"/>
                <w:sz w:val="20"/>
                <w:szCs w:val="20"/>
                <w:lang w:eastAsia="fr-FR"/>
              </w:rPr>
            </w:pPr>
            <w:r w:rsidRPr="006716EC">
              <w:rPr>
                <w:rFonts w:ascii="Verdana" w:hAnsi="Verdana"/>
                <w:b/>
                <w:color w:val="FFFFFF" w:themeColor="background1"/>
                <w:sz w:val="20"/>
                <w:szCs w:val="20"/>
                <w:lang w:eastAsia="fr-FR"/>
              </w:rPr>
              <w:t>Sub-sectors</w:t>
            </w:r>
          </w:p>
        </w:tc>
      </w:tr>
      <w:tr w:rsidR="00345EE5" w:rsidRPr="006716EC" w14:paraId="5DEF9FF3" w14:textId="77777777" w:rsidTr="00732BB2">
        <w:trPr>
          <w:trHeight w:val="272"/>
        </w:trPr>
        <w:tc>
          <w:tcPr>
            <w:tcW w:w="2268" w:type="dxa"/>
            <w:vMerge w:val="restart"/>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2E508724" w14:textId="77777777" w:rsidR="00345EE5" w:rsidRPr="006716EC" w:rsidRDefault="00345EE5" w:rsidP="00732BB2">
            <w:pPr>
              <w:rPr>
                <w:rFonts w:ascii="Verdana" w:hAnsi="Verdana"/>
                <w:b/>
                <w:sz w:val="20"/>
                <w:szCs w:val="20"/>
                <w:lang w:eastAsia="fr-FR"/>
              </w:rPr>
            </w:pPr>
            <w:r w:rsidRPr="006716EC">
              <w:rPr>
                <w:rFonts w:ascii="Verdana" w:hAnsi="Verdana"/>
                <w:b/>
                <w:sz w:val="20"/>
                <w:szCs w:val="20"/>
                <w:lang w:eastAsia="fr-FR"/>
              </w:rPr>
              <w:t>Energy for Electricity</w:t>
            </w:r>
          </w:p>
        </w:tc>
        <w:tc>
          <w:tcPr>
            <w:tcW w:w="259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625D2E1E"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Hydro</w:t>
            </w:r>
          </w:p>
        </w:tc>
        <w:tc>
          <w:tcPr>
            <w:tcW w:w="3923"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2BBF1E06"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Biomass (agricultural)</w:t>
            </w:r>
          </w:p>
        </w:tc>
      </w:tr>
      <w:tr w:rsidR="00345EE5" w:rsidRPr="006716EC" w14:paraId="5F02B6E4" w14:textId="77777777" w:rsidTr="00732BB2">
        <w:trPr>
          <w:trHeight w:val="272"/>
        </w:trPr>
        <w:tc>
          <w:tcPr>
            <w:tcW w:w="2268" w:type="dxa"/>
            <w:vMerge/>
            <w:tcBorders>
              <w:top w:val="single" w:sz="6" w:space="0" w:color="000000"/>
              <w:left w:val="single" w:sz="6" w:space="0" w:color="000000"/>
              <w:bottom w:val="single" w:sz="6" w:space="0" w:color="000000"/>
              <w:right w:val="single" w:sz="6" w:space="0" w:color="000000"/>
            </w:tcBorders>
            <w:vAlign w:val="center"/>
            <w:hideMark/>
          </w:tcPr>
          <w:p w14:paraId="4CD809F7" w14:textId="77777777" w:rsidR="00345EE5" w:rsidRPr="006716EC" w:rsidRDefault="00345EE5" w:rsidP="00732BB2">
            <w:pPr>
              <w:rPr>
                <w:rFonts w:ascii="Verdana" w:hAnsi="Verdana"/>
                <w:b/>
                <w:sz w:val="20"/>
                <w:szCs w:val="20"/>
                <w:lang w:eastAsia="fr-FR"/>
              </w:rPr>
            </w:pPr>
          </w:p>
        </w:tc>
        <w:tc>
          <w:tcPr>
            <w:tcW w:w="259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170316A9"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Solar</w:t>
            </w:r>
          </w:p>
        </w:tc>
        <w:tc>
          <w:tcPr>
            <w:tcW w:w="3923"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6C890145"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Waste</w:t>
            </w:r>
          </w:p>
        </w:tc>
      </w:tr>
      <w:tr w:rsidR="00345EE5" w:rsidRPr="006716EC" w14:paraId="59C75059" w14:textId="77777777" w:rsidTr="00732BB2">
        <w:trPr>
          <w:trHeight w:val="272"/>
        </w:trPr>
        <w:tc>
          <w:tcPr>
            <w:tcW w:w="2268" w:type="dxa"/>
            <w:vMerge/>
            <w:tcBorders>
              <w:top w:val="single" w:sz="6" w:space="0" w:color="000000"/>
              <w:left w:val="single" w:sz="6" w:space="0" w:color="000000"/>
              <w:bottom w:val="single" w:sz="6" w:space="0" w:color="000000"/>
              <w:right w:val="single" w:sz="6" w:space="0" w:color="000000"/>
            </w:tcBorders>
            <w:vAlign w:val="center"/>
            <w:hideMark/>
          </w:tcPr>
          <w:p w14:paraId="062F285E" w14:textId="77777777" w:rsidR="00345EE5" w:rsidRPr="006716EC" w:rsidRDefault="00345EE5" w:rsidP="00732BB2">
            <w:pPr>
              <w:rPr>
                <w:rFonts w:ascii="Verdana" w:hAnsi="Verdana"/>
                <w:b/>
                <w:sz w:val="20"/>
                <w:szCs w:val="20"/>
                <w:lang w:eastAsia="fr-FR"/>
              </w:rPr>
            </w:pPr>
          </w:p>
        </w:tc>
        <w:tc>
          <w:tcPr>
            <w:tcW w:w="259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5A2C41F7"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Wind</w:t>
            </w:r>
          </w:p>
        </w:tc>
        <w:tc>
          <w:tcPr>
            <w:tcW w:w="3923"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6EEB73D3"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Nexus electricity / water / Agriculture</w:t>
            </w:r>
          </w:p>
        </w:tc>
      </w:tr>
      <w:tr w:rsidR="00345EE5" w:rsidRPr="006716EC" w14:paraId="68A82096" w14:textId="77777777" w:rsidTr="00732BB2">
        <w:trPr>
          <w:trHeight w:val="272"/>
        </w:trPr>
        <w:tc>
          <w:tcPr>
            <w:tcW w:w="2268" w:type="dxa"/>
            <w:vMerge w:val="restart"/>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4E625959" w14:textId="77777777" w:rsidR="00345EE5" w:rsidRPr="006716EC" w:rsidRDefault="00345EE5" w:rsidP="00732BB2">
            <w:pPr>
              <w:rPr>
                <w:rFonts w:ascii="Verdana" w:hAnsi="Verdana"/>
                <w:b/>
                <w:sz w:val="20"/>
                <w:szCs w:val="20"/>
                <w:lang w:eastAsia="fr-FR"/>
              </w:rPr>
            </w:pPr>
            <w:r w:rsidRPr="006716EC">
              <w:rPr>
                <w:rFonts w:ascii="Verdana" w:hAnsi="Verdana"/>
                <w:b/>
                <w:sz w:val="20"/>
                <w:szCs w:val="20"/>
                <w:lang w:eastAsia="fr-FR"/>
              </w:rPr>
              <w:t>Energy for Cooking</w:t>
            </w:r>
          </w:p>
        </w:tc>
        <w:tc>
          <w:tcPr>
            <w:tcW w:w="259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2E0A7E34"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Bioethanol</w:t>
            </w:r>
          </w:p>
        </w:tc>
        <w:tc>
          <w:tcPr>
            <w:tcW w:w="3923"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hideMark/>
          </w:tcPr>
          <w:p w14:paraId="639866AF"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Biogas</w:t>
            </w:r>
          </w:p>
        </w:tc>
      </w:tr>
      <w:tr w:rsidR="00345EE5" w:rsidRPr="006716EC" w14:paraId="405FFB2E" w14:textId="77777777" w:rsidTr="00732BB2">
        <w:trPr>
          <w:trHeight w:val="272"/>
        </w:trPr>
        <w:tc>
          <w:tcPr>
            <w:tcW w:w="2268" w:type="dxa"/>
            <w:vMerge/>
            <w:tcBorders>
              <w:top w:val="single" w:sz="6" w:space="0" w:color="000000"/>
              <w:left w:val="single" w:sz="6" w:space="0" w:color="000000"/>
              <w:bottom w:val="single" w:sz="6" w:space="0" w:color="000000"/>
              <w:right w:val="single" w:sz="6" w:space="0" w:color="000000"/>
            </w:tcBorders>
            <w:vAlign w:val="center"/>
            <w:hideMark/>
          </w:tcPr>
          <w:p w14:paraId="14F7129B" w14:textId="77777777" w:rsidR="00345EE5" w:rsidRPr="006716EC" w:rsidRDefault="00345EE5" w:rsidP="00732BB2">
            <w:pPr>
              <w:rPr>
                <w:rFonts w:ascii="Verdana" w:hAnsi="Verdana"/>
                <w:b/>
                <w:sz w:val="20"/>
                <w:szCs w:val="20"/>
                <w:lang w:eastAsia="fr-FR"/>
              </w:rPr>
            </w:pPr>
          </w:p>
        </w:tc>
        <w:tc>
          <w:tcPr>
            <w:tcW w:w="259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65917E4D"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Improved briquette</w:t>
            </w:r>
          </w:p>
        </w:tc>
        <w:tc>
          <w:tcPr>
            <w:tcW w:w="3923"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19A74071"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Improved stoves</w:t>
            </w:r>
          </w:p>
        </w:tc>
      </w:tr>
      <w:tr w:rsidR="00345EE5" w:rsidRPr="006716EC" w14:paraId="2AA9CC35" w14:textId="77777777" w:rsidTr="00732BB2">
        <w:trPr>
          <w:trHeight w:val="272"/>
        </w:trPr>
        <w:tc>
          <w:tcPr>
            <w:tcW w:w="2268" w:type="dxa"/>
            <w:vMerge w:val="restart"/>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3D33DC2B" w14:textId="77777777" w:rsidR="00345EE5" w:rsidRPr="006716EC" w:rsidRDefault="00345EE5" w:rsidP="00732BB2">
            <w:pPr>
              <w:rPr>
                <w:rFonts w:ascii="Verdana" w:hAnsi="Verdana"/>
                <w:b/>
                <w:sz w:val="20"/>
                <w:szCs w:val="20"/>
                <w:lang w:eastAsia="fr-FR"/>
              </w:rPr>
            </w:pPr>
            <w:r w:rsidRPr="006716EC">
              <w:rPr>
                <w:rFonts w:ascii="Verdana" w:hAnsi="Verdana"/>
                <w:b/>
                <w:sz w:val="20"/>
                <w:szCs w:val="20"/>
                <w:lang w:eastAsia="fr-FR"/>
              </w:rPr>
              <w:t>Energy for</w:t>
            </w:r>
          </w:p>
          <w:p w14:paraId="099229E7" w14:textId="77777777" w:rsidR="00345EE5" w:rsidRPr="006716EC" w:rsidRDefault="00345EE5" w:rsidP="00732BB2">
            <w:pPr>
              <w:rPr>
                <w:rFonts w:ascii="Verdana" w:hAnsi="Verdana"/>
                <w:b/>
                <w:sz w:val="20"/>
                <w:szCs w:val="20"/>
                <w:lang w:eastAsia="fr-FR"/>
              </w:rPr>
            </w:pPr>
            <w:r w:rsidRPr="006716EC">
              <w:rPr>
                <w:rFonts w:ascii="Verdana" w:hAnsi="Verdana"/>
                <w:b/>
                <w:sz w:val="20"/>
                <w:szCs w:val="20"/>
                <w:lang w:eastAsia="fr-FR"/>
              </w:rPr>
              <w:t xml:space="preserve">Transportation </w:t>
            </w:r>
          </w:p>
        </w:tc>
        <w:tc>
          <w:tcPr>
            <w:tcW w:w="259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475E32F2"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Biodiesel</w:t>
            </w:r>
          </w:p>
        </w:tc>
        <w:tc>
          <w:tcPr>
            <w:tcW w:w="3923"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03D55851"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Solar</w:t>
            </w:r>
          </w:p>
        </w:tc>
      </w:tr>
      <w:tr w:rsidR="00345EE5" w:rsidRPr="006716EC" w14:paraId="50F6E101" w14:textId="77777777" w:rsidTr="00732BB2">
        <w:trPr>
          <w:trHeight w:val="272"/>
        </w:trPr>
        <w:tc>
          <w:tcPr>
            <w:tcW w:w="2268" w:type="dxa"/>
            <w:vMerge/>
            <w:tcBorders>
              <w:top w:val="single" w:sz="6" w:space="0" w:color="000000"/>
              <w:left w:val="single" w:sz="6" w:space="0" w:color="000000"/>
              <w:bottom w:val="single" w:sz="6" w:space="0" w:color="000000"/>
              <w:right w:val="single" w:sz="6" w:space="0" w:color="000000"/>
            </w:tcBorders>
            <w:vAlign w:val="center"/>
            <w:hideMark/>
          </w:tcPr>
          <w:p w14:paraId="4F0BCA3F" w14:textId="77777777" w:rsidR="00345EE5" w:rsidRPr="006716EC" w:rsidRDefault="00345EE5" w:rsidP="00732BB2">
            <w:pPr>
              <w:rPr>
                <w:rFonts w:ascii="Verdana" w:hAnsi="Verdana"/>
                <w:b/>
                <w:sz w:val="20"/>
                <w:szCs w:val="20"/>
                <w:lang w:eastAsia="fr-FR"/>
              </w:rPr>
            </w:pPr>
          </w:p>
        </w:tc>
        <w:tc>
          <w:tcPr>
            <w:tcW w:w="259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125AA72F"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Bioessence</w:t>
            </w:r>
          </w:p>
        </w:tc>
        <w:tc>
          <w:tcPr>
            <w:tcW w:w="3923"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hideMark/>
          </w:tcPr>
          <w:p w14:paraId="3ACC76D0"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 </w:t>
            </w:r>
          </w:p>
        </w:tc>
      </w:tr>
      <w:tr w:rsidR="00345EE5" w:rsidRPr="006716EC" w14:paraId="4B25C25B" w14:textId="77777777" w:rsidTr="00732BB2">
        <w:trPr>
          <w:trHeight w:val="518"/>
        </w:trPr>
        <w:tc>
          <w:tcPr>
            <w:tcW w:w="2268" w:type="dxa"/>
            <w:vMerge w:val="restart"/>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2A22BC3B" w14:textId="77777777" w:rsidR="00345EE5" w:rsidRPr="006716EC" w:rsidRDefault="00345EE5" w:rsidP="00732BB2">
            <w:pPr>
              <w:rPr>
                <w:rFonts w:ascii="Verdana" w:hAnsi="Verdana"/>
                <w:b/>
                <w:sz w:val="20"/>
                <w:szCs w:val="20"/>
                <w:lang w:eastAsia="fr-FR"/>
              </w:rPr>
            </w:pPr>
            <w:r w:rsidRPr="006716EC">
              <w:rPr>
                <w:rFonts w:ascii="Verdana" w:hAnsi="Verdana"/>
                <w:b/>
                <w:sz w:val="20"/>
                <w:szCs w:val="20"/>
                <w:lang w:eastAsia="fr-FR"/>
              </w:rPr>
              <w:t>Energy</w:t>
            </w:r>
          </w:p>
          <w:p w14:paraId="119BE73F" w14:textId="77777777" w:rsidR="00345EE5" w:rsidRPr="006716EC" w:rsidRDefault="00345EE5" w:rsidP="00732BB2">
            <w:pPr>
              <w:rPr>
                <w:rFonts w:ascii="Verdana" w:hAnsi="Verdana"/>
                <w:b/>
                <w:sz w:val="20"/>
                <w:szCs w:val="20"/>
                <w:lang w:eastAsia="fr-FR"/>
              </w:rPr>
            </w:pPr>
            <w:r w:rsidRPr="006716EC">
              <w:rPr>
                <w:rFonts w:ascii="Verdana" w:hAnsi="Verdana"/>
                <w:b/>
                <w:sz w:val="20"/>
                <w:szCs w:val="20"/>
                <w:lang w:eastAsia="fr-FR"/>
              </w:rPr>
              <w:t>Efficiency</w:t>
            </w:r>
          </w:p>
        </w:tc>
        <w:tc>
          <w:tcPr>
            <w:tcW w:w="259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25031E20"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Improved carbonization technique</w:t>
            </w:r>
          </w:p>
        </w:tc>
        <w:tc>
          <w:tcPr>
            <w:tcW w:w="3923"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03A77AFC"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Improved cooking zones</w:t>
            </w:r>
          </w:p>
        </w:tc>
      </w:tr>
      <w:tr w:rsidR="00345EE5" w:rsidRPr="006716EC" w14:paraId="13E40DC3" w14:textId="77777777" w:rsidTr="00732BB2">
        <w:trPr>
          <w:trHeight w:val="284"/>
        </w:trPr>
        <w:tc>
          <w:tcPr>
            <w:tcW w:w="2268" w:type="dxa"/>
            <w:vMerge/>
            <w:tcBorders>
              <w:top w:val="single" w:sz="6" w:space="0" w:color="000000"/>
              <w:left w:val="single" w:sz="6" w:space="0" w:color="000000"/>
              <w:bottom w:val="single" w:sz="6" w:space="0" w:color="000000"/>
              <w:right w:val="single" w:sz="6" w:space="0" w:color="000000"/>
            </w:tcBorders>
            <w:vAlign w:val="center"/>
            <w:hideMark/>
          </w:tcPr>
          <w:p w14:paraId="029DE85E" w14:textId="77777777" w:rsidR="00345EE5" w:rsidRPr="006716EC" w:rsidRDefault="00345EE5" w:rsidP="00732BB2">
            <w:pPr>
              <w:rPr>
                <w:rFonts w:ascii="Verdana" w:hAnsi="Verdana"/>
                <w:b/>
                <w:sz w:val="20"/>
                <w:szCs w:val="20"/>
                <w:lang w:eastAsia="fr-FR"/>
              </w:rPr>
            </w:pPr>
          </w:p>
        </w:tc>
        <w:tc>
          <w:tcPr>
            <w:tcW w:w="259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7EE80050"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High-efficiency biodigester</w:t>
            </w:r>
          </w:p>
        </w:tc>
        <w:tc>
          <w:tcPr>
            <w:tcW w:w="3923"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2560F6AD"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Improved distillation technique</w:t>
            </w:r>
          </w:p>
        </w:tc>
      </w:tr>
      <w:tr w:rsidR="00345EE5" w:rsidRPr="00491FA8" w14:paraId="2A17A379" w14:textId="77777777" w:rsidTr="00732BB2">
        <w:trPr>
          <w:trHeight w:val="258"/>
        </w:trPr>
        <w:tc>
          <w:tcPr>
            <w:tcW w:w="226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2EF0AD2F" w14:textId="77777777" w:rsidR="00345EE5" w:rsidRPr="006716EC" w:rsidRDefault="00345EE5" w:rsidP="00732BB2">
            <w:pPr>
              <w:rPr>
                <w:rFonts w:ascii="Verdana" w:hAnsi="Verdana"/>
                <w:b/>
                <w:sz w:val="20"/>
                <w:szCs w:val="20"/>
                <w:lang w:eastAsia="fr-FR"/>
              </w:rPr>
            </w:pPr>
            <w:r w:rsidRPr="006716EC">
              <w:rPr>
                <w:rFonts w:ascii="Verdana" w:hAnsi="Verdana"/>
                <w:b/>
                <w:sz w:val="20"/>
                <w:szCs w:val="20"/>
                <w:lang w:eastAsia="fr-FR"/>
              </w:rPr>
              <w:t>Innovation and IT</w:t>
            </w:r>
          </w:p>
        </w:tc>
        <w:tc>
          <w:tcPr>
            <w:tcW w:w="259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6230B884"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Applications digital</w:t>
            </w:r>
          </w:p>
        </w:tc>
        <w:tc>
          <w:tcPr>
            <w:tcW w:w="3923"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hideMark/>
          </w:tcPr>
          <w:p w14:paraId="022394FF" w14:textId="77777777" w:rsidR="00345EE5" w:rsidRPr="0024699B" w:rsidRDefault="00345EE5" w:rsidP="00732BB2">
            <w:pPr>
              <w:rPr>
                <w:rFonts w:ascii="Verdana" w:hAnsi="Verdana"/>
                <w:sz w:val="20"/>
                <w:szCs w:val="20"/>
                <w:lang w:val="en-US" w:eastAsia="fr-FR"/>
              </w:rPr>
            </w:pPr>
            <w:r w:rsidRPr="0024699B">
              <w:rPr>
                <w:rFonts w:ascii="Verdana" w:hAnsi="Verdana"/>
                <w:sz w:val="20"/>
                <w:szCs w:val="20"/>
                <w:lang w:val="en-US" w:eastAsia="fr-FR"/>
              </w:rPr>
              <w:t>Technological innovation / Clean tech approach</w:t>
            </w:r>
          </w:p>
        </w:tc>
      </w:tr>
    </w:tbl>
    <w:p w14:paraId="67E73292" w14:textId="77777777" w:rsidR="00345EE5" w:rsidRPr="0024699B" w:rsidRDefault="00345EE5" w:rsidP="00345EE5">
      <w:pPr>
        <w:jc w:val="both"/>
        <w:rPr>
          <w:rFonts w:ascii="Verdana" w:hAnsi="Verdana"/>
          <w:sz w:val="20"/>
          <w:szCs w:val="20"/>
          <w:lang w:val="en-US"/>
        </w:rPr>
      </w:pPr>
    </w:p>
    <w:p w14:paraId="2B8C052C" w14:textId="77777777" w:rsidR="00345EE5" w:rsidRPr="0024699B" w:rsidRDefault="00345EE5" w:rsidP="00345EE5">
      <w:pPr>
        <w:spacing w:line="276" w:lineRule="auto"/>
        <w:jc w:val="both"/>
        <w:rPr>
          <w:rFonts w:ascii="Verdana" w:hAnsi="Verdana"/>
          <w:sz w:val="20"/>
          <w:szCs w:val="20"/>
          <w:lang w:val="en-US"/>
        </w:rPr>
      </w:pPr>
      <w:r w:rsidRPr="0024699B">
        <w:rPr>
          <w:rFonts w:ascii="Verdana" w:hAnsi="Verdana"/>
          <w:sz w:val="20"/>
          <w:szCs w:val="20"/>
          <w:lang w:val="en-US"/>
        </w:rPr>
        <w:t xml:space="preserve">Precise criteria of selection will be defined during the first months of the project together with EDBM and other partners but all companies that will be incubated needs to be socially and environmentally impact oriented toward sustainable energy sector and consider gender dimension and promotion. </w:t>
      </w:r>
    </w:p>
    <w:p w14:paraId="35AF45AC" w14:textId="77777777" w:rsidR="00345EE5" w:rsidRPr="0024699B" w:rsidRDefault="00345EE5" w:rsidP="00345EE5">
      <w:pPr>
        <w:tabs>
          <w:tab w:val="left" w:pos="1112"/>
        </w:tabs>
        <w:jc w:val="both"/>
        <w:rPr>
          <w:rFonts w:ascii="Verdana" w:hAnsi="Verdana"/>
          <w:sz w:val="20"/>
          <w:szCs w:val="20"/>
          <w:lang w:val="en-US"/>
        </w:rPr>
      </w:pPr>
    </w:p>
    <w:p w14:paraId="2010A569" w14:textId="77777777" w:rsidR="00345EE5" w:rsidRPr="0024699B" w:rsidRDefault="00345EE5" w:rsidP="00345EE5">
      <w:pPr>
        <w:jc w:val="both"/>
        <w:rPr>
          <w:rFonts w:ascii="Verdana" w:hAnsi="Verdana"/>
          <w:bCs/>
          <w:color w:val="000000" w:themeColor="text1"/>
          <w:sz w:val="20"/>
          <w:szCs w:val="20"/>
          <w:u w:val="single"/>
          <w:lang w:val="en-US" w:eastAsia="fr-FR"/>
        </w:rPr>
      </w:pPr>
      <w:r w:rsidRPr="0024699B">
        <w:rPr>
          <w:rFonts w:ascii="Verdana" w:hAnsi="Verdana"/>
          <w:bCs/>
          <w:color w:val="000000" w:themeColor="text1"/>
          <w:sz w:val="20"/>
          <w:szCs w:val="20"/>
          <w:u w:val="single"/>
          <w:lang w:val="en-US" w:eastAsia="fr-FR"/>
        </w:rPr>
        <w:t>Modality of submission projects owners</w:t>
      </w:r>
    </w:p>
    <w:p w14:paraId="39A68363" w14:textId="77777777" w:rsidR="00345EE5" w:rsidRPr="0024699B" w:rsidRDefault="00345EE5" w:rsidP="00345EE5">
      <w:pPr>
        <w:jc w:val="both"/>
        <w:rPr>
          <w:rFonts w:ascii="Verdana" w:hAnsi="Verdana"/>
          <w:color w:val="000000"/>
          <w:sz w:val="20"/>
          <w:szCs w:val="20"/>
          <w:lang w:val="en-US" w:eastAsia="fr-FR"/>
        </w:rPr>
      </w:pPr>
      <w:r w:rsidRPr="0024699B">
        <w:rPr>
          <w:rFonts w:ascii="Verdana" w:hAnsi="Verdana"/>
          <w:color w:val="000000"/>
          <w:sz w:val="20"/>
          <w:szCs w:val="20"/>
          <w:lang w:val="en-US" w:eastAsia="fr-FR"/>
        </w:rPr>
        <w:t xml:space="preserve">Projects supported by SEI will be identified and selected in three maneers: </w:t>
      </w:r>
    </w:p>
    <w:p w14:paraId="440B496D" w14:textId="77777777" w:rsidR="00345EE5" w:rsidRPr="006716EC" w:rsidRDefault="00345EE5" w:rsidP="00345EE5">
      <w:pPr>
        <w:pStyle w:val="Paragrafoelenco"/>
        <w:numPr>
          <w:ilvl w:val="0"/>
          <w:numId w:val="55"/>
        </w:numPr>
        <w:spacing w:line="240" w:lineRule="auto"/>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 xml:space="preserve">Through a competition, a call for expression of interest. </w:t>
      </w:r>
    </w:p>
    <w:p w14:paraId="000CB9FC" w14:textId="77777777" w:rsidR="00345EE5" w:rsidRPr="006716EC" w:rsidRDefault="00345EE5" w:rsidP="00345EE5">
      <w:pPr>
        <w:pStyle w:val="Paragrafoelenco"/>
        <w:numPr>
          <w:ilvl w:val="0"/>
          <w:numId w:val="55"/>
        </w:numPr>
        <w:spacing w:line="240" w:lineRule="auto"/>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lastRenderedPageBreak/>
        <w:t>Spontaneous requests for support by project owners may be received in the future.</w:t>
      </w:r>
    </w:p>
    <w:p w14:paraId="0347B4CB" w14:textId="77777777" w:rsidR="00345EE5" w:rsidRPr="006716EC" w:rsidRDefault="00345EE5" w:rsidP="00345EE5">
      <w:pPr>
        <w:pStyle w:val="Paragrafoelenco"/>
        <w:numPr>
          <w:ilvl w:val="0"/>
          <w:numId w:val="55"/>
        </w:numPr>
        <w:spacing w:line="240" w:lineRule="auto"/>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 xml:space="preserve">Ministry in charge of Energy, Rurale electrification agency, Ministry in charge of Environment can also propose companies to be incubated.  </w:t>
      </w:r>
    </w:p>
    <w:p w14:paraId="70EF84B8" w14:textId="77777777" w:rsidR="00345EE5" w:rsidRPr="006716EC" w:rsidRDefault="00345EE5" w:rsidP="00345EE5">
      <w:pPr>
        <w:tabs>
          <w:tab w:val="left" w:pos="1112"/>
        </w:tabs>
        <w:jc w:val="both"/>
        <w:rPr>
          <w:rFonts w:ascii="Verdana" w:hAnsi="Verdana"/>
          <w:b/>
          <w:bCs/>
          <w:sz w:val="20"/>
          <w:szCs w:val="20"/>
          <w:lang w:val="en"/>
        </w:rPr>
      </w:pPr>
    </w:p>
    <w:p w14:paraId="2FC37E73" w14:textId="77777777" w:rsidR="00345EE5" w:rsidRPr="0024699B" w:rsidRDefault="00345EE5" w:rsidP="00345EE5">
      <w:pPr>
        <w:pStyle w:val="Titolo1"/>
        <w:spacing w:line="240" w:lineRule="auto"/>
        <w:rPr>
          <w:rFonts w:ascii="Verdana" w:eastAsia="Times New Roman" w:hAnsi="Verdana" w:cs="Times New Roman"/>
          <w:bCs/>
          <w:sz w:val="20"/>
          <w:szCs w:val="20"/>
          <w:lang w:val="en-US"/>
        </w:rPr>
      </w:pPr>
      <w:r w:rsidRPr="0024699B">
        <w:rPr>
          <w:rFonts w:ascii="Verdana" w:eastAsia="Times New Roman" w:hAnsi="Verdana" w:cs="Times New Roman"/>
          <w:bCs/>
          <w:sz w:val="20"/>
          <w:szCs w:val="20"/>
          <w:lang w:val="en-US"/>
        </w:rPr>
        <w:t>The Incubation process</w:t>
      </w:r>
    </w:p>
    <w:p w14:paraId="79D6CFED" w14:textId="77777777" w:rsidR="00345EE5" w:rsidRPr="0024699B" w:rsidRDefault="00345EE5" w:rsidP="00345EE5">
      <w:pPr>
        <w:spacing w:line="276" w:lineRule="auto"/>
        <w:jc w:val="both"/>
        <w:rPr>
          <w:rFonts w:ascii="Verdana" w:hAnsi="Verdana"/>
          <w:color w:val="000000"/>
          <w:sz w:val="20"/>
          <w:szCs w:val="20"/>
          <w:lang w:val="en-US" w:eastAsia="fr-FR"/>
        </w:rPr>
      </w:pPr>
      <w:r w:rsidRPr="0024699B">
        <w:rPr>
          <w:rFonts w:ascii="Verdana" w:hAnsi="Verdana"/>
          <w:color w:val="000000"/>
          <w:sz w:val="20"/>
          <w:szCs w:val="20"/>
          <w:lang w:val="en-US" w:eastAsia="fr-FR"/>
        </w:rPr>
        <w:t>The incubation cycle lasts 12 months and consists of a succession of activities: the preparation, the selection of project, the delivery of various support services until the presentation of business plan to financial institutions or investors. Then, it is scheduled to organize 3 incubations session during the project period. At the end of the process, the project will support the organization of annual meeting to promote cross-learning and exchange of knowledge between actors. These meetings aim to capitalize the incubation experience, share good practice and lesson learnt.</w:t>
      </w:r>
    </w:p>
    <w:p w14:paraId="40F3A23F" w14:textId="77777777" w:rsidR="00345EE5" w:rsidRPr="0024699B" w:rsidRDefault="00345EE5" w:rsidP="00345EE5">
      <w:pPr>
        <w:rPr>
          <w:lang w:val="en-US"/>
        </w:rPr>
      </w:pPr>
    </w:p>
    <w:p w14:paraId="5DA41B22" w14:textId="77777777" w:rsidR="00345EE5" w:rsidRPr="0024699B" w:rsidRDefault="00345EE5" w:rsidP="00345EE5">
      <w:pPr>
        <w:jc w:val="both"/>
        <w:rPr>
          <w:rFonts w:ascii="Verdana" w:hAnsi="Verdana"/>
          <w:color w:val="000000" w:themeColor="text1"/>
          <w:sz w:val="20"/>
          <w:szCs w:val="20"/>
          <w:u w:val="single"/>
          <w:lang w:val="en-US" w:eastAsia="fr-FR"/>
        </w:rPr>
      </w:pPr>
      <w:r w:rsidRPr="0024699B">
        <w:rPr>
          <w:rFonts w:ascii="Verdana" w:hAnsi="Verdana"/>
          <w:color w:val="000000" w:themeColor="text1"/>
          <w:sz w:val="20"/>
          <w:szCs w:val="20"/>
          <w:u w:val="single"/>
          <w:lang w:val="en-US" w:eastAsia="fr-FR"/>
        </w:rPr>
        <w:t>Preparation of incubation session</w:t>
      </w:r>
    </w:p>
    <w:p w14:paraId="7BB1D5CB" w14:textId="77777777" w:rsidR="00345EE5" w:rsidRPr="0024699B" w:rsidRDefault="00345EE5" w:rsidP="00345EE5">
      <w:pPr>
        <w:jc w:val="both"/>
        <w:rPr>
          <w:rFonts w:ascii="Arial Narrow" w:hAnsi="Arial Narrow"/>
          <w:b/>
          <w:i/>
          <w:iCs/>
          <w:color w:val="00B0F0"/>
          <w:sz w:val="4"/>
          <w:lang w:val="en-US" w:eastAsia="fr-FR"/>
        </w:rPr>
      </w:pPr>
    </w:p>
    <w:p w14:paraId="7063C2E8" w14:textId="77777777" w:rsidR="00345EE5" w:rsidRPr="0024699B" w:rsidRDefault="00345EE5" w:rsidP="00345EE5">
      <w:pPr>
        <w:spacing w:line="276" w:lineRule="auto"/>
        <w:jc w:val="both"/>
        <w:rPr>
          <w:rFonts w:ascii="Verdana" w:hAnsi="Verdana"/>
          <w:color w:val="000000"/>
          <w:sz w:val="20"/>
          <w:szCs w:val="20"/>
          <w:lang w:val="en-US" w:eastAsia="fr-FR"/>
        </w:rPr>
      </w:pPr>
      <w:r w:rsidRPr="0024699B">
        <w:rPr>
          <w:rFonts w:ascii="Verdana" w:hAnsi="Verdana"/>
          <w:color w:val="000000"/>
          <w:sz w:val="20"/>
          <w:szCs w:val="20"/>
          <w:lang w:val="en-US" w:eastAsia="fr-FR"/>
        </w:rPr>
        <w:t xml:space="preserve">The project will carry out </w:t>
      </w:r>
      <w:r w:rsidRPr="0024699B">
        <w:rPr>
          <w:rFonts w:ascii="Verdana" w:hAnsi="Verdana"/>
          <w:color w:val="000000"/>
          <w:sz w:val="20"/>
          <w:szCs w:val="20"/>
          <w:highlight w:val="yellow"/>
          <w:lang w:val="en-US" w:eastAsia="fr-FR"/>
        </w:rPr>
        <w:t>an</w:t>
      </w:r>
      <w:r w:rsidRPr="0024699B">
        <w:rPr>
          <w:rFonts w:ascii="Verdana" w:hAnsi="Verdana"/>
          <w:color w:val="000000"/>
          <w:sz w:val="20"/>
          <w:szCs w:val="20"/>
          <w:lang w:val="en-US" w:eastAsia="fr-FR"/>
        </w:rPr>
        <w:t xml:space="preserve"> assessment of the projects of SMEs operating in the sustainable energy sector. This activity will provide information in order to well prepared the incubation session: the establishment of specifications and template for project submission, definition of modality of submission (by e-mail, online) and the communication for its launching.</w:t>
      </w:r>
    </w:p>
    <w:p w14:paraId="3E39295B" w14:textId="77777777" w:rsidR="00345EE5" w:rsidRPr="0024699B" w:rsidRDefault="00345EE5" w:rsidP="00345EE5">
      <w:pPr>
        <w:spacing w:line="276" w:lineRule="auto"/>
        <w:jc w:val="both"/>
        <w:rPr>
          <w:rFonts w:ascii="Verdana" w:hAnsi="Verdana"/>
          <w:color w:val="000000"/>
          <w:sz w:val="20"/>
          <w:szCs w:val="20"/>
          <w:lang w:val="en-US" w:eastAsia="fr-FR"/>
        </w:rPr>
      </w:pPr>
      <w:r w:rsidRPr="0024699B">
        <w:rPr>
          <w:rFonts w:ascii="Verdana" w:hAnsi="Verdana"/>
          <w:color w:val="000000"/>
          <w:sz w:val="20"/>
          <w:szCs w:val="20"/>
          <w:lang w:val="en-US" w:eastAsia="fr-FR"/>
        </w:rPr>
        <w:t>The preparation will also include the development of precise selection criteria. Criteria will be based on the project’s eligibility (see table above), competencies of the project owners, coherence with the SDGs (especially n°7, 9, 17, 5 and 13) and the development policy of Madagascar (Velirano, PEM, energy policy). Other more technical and financial criteria may be defined as the duration of the project, the cost of the project, the availability of resources, the degree of the risk of the project during its execution, the innovative character, the implementation schedule, the gender dimension, the environmental, economic and social impact, the sustainability of the impacts after the project.</w:t>
      </w:r>
    </w:p>
    <w:p w14:paraId="31F45144" w14:textId="77777777" w:rsidR="00345EE5" w:rsidRPr="0024699B" w:rsidRDefault="00345EE5" w:rsidP="00345EE5">
      <w:pPr>
        <w:jc w:val="both"/>
        <w:rPr>
          <w:rFonts w:ascii="Arial Narrow" w:hAnsi="Arial Narrow"/>
          <w:i/>
          <w:iCs/>
          <w:color w:val="000000"/>
          <w:lang w:val="en-US" w:eastAsia="fr-FR"/>
        </w:rPr>
      </w:pPr>
    </w:p>
    <w:p w14:paraId="04DE62F1" w14:textId="77777777" w:rsidR="00345EE5" w:rsidRPr="0024699B" w:rsidRDefault="00345EE5" w:rsidP="00345EE5">
      <w:pPr>
        <w:jc w:val="both"/>
        <w:rPr>
          <w:rFonts w:ascii="Verdana" w:hAnsi="Verdana"/>
          <w:color w:val="000000" w:themeColor="text1"/>
          <w:sz w:val="20"/>
          <w:szCs w:val="20"/>
          <w:u w:val="single"/>
          <w:lang w:val="en-US" w:eastAsia="fr-FR"/>
        </w:rPr>
      </w:pPr>
      <w:r w:rsidRPr="0024699B">
        <w:rPr>
          <w:rFonts w:ascii="Verdana" w:hAnsi="Verdana"/>
          <w:color w:val="000000" w:themeColor="text1"/>
          <w:sz w:val="20"/>
          <w:szCs w:val="20"/>
          <w:u w:val="single"/>
          <w:lang w:val="en-US" w:eastAsia="fr-FR"/>
        </w:rPr>
        <w:t>Selection of projects to support</w:t>
      </w:r>
    </w:p>
    <w:p w14:paraId="628664BB" w14:textId="77777777" w:rsidR="00345EE5" w:rsidRPr="0024699B" w:rsidRDefault="00345EE5" w:rsidP="00345EE5">
      <w:pPr>
        <w:jc w:val="both"/>
        <w:rPr>
          <w:rFonts w:ascii="Arial Narrow" w:hAnsi="Arial Narrow"/>
          <w:b/>
          <w:color w:val="00B0F0"/>
          <w:sz w:val="4"/>
          <w:szCs w:val="27"/>
          <w:lang w:val="en-US" w:eastAsia="fr-FR"/>
        </w:rPr>
      </w:pPr>
    </w:p>
    <w:p w14:paraId="58D34814" w14:textId="74352CE0" w:rsidR="00345EE5" w:rsidRPr="0024699B" w:rsidRDefault="00345EE5" w:rsidP="00345EE5">
      <w:pPr>
        <w:spacing w:line="276" w:lineRule="auto"/>
        <w:jc w:val="both"/>
        <w:rPr>
          <w:rFonts w:ascii="Verdana" w:hAnsi="Verdana"/>
          <w:color w:val="000000"/>
          <w:sz w:val="20"/>
          <w:szCs w:val="20"/>
          <w:lang w:val="en-US" w:eastAsia="fr-FR"/>
        </w:rPr>
      </w:pPr>
      <w:r w:rsidRPr="0024699B">
        <w:rPr>
          <w:rFonts w:ascii="Verdana" w:hAnsi="Verdana"/>
          <w:color w:val="000000"/>
          <w:sz w:val="20"/>
          <w:szCs w:val="20"/>
          <w:lang w:val="en-US" w:eastAsia="fr-FR"/>
        </w:rPr>
        <w:t xml:space="preserve">The selection of the projects and the final criteria will be carried out jointly </w:t>
      </w:r>
      <w:r w:rsidRPr="0024699B">
        <w:rPr>
          <w:rFonts w:ascii="Verdana" w:hAnsi="Verdana"/>
          <w:color w:val="000000"/>
          <w:sz w:val="20"/>
          <w:szCs w:val="20"/>
          <w:highlight w:val="yellow"/>
          <w:lang w:val="en-US" w:eastAsia="fr-FR"/>
        </w:rPr>
        <w:t>by experts and validated through</w:t>
      </w:r>
      <w:r w:rsidRPr="0024699B">
        <w:rPr>
          <w:rFonts w:ascii="Verdana" w:hAnsi="Verdana"/>
          <w:color w:val="000000"/>
          <w:sz w:val="20"/>
          <w:szCs w:val="20"/>
          <w:lang w:val="en-US" w:eastAsia="fr-FR"/>
        </w:rPr>
        <w:t xml:space="preserve"> a technical project evaluation committee whose members will be identified at the start of the project which may include representative of UN (UNIDO), EDBM, Ministry of in charge of Energy, Ministry in charge of environment; financial institutions. </w:t>
      </w:r>
      <w:r w:rsidRPr="0024699B">
        <w:rPr>
          <w:rFonts w:ascii="Verdana" w:hAnsi="Verdana"/>
          <w:color w:val="000000"/>
          <w:sz w:val="20"/>
          <w:szCs w:val="20"/>
          <w:highlight w:val="yellow"/>
          <w:lang w:val="en-US" w:eastAsia="fr-FR"/>
        </w:rPr>
        <w:t>However we can already mention that it will be based on a multicriteria selection considering, sustainable energy, climate change mitigation, impacts mitigation, innovation, clean technologies and potential financial leverage.</w:t>
      </w:r>
      <w:r w:rsidRPr="0024699B">
        <w:rPr>
          <w:rFonts w:ascii="Verdana" w:hAnsi="Verdana"/>
          <w:color w:val="000000"/>
          <w:sz w:val="20"/>
          <w:szCs w:val="20"/>
          <w:lang w:val="en-US" w:eastAsia="fr-FR"/>
        </w:rPr>
        <w:t xml:space="preserve"> </w:t>
      </w:r>
    </w:p>
    <w:p w14:paraId="3C81018E" w14:textId="77777777" w:rsidR="00345EE5" w:rsidRPr="0024699B" w:rsidRDefault="00345EE5" w:rsidP="00345EE5">
      <w:pPr>
        <w:jc w:val="both"/>
        <w:rPr>
          <w:rFonts w:ascii="Arial Narrow" w:hAnsi="Arial Narrow"/>
          <w:iCs/>
          <w:color w:val="000000"/>
          <w:lang w:val="en-US" w:eastAsia="fr-FR"/>
        </w:rPr>
      </w:pPr>
    </w:p>
    <w:p w14:paraId="3C2579B4" w14:textId="77777777" w:rsidR="00345EE5" w:rsidRPr="0024699B" w:rsidRDefault="00345EE5" w:rsidP="00345EE5">
      <w:pPr>
        <w:jc w:val="both"/>
        <w:rPr>
          <w:rFonts w:ascii="Verdana" w:hAnsi="Verdana"/>
          <w:color w:val="000000" w:themeColor="text1"/>
          <w:sz w:val="20"/>
          <w:szCs w:val="20"/>
          <w:u w:val="single"/>
          <w:lang w:val="en-US" w:eastAsia="fr-FR"/>
        </w:rPr>
      </w:pPr>
      <w:r w:rsidRPr="0024699B">
        <w:rPr>
          <w:rFonts w:ascii="Verdana" w:hAnsi="Verdana"/>
          <w:color w:val="000000" w:themeColor="text1"/>
          <w:sz w:val="20"/>
          <w:szCs w:val="20"/>
          <w:u w:val="single"/>
          <w:lang w:val="en-US" w:eastAsia="fr-FR"/>
        </w:rPr>
        <w:t xml:space="preserve">Support services provided </w:t>
      </w:r>
    </w:p>
    <w:p w14:paraId="04BAD56C" w14:textId="77777777" w:rsidR="00345EE5" w:rsidRPr="0024699B" w:rsidRDefault="00345EE5" w:rsidP="00345EE5">
      <w:pPr>
        <w:spacing w:line="276" w:lineRule="auto"/>
        <w:jc w:val="both"/>
        <w:rPr>
          <w:rFonts w:ascii="Verdana" w:hAnsi="Verdana"/>
          <w:color w:val="000000"/>
          <w:sz w:val="20"/>
          <w:szCs w:val="20"/>
          <w:lang w:val="en-US" w:eastAsia="fr-FR"/>
        </w:rPr>
      </w:pPr>
      <w:r w:rsidRPr="0024699B">
        <w:rPr>
          <w:rFonts w:ascii="Verdana" w:hAnsi="Verdana"/>
          <w:color w:val="000000"/>
          <w:sz w:val="20"/>
          <w:szCs w:val="20"/>
          <w:lang w:val="en-US" w:eastAsia="fr-FR"/>
        </w:rPr>
        <w:t>Selected SMEs and their projects will be able to benefit different supports from UNIDO and other external experts.</w:t>
      </w:r>
    </w:p>
    <w:p w14:paraId="0E9A3A59" w14:textId="77777777" w:rsidR="00345EE5" w:rsidRPr="0024699B" w:rsidRDefault="00345EE5" w:rsidP="00345EE5">
      <w:pPr>
        <w:spacing w:line="276" w:lineRule="auto"/>
        <w:jc w:val="both"/>
        <w:rPr>
          <w:rFonts w:ascii="Verdana" w:hAnsi="Verdana"/>
          <w:color w:val="000000"/>
          <w:sz w:val="20"/>
          <w:szCs w:val="20"/>
          <w:lang w:val="en-US" w:eastAsia="fr-FR"/>
        </w:rPr>
      </w:pPr>
      <w:r w:rsidRPr="0024699B">
        <w:rPr>
          <w:rFonts w:ascii="Verdana" w:hAnsi="Verdana"/>
          <w:color w:val="000000"/>
          <w:sz w:val="20"/>
          <w:szCs w:val="20"/>
          <w:lang w:val="en-US" w:eastAsia="fr-FR"/>
        </w:rPr>
        <w:t>Startups will benefit especially a business idea incubation allowing project owner to go and mature deeply its business idea. They will also receive advice and coaching in company creation.Technical support will be provided according to the characteristic of each technology. Project developers will receive training, coaching during their business plan redaction. The SEI will advice beneficiaries on the best financial package for their project and identify and introduce SMEs to the banks and financial partners suitable for their projects supported. Other trainings will be also provided to all SMEs and startups in the following topics</w:t>
      </w:r>
    </w:p>
    <w:p w14:paraId="4DBD1EF4" w14:textId="77777777" w:rsidR="00345EE5" w:rsidRPr="006716EC" w:rsidRDefault="00345EE5" w:rsidP="00345EE5">
      <w:pPr>
        <w:numPr>
          <w:ilvl w:val="0"/>
          <w:numId w:val="44"/>
        </w:numPr>
        <w:spacing w:line="276" w:lineRule="auto"/>
        <w:ind w:left="510" w:firstLine="0"/>
        <w:rPr>
          <w:rFonts w:ascii="Verdana" w:hAnsi="Verdana"/>
          <w:color w:val="000000"/>
          <w:sz w:val="20"/>
          <w:szCs w:val="20"/>
          <w:lang w:eastAsia="fr-FR"/>
        </w:rPr>
      </w:pPr>
      <w:r w:rsidRPr="006716EC">
        <w:rPr>
          <w:rFonts w:ascii="Verdana" w:hAnsi="Verdana"/>
          <w:color w:val="000000"/>
          <w:sz w:val="20"/>
          <w:szCs w:val="20"/>
          <w:lang w:eastAsia="fr-FR"/>
        </w:rPr>
        <w:t>Market research/study ;</w:t>
      </w:r>
    </w:p>
    <w:p w14:paraId="6B596070" w14:textId="77777777" w:rsidR="00345EE5" w:rsidRPr="006716EC" w:rsidRDefault="00345EE5" w:rsidP="00345EE5">
      <w:pPr>
        <w:numPr>
          <w:ilvl w:val="0"/>
          <w:numId w:val="44"/>
        </w:numPr>
        <w:spacing w:line="276" w:lineRule="auto"/>
        <w:ind w:left="510" w:firstLine="0"/>
        <w:rPr>
          <w:rFonts w:ascii="Verdana" w:hAnsi="Verdana"/>
          <w:color w:val="000000"/>
          <w:sz w:val="20"/>
          <w:szCs w:val="20"/>
          <w:lang w:eastAsia="fr-FR"/>
        </w:rPr>
      </w:pPr>
      <w:r w:rsidRPr="006716EC">
        <w:rPr>
          <w:rFonts w:ascii="Verdana" w:hAnsi="Verdana"/>
          <w:color w:val="000000"/>
          <w:sz w:val="20"/>
          <w:szCs w:val="20"/>
          <w:lang w:eastAsia="fr-FR"/>
        </w:rPr>
        <w:lastRenderedPageBreak/>
        <w:t>Personal development;</w:t>
      </w:r>
    </w:p>
    <w:p w14:paraId="5ED594CF" w14:textId="77777777" w:rsidR="00345EE5" w:rsidRPr="006716EC" w:rsidRDefault="00345EE5" w:rsidP="00345EE5">
      <w:pPr>
        <w:numPr>
          <w:ilvl w:val="0"/>
          <w:numId w:val="44"/>
        </w:numPr>
        <w:spacing w:line="276" w:lineRule="auto"/>
        <w:ind w:left="510" w:firstLine="0"/>
        <w:rPr>
          <w:rFonts w:ascii="Verdana" w:hAnsi="Verdana"/>
          <w:color w:val="000000"/>
          <w:sz w:val="20"/>
          <w:szCs w:val="20"/>
          <w:lang w:eastAsia="fr-FR"/>
        </w:rPr>
      </w:pPr>
      <w:r w:rsidRPr="006716EC">
        <w:rPr>
          <w:rFonts w:ascii="Verdana" w:hAnsi="Verdana"/>
          <w:color w:val="000000"/>
          <w:sz w:val="20"/>
          <w:szCs w:val="20"/>
          <w:lang w:eastAsia="fr-FR"/>
        </w:rPr>
        <w:t>Management, marketing, communication advice;</w:t>
      </w:r>
    </w:p>
    <w:p w14:paraId="42BAA73C" w14:textId="77777777" w:rsidR="00345EE5" w:rsidRPr="006716EC" w:rsidRDefault="00345EE5" w:rsidP="00345EE5">
      <w:pPr>
        <w:numPr>
          <w:ilvl w:val="0"/>
          <w:numId w:val="44"/>
        </w:numPr>
        <w:spacing w:line="276" w:lineRule="auto"/>
        <w:ind w:left="510" w:firstLine="0"/>
        <w:rPr>
          <w:rFonts w:ascii="Verdana" w:hAnsi="Verdana"/>
          <w:color w:val="000000"/>
          <w:sz w:val="20"/>
          <w:szCs w:val="20"/>
          <w:lang w:eastAsia="fr-FR"/>
        </w:rPr>
      </w:pPr>
      <w:r w:rsidRPr="006716EC">
        <w:rPr>
          <w:rFonts w:ascii="Verdana" w:hAnsi="Verdana"/>
          <w:color w:val="000000"/>
          <w:sz w:val="20"/>
          <w:szCs w:val="20"/>
          <w:lang w:eastAsia="fr-FR"/>
        </w:rPr>
        <w:t>ESIA and gender integration.</w:t>
      </w:r>
    </w:p>
    <w:p w14:paraId="0DAE8111" w14:textId="77777777" w:rsidR="00345EE5" w:rsidRPr="006716EC" w:rsidRDefault="00345EE5" w:rsidP="00345EE5">
      <w:pPr>
        <w:spacing w:line="276" w:lineRule="auto"/>
        <w:ind w:left="510"/>
        <w:rPr>
          <w:rFonts w:ascii="Verdana" w:hAnsi="Verdana"/>
          <w:color w:val="000000"/>
          <w:sz w:val="20"/>
          <w:szCs w:val="20"/>
          <w:lang w:eastAsia="fr-FR"/>
        </w:rPr>
      </w:pPr>
    </w:p>
    <w:p w14:paraId="7A9A1B99" w14:textId="77777777" w:rsidR="00345EE5" w:rsidRPr="0024699B" w:rsidRDefault="00345EE5" w:rsidP="00345EE5">
      <w:pPr>
        <w:spacing w:line="276" w:lineRule="auto"/>
        <w:rPr>
          <w:rFonts w:ascii="Verdana" w:hAnsi="Verdana"/>
          <w:color w:val="000000"/>
          <w:sz w:val="20"/>
          <w:szCs w:val="20"/>
          <w:lang w:val="en-US" w:eastAsia="fr-FR"/>
        </w:rPr>
      </w:pPr>
      <w:r w:rsidRPr="0024699B">
        <w:rPr>
          <w:rFonts w:ascii="Verdana" w:hAnsi="Verdana"/>
          <w:color w:val="000000"/>
          <w:sz w:val="20"/>
          <w:szCs w:val="20"/>
          <w:lang w:val="en-US" w:eastAsia="fr-FR"/>
        </w:rPr>
        <w:t xml:space="preserve">Beneficiaries will also receive different kind of advices: </w:t>
      </w:r>
    </w:p>
    <w:p w14:paraId="0521C627" w14:textId="77777777" w:rsidR="00345EE5" w:rsidRPr="006716EC" w:rsidRDefault="00345EE5" w:rsidP="00345EE5">
      <w:pPr>
        <w:numPr>
          <w:ilvl w:val="0"/>
          <w:numId w:val="44"/>
        </w:numPr>
        <w:spacing w:line="276" w:lineRule="auto"/>
        <w:ind w:left="510" w:firstLine="0"/>
        <w:rPr>
          <w:rFonts w:ascii="Verdana" w:hAnsi="Verdana"/>
          <w:color w:val="000000"/>
          <w:sz w:val="20"/>
          <w:szCs w:val="20"/>
          <w:lang w:eastAsia="fr-FR"/>
        </w:rPr>
      </w:pPr>
      <w:r w:rsidRPr="006716EC">
        <w:rPr>
          <w:rFonts w:ascii="Verdana" w:hAnsi="Verdana"/>
          <w:color w:val="000000"/>
          <w:sz w:val="20"/>
          <w:szCs w:val="20"/>
          <w:lang w:eastAsia="fr-FR"/>
        </w:rPr>
        <w:t>Funding advice ;</w:t>
      </w:r>
    </w:p>
    <w:p w14:paraId="7BBB8C86" w14:textId="77777777" w:rsidR="00345EE5" w:rsidRPr="006716EC" w:rsidRDefault="00345EE5" w:rsidP="00345EE5">
      <w:pPr>
        <w:numPr>
          <w:ilvl w:val="0"/>
          <w:numId w:val="44"/>
        </w:numPr>
        <w:spacing w:line="276" w:lineRule="auto"/>
        <w:ind w:left="510" w:firstLine="0"/>
        <w:rPr>
          <w:rFonts w:ascii="Verdana" w:hAnsi="Verdana"/>
          <w:color w:val="000000"/>
          <w:sz w:val="20"/>
          <w:szCs w:val="20"/>
          <w:lang w:eastAsia="fr-FR"/>
        </w:rPr>
      </w:pPr>
      <w:r w:rsidRPr="006716EC">
        <w:rPr>
          <w:rFonts w:ascii="Verdana" w:hAnsi="Verdana"/>
          <w:color w:val="000000"/>
          <w:sz w:val="20"/>
          <w:szCs w:val="20"/>
          <w:lang w:eastAsia="fr-FR"/>
        </w:rPr>
        <w:t>Taxation advice ;</w:t>
      </w:r>
    </w:p>
    <w:p w14:paraId="650AE005" w14:textId="77777777" w:rsidR="00345EE5" w:rsidRPr="0024699B" w:rsidRDefault="00345EE5" w:rsidP="00345EE5">
      <w:pPr>
        <w:numPr>
          <w:ilvl w:val="0"/>
          <w:numId w:val="44"/>
        </w:numPr>
        <w:spacing w:line="276" w:lineRule="auto"/>
        <w:ind w:left="510" w:firstLine="0"/>
        <w:rPr>
          <w:rFonts w:ascii="Verdana" w:hAnsi="Verdana"/>
          <w:color w:val="000000"/>
          <w:sz w:val="20"/>
          <w:szCs w:val="20"/>
          <w:lang w:val="en-US" w:eastAsia="fr-FR"/>
        </w:rPr>
      </w:pPr>
      <w:r w:rsidRPr="0024699B">
        <w:rPr>
          <w:rFonts w:ascii="Verdana" w:hAnsi="Verdana"/>
          <w:color w:val="000000"/>
          <w:sz w:val="20"/>
          <w:szCs w:val="20"/>
          <w:lang w:val="en-US" w:eastAsia="fr-FR"/>
        </w:rPr>
        <w:t>Advice on administrative procedures at the level of the ministries (obtaining contracts, licenses, permits), in particular the ministry in charge of energy, environment, industry and finance (customs, tax authorities);</w:t>
      </w:r>
    </w:p>
    <w:p w14:paraId="6D411D05" w14:textId="77777777" w:rsidR="00345EE5" w:rsidRPr="0024699B" w:rsidRDefault="00345EE5" w:rsidP="00345EE5">
      <w:pPr>
        <w:numPr>
          <w:ilvl w:val="0"/>
          <w:numId w:val="44"/>
        </w:numPr>
        <w:spacing w:after="160" w:line="276" w:lineRule="auto"/>
        <w:ind w:left="510" w:firstLine="0"/>
        <w:rPr>
          <w:rFonts w:ascii="Verdana" w:hAnsi="Verdana"/>
          <w:color w:val="000000"/>
          <w:sz w:val="20"/>
          <w:szCs w:val="20"/>
          <w:lang w:val="en-US" w:eastAsia="fr-FR"/>
        </w:rPr>
      </w:pPr>
      <w:r w:rsidRPr="0024699B">
        <w:rPr>
          <w:rFonts w:ascii="Verdana" w:hAnsi="Verdana"/>
          <w:color w:val="000000"/>
          <w:sz w:val="20"/>
          <w:szCs w:val="20"/>
          <w:lang w:val="en-US" w:eastAsia="fr-FR"/>
        </w:rPr>
        <w:t>Contact with technical and financial experts, universities, financial institutions etc.</w:t>
      </w:r>
    </w:p>
    <w:p w14:paraId="760336A9" w14:textId="77777777" w:rsidR="00345EE5" w:rsidRPr="0024699B" w:rsidRDefault="00345EE5" w:rsidP="00345EE5">
      <w:pPr>
        <w:spacing w:line="276" w:lineRule="auto"/>
        <w:jc w:val="both"/>
        <w:rPr>
          <w:rFonts w:ascii="Verdana" w:hAnsi="Verdana"/>
          <w:color w:val="000000"/>
          <w:sz w:val="20"/>
          <w:szCs w:val="20"/>
          <w:lang w:val="en-US" w:eastAsia="fr-FR"/>
        </w:rPr>
      </w:pPr>
      <w:r w:rsidRPr="0024699B">
        <w:rPr>
          <w:rFonts w:ascii="Verdana" w:hAnsi="Verdana"/>
          <w:color w:val="000000"/>
          <w:sz w:val="20"/>
          <w:szCs w:val="20"/>
          <w:lang w:val="en-US" w:eastAsia="fr-FR"/>
        </w:rPr>
        <w:t>In addition, SEI will offer to the supported project owners company visits, and mentoring delivered by entrepreneurs already in the energy sector in order to strengthen their capacity and improve their understanding of the challenges of piloting and managing sustainable energy production activities.</w:t>
      </w:r>
    </w:p>
    <w:p w14:paraId="7454D652" w14:textId="77777777" w:rsidR="00345EE5" w:rsidRPr="0024699B" w:rsidRDefault="00345EE5" w:rsidP="00345EE5">
      <w:pPr>
        <w:spacing w:line="276" w:lineRule="auto"/>
        <w:jc w:val="both"/>
        <w:rPr>
          <w:rFonts w:ascii="Verdana" w:hAnsi="Verdana"/>
          <w:color w:val="000000"/>
          <w:sz w:val="20"/>
          <w:szCs w:val="20"/>
          <w:lang w:val="en-US" w:eastAsia="fr-FR"/>
        </w:rPr>
      </w:pPr>
      <w:r w:rsidRPr="0024699B">
        <w:rPr>
          <w:rFonts w:ascii="Verdana" w:hAnsi="Verdana"/>
          <w:color w:val="000000"/>
          <w:sz w:val="20"/>
          <w:szCs w:val="20"/>
          <w:lang w:val="en-US" w:eastAsia="fr-FR"/>
        </w:rPr>
        <w:t>In case of spontaneous support requests, the services may take the form of a specific intervention or a support package following a preliminary diagnosis of the projects received by the SEI. This diagnosis constitutes a filter for the identification of projects eligible for support.</w:t>
      </w:r>
    </w:p>
    <w:p w14:paraId="75AEFB67" w14:textId="77777777" w:rsidR="00345EE5" w:rsidRPr="0024699B" w:rsidRDefault="00345EE5" w:rsidP="00345EE5">
      <w:pPr>
        <w:spacing w:line="276" w:lineRule="auto"/>
        <w:jc w:val="both"/>
        <w:rPr>
          <w:rFonts w:ascii="Verdana" w:hAnsi="Verdana"/>
          <w:color w:val="000000"/>
          <w:sz w:val="20"/>
          <w:szCs w:val="20"/>
          <w:lang w:val="en-US" w:eastAsia="fr-FR"/>
        </w:rPr>
      </w:pPr>
      <w:r w:rsidRPr="0024699B">
        <w:rPr>
          <w:rFonts w:ascii="Verdana" w:hAnsi="Verdana"/>
          <w:color w:val="000000"/>
          <w:sz w:val="20"/>
          <w:szCs w:val="20"/>
          <w:lang w:val="en-US" w:eastAsia="fr-FR"/>
        </w:rPr>
        <w:t xml:space="preserve">Finally, SEI will promote the establishment of a network of projects owners. This “club” will be an opportunity for them to exchange experience, contact during activity like conference (theme party) or boot camp. </w:t>
      </w:r>
    </w:p>
    <w:p w14:paraId="02AB824E" w14:textId="77777777" w:rsidR="00886A1B" w:rsidRPr="00BC38BF" w:rsidRDefault="00886A1B" w:rsidP="00886A1B">
      <w:pPr>
        <w:jc w:val="center"/>
        <w:rPr>
          <w:rFonts w:ascii="Arial Narrow" w:hAnsi="Arial Narrow"/>
          <w:color w:val="000000"/>
          <w:sz w:val="27"/>
          <w:szCs w:val="27"/>
          <w:lang w:eastAsia="fr-FR"/>
        </w:rPr>
      </w:pPr>
      <w:r w:rsidRPr="00BC38BF">
        <w:rPr>
          <w:rFonts w:ascii="Arial Narrow" w:hAnsi="Arial Narrow"/>
          <w:noProof/>
          <w:color w:val="000000"/>
          <w:sz w:val="27"/>
          <w:szCs w:val="27"/>
          <w:lang w:val="en-US" w:eastAsia="en-US"/>
        </w:rPr>
        <w:drawing>
          <wp:inline distT="0" distB="0" distL="0" distR="0" wp14:anchorId="497C4DCB" wp14:editId="40C14984">
            <wp:extent cx="5756910" cy="2814955"/>
            <wp:effectExtent l="0" t="0" r="0" b="4445"/>
            <wp:docPr id="11" name="Immagine 11"/>
            <wp:cNvGraphicFramePr>
              <a:graphicFrameLocks xmlns:a="http://schemas.openxmlformats.org/drawingml/2006/main"/>
            </wp:cNvGraphicFramePr>
            <a:graphic xmlns:a="http://schemas.openxmlformats.org/drawingml/2006/main">
              <a:graphicData uri="http://schemas.openxmlformats.org/drawingml/2006/picture">
                <pic:pic xmlns:pic="http://schemas.openxmlformats.org/drawingml/2006/picture">
                  <pic:nvPicPr>
                    <pic:cNvPr id="0" name="Picture 1"/>
                    <pic:cNvPicPr>
                      <a:picLocks/>
                    </pic:cNvPicPr>
                  </pic:nvPicPr>
                  <pic:blipFill>
                    <a:blip r:embed="rId75" cstate="print">
                      <a:extLst>
                        <a:ext uri="{28A0092B-C50C-407E-A947-70E740481C1C}">
                          <a14:useLocalDpi xmlns:a14="http://schemas.microsoft.com/office/drawing/2010/main" val="0"/>
                        </a:ext>
                      </a:extLst>
                    </a:blip>
                    <a:srcRect/>
                    <a:stretch>
                      <a:fillRect/>
                    </a:stretch>
                  </pic:blipFill>
                  <pic:spPr bwMode="auto">
                    <a:xfrm>
                      <a:off x="0" y="0"/>
                      <a:ext cx="5756910" cy="2814955"/>
                    </a:xfrm>
                    <a:prstGeom prst="rect">
                      <a:avLst/>
                    </a:prstGeom>
                    <a:noFill/>
                    <a:ln>
                      <a:noFill/>
                    </a:ln>
                  </pic:spPr>
                </pic:pic>
              </a:graphicData>
            </a:graphic>
          </wp:inline>
        </w:drawing>
      </w:r>
    </w:p>
    <w:p w14:paraId="62CD8D1D" w14:textId="4F0BF17F" w:rsidR="00886A1B" w:rsidRPr="0024699B" w:rsidRDefault="00886A1B" w:rsidP="00886A1B">
      <w:pPr>
        <w:pStyle w:val="Didascalia"/>
        <w:rPr>
          <w:rFonts w:ascii="Arial Narrow" w:hAnsi="Arial Narrow"/>
          <w:lang w:val="en-US"/>
        </w:rPr>
      </w:pPr>
      <w:r w:rsidRPr="0024699B">
        <w:rPr>
          <w:rFonts w:ascii="Arial Narrow" w:hAnsi="Arial Narrow"/>
          <w:b/>
          <w:lang w:val="en-US"/>
        </w:rPr>
        <w:t xml:space="preserve">Figure </w:t>
      </w:r>
      <w:r w:rsidRPr="00BC38BF">
        <w:rPr>
          <w:rFonts w:ascii="Arial Narrow" w:hAnsi="Arial Narrow"/>
          <w:b/>
        </w:rPr>
        <w:fldChar w:fldCharType="begin"/>
      </w:r>
      <w:r w:rsidRPr="0024699B">
        <w:rPr>
          <w:rFonts w:ascii="Arial Narrow" w:hAnsi="Arial Narrow"/>
          <w:b/>
          <w:lang w:val="en-US"/>
        </w:rPr>
        <w:instrText xml:space="preserve"> SEQ Figure \* ARABIC </w:instrText>
      </w:r>
      <w:r w:rsidRPr="00BC38BF">
        <w:rPr>
          <w:rFonts w:ascii="Arial Narrow" w:hAnsi="Arial Narrow"/>
          <w:b/>
        </w:rPr>
        <w:fldChar w:fldCharType="separate"/>
      </w:r>
      <w:r w:rsidRPr="0024699B">
        <w:rPr>
          <w:rFonts w:ascii="Arial Narrow" w:hAnsi="Arial Narrow"/>
          <w:b/>
          <w:noProof/>
          <w:lang w:val="en-US"/>
        </w:rPr>
        <w:t>1</w:t>
      </w:r>
      <w:r w:rsidRPr="00BC38BF">
        <w:rPr>
          <w:rFonts w:ascii="Arial Narrow" w:hAnsi="Arial Narrow"/>
          <w:b/>
        </w:rPr>
        <w:fldChar w:fldCharType="end"/>
      </w:r>
      <w:r w:rsidRPr="0024699B">
        <w:rPr>
          <w:rFonts w:ascii="Arial Narrow" w:hAnsi="Arial Narrow"/>
          <w:b/>
          <w:lang w:val="en-US"/>
        </w:rPr>
        <w:t>.</w:t>
      </w:r>
      <w:r w:rsidRPr="0024699B">
        <w:rPr>
          <w:rFonts w:ascii="Arial Narrow" w:hAnsi="Arial Narrow"/>
          <w:lang w:val="en-US"/>
        </w:rPr>
        <w:t xml:space="preserve"> Mapping of incubation process by the SEI</w:t>
      </w:r>
    </w:p>
    <w:p w14:paraId="54EF82BF" w14:textId="77777777" w:rsidR="00345EE5" w:rsidRPr="0024699B" w:rsidRDefault="00345EE5" w:rsidP="00345EE5">
      <w:pPr>
        <w:jc w:val="both"/>
        <w:rPr>
          <w:rFonts w:ascii="Verdana" w:hAnsi="Verdana"/>
          <w:b/>
          <w:color w:val="000000" w:themeColor="text1"/>
          <w:sz w:val="20"/>
          <w:szCs w:val="20"/>
          <w:lang w:val="en-US" w:eastAsia="fr-FR"/>
        </w:rPr>
      </w:pPr>
    </w:p>
    <w:p w14:paraId="0377BB9F" w14:textId="77777777" w:rsidR="00345EE5" w:rsidRPr="0024699B" w:rsidRDefault="00345EE5" w:rsidP="00345EE5">
      <w:pPr>
        <w:jc w:val="both"/>
        <w:rPr>
          <w:rFonts w:ascii="Arial Narrow" w:hAnsi="Arial Narrow"/>
          <w:b/>
          <w:color w:val="00B0F0"/>
          <w:sz w:val="4"/>
          <w:szCs w:val="27"/>
          <w:lang w:val="en-US" w:eastAsia="fr-FR"/>
        </w:rPr>
      </w:pPr>
    </w:p>
    <w:p w14:paraId="23657B42" w14:textId="77777777" w:rsidR="00345EE5" w:rsidRPr="0024699B" w:rsidRDefault="00345EE5" w:rsidP="00345EE5">
      <w:pPr>
        <w:jc w:val="both"/>
        <w:rPr>
          <w:rFonts w:ascii="Verdana" w:hAnsi="Verdana"/>
          <w:b/>
          <w:color w:val="000000" w:themeColor="text1"/>
          <w:sz w:val="20"/>
          <w:szCs w:val="20"/>
          <w:lang w:val="en-US" w:eastAsia="fr-FR"/>
        </w:rPr>
      </w:pPr>
      <w:r w:rsidRPr="0024699B">
        <w:rPr>
          <w:rFonts w:ascii="Verdana" w:hAnsi="Verdana"/>
          <w:b/>
          <w:color w:val="000000" w:themeColor="text1"/>
          <w:sz w:val="20"/>
          <w:szCs w:val="20"/>
          <w:lang w:val="en-US" w:eastAsia="fr-FR"/>
        </w:rPr>
        <w:t>Awards for outstanding sustainable energy start-ups</w:t>
      </w:r>
    </w:p>
    <w:p w14:paraId="07366B2C" w14:textId="77777777" w:rsidR="00345EE5" w:rsidRPr="0024699B" w:rsidRDefault="00345EE5" w:rsidP="00345EE5">
      <w:pPr>
        <w:spacing w:line="276" w:lineRule="auto"/>
        <w:jc w:val="both"/>
        <w:rPr>
          <w:rFonts w:ascii="Verdana" w:hAnsi="Verdana"/>
          <w:color w:val="000000"/>
          <w:sz w:val="20"/>
          <w:szCs w:val="20"/>
          <w:lang w:val="en-US" w:eastAsia="fr-FR"/>
        </w:rPr>
      </w:pPr>
      <w:r w:rsidRPr="0024699B">
        <w:rPr>
          <w:rFonts w:ascii="Verdana" w:hAnsi="Verdana"/>
          <w:color w:val="000000"/>
          <w:sz w:val="20"/>
          <w:szCs w:val="20"/>
          <w:lang w:val="en-US" w:eastAsia="fr-FR"/>
        </w:rPr>
        <w:t>The project will select up to 10 start ups throughout the duration of the project to be supported with financing and market entry. It is preliminary expected that the project will provide small grant as award to best start-ups incubated. It is expected that through a post-incubation service, the enterprises will be supported to the commercialization stage. Special attention will be given to women-led (at least 40%) and youth enterprises.</w:t>
      </w:r>
    </w:p>
    <w:p w14:paraId="4DBA2271" w14:textId="77777777" w:rsidR="00345EE5" w:rsidRPr="0024699B" w:rsidRDefault="00345EE5" w:rsidP="00345EE5">
      <w:pPr>
        <w:spacing w:line="276" w:lineRule="auto"/>
        <w:jc w:val="both"/>
        <w:rPr>
          <w:rFonts w:ascii="Verdana" w:hAnsi="Verdana"/>
          <w:color w:val="000000"/>
          <w:sz w:val="20"/>
          <w:szCs w:val="20"/>
          <w:lang w:val="en-US" w:eastAsia="fr-FR"/>
        </w:rPr>
      </w:pPr>
    </w:p>
    <w:p w14:paraId="78C83060" w14:textId="77777777" w:rsidR="00345EE5" w:rsidRPr="0024699B" w:rsidRDefault="00345EE5" w:rsidP="00345EE5">
      <w:pPr>
        <w:spacing w:line="276" w:lineRule="auto"/>
        <w:jc w:val="both"/>
        <w:rPr>
          <w:rFonts w:ascii="Verdana" w:hAnsi="Verdana"/>
          <w:color w:val="000000"/>
          <w:sz w:val="20"/>
          <w:szCs w:val="20"/>
          <w:lang w:val="en-US" w:eastAsia="fr-FR"/>
        </w:rPr>
      </w:pPr>
      <w:r w:rsidRPr="0024699B">
        <w:rPr>
          <w:rFonts w:ascii="Verdana" w:hAnsi="Verdana"/>
          <w:color w:val="000000"/>
          <w:sz w:val="20"/>
          <w:szCs w:val="20"/>
          <w:lang w:val="en-US" w:eastAsia="fr-FR"/>
        </w:rPr>
        <w:t>According to the existence of interested partners, following financial awards could be provided:</w:t>
      </w:r>
    </w:p>
    <w:p w14:paraId="32F4BF39" w14:textId="77777777" w:rsidR="00345EE5" w:rsidRPr="006716EC" w:rsidRDefault="00345EE5" w:rsidP="00345EE5">
      <w:pPr>
        <w:pStyle w:val="Paragrafoelenco"/>
        <w:numPr>
          <w:ilvl w:val="0"/>
          <w:numId w:val="41"/>
        </w:numPr>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lastRenderedPageBreak/>
        <w:t>Preferential rate credit, guarantee fund for investment needs (equipment) for the start-up or scaling-up of the project</w:t>
      </w:r>
    </w:p>
    <w:p w14:paraId="7258BA5B" w14:textId="77777777" w:rsidR="00345EE5" w:rsidRDefault="00345EE5" w:rsidP="00345EE5">
      <w:pPr>
        <w:pStyle w:val="Paragrafoelenco"/>
        <w:numPr>
          <w:ilvl w:val="0"/>
          <w:numId w:val="41"/>
        </w:numPr>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Donation, subsidy or in kind for the promotion of products, technology (communication), or any other need following the project's needs analysis.</w:t>
      </w:r>
    </w:p>
    <w:p w14:paraId="50F22E4B" w14:textId="77777777" w:rsidR="00345EE5" w:rsidRPr="0024699B" w:rsidRDefault="00345EE5" w:rsidP="00345EE5">
      <w:pPr>
        <w:rPr>
          <w:rFonts w:ascii="Verdana" w:hAnsi="Verdana"/>
          <w:color w:val="000000"/>
          <w:sz w:val="20"/>
          <w:szCs w:val="20"/>
          <w:lang w:val="en-US" w:eastAsia="fr-FR"/>
        </w:rPr>
      </w:pPr>
    </w:p>
    <w:p w14:paraId="75E6C930" w14:textId="77777777" w:rsidR="00345EE5" w:rsidRPr="00613ED1" w:rsidRDefault="00345EE5" w:rsidP="00345EE5">
      <w:pPr>
        <w:pStyle w:val="Paragrafoelenco"/>
        <w:ind w:left="0"/>
        <w:rPr>
          <w:rFonts w:ascii="Verdana" w:hAnsi="Verdana"/>
          <w:sz w:val="20"/>
          <w:highlight w:val="yellow"/>
        </w:rPr>
      </w:pPr>
      <w:r w:rsidRPr="00613ED1">
        <w:rPr>
          <w:rFonts w:ascii="Verdana" w:hAnsi="Verdana"/>
          <w:sz w:val="20"/>
          <w:highlight w:val="yellow"/>
          <w:lang w:val="en-US"/>
        </w:rPr>
        <w:t xml:space="preserve">Thus, the grant provided by the SEI is </w:t>
      </w:r>
      <w:r w:rsidRPr="00613ED1">
        <w:rPr>
          <w:rFonts w:ascii="Verdana" w:hAnsi="Verdana"/>
          <w:sz w:val="20"/>
          <w:highlight w:val="yellow"/>
        </w:rPr>
        <w:t>different in both nature and scale to the grant made available through the De-risking Facility (DF) which comes at a later stage of business maturity and is designed to crowd-in less concessional capital which would otherwise not be leveraged.</w:t>
      </w:r>
    </w:p>
    <w:p w14:paraId="31C11D64" w14:textId="37077873" w:rsidR="00345EE5" w:rsidRDefault="00345EE5" w:rsidP="00345EE5">
      <w:pPr>
        <w:pStyle w:val="Paragrafoelenco"/>
        <w:ind w:left="0"/>
        <w:rPr>
          <w:rFonts w:ascii="Verdana" w:hAnsi="Verdana"/>
          <w:sz w:val="20"/>
        </w:rPr>
      </w:pPr>
      <w:r w:rsidRPr="00613ED1">
        <w:rPr>
          <w:rFonts w:ascii="Verdana" w:hAnsi="Verdana"/>
          <w:sz w:val="20"/>
          <w:highlight w:val="yellow"/>
        </w:rPr>
        <w:t>Indeed, the SEI will provide small grants at start-ups/company level in order to test products or formalize company creation while the DF will provide grant to SPV dedicated to finance CAPEX of rural electrification projects in order to improve business cases and make electricity from mini grid affordable for rural population.</w:t>
      </w:r>
      <w:r w:rsidRPr="00613ED1">
        <w:rPr>
          <w:rFonts w:ascii="Verdana" w:hAnsi="Verdana"/>
          <w:sz w:val="20"/>
        </w:rPr>
        <w:t xml:space="preserve"> </w:t>
      </w:r>
    </w:p>
    <w:p w14:paraId="1FD6BA39" w14:textId="77777777" w:rsidR="00834B42" w:rsidRDefault="00834B42" w:rsidP="00345EE5">
      <w:pPr>
        <w:pStyle w:val="Paragrafoelenco"/>
        <w:ind w:left="0"/>
        <w:rPr>
          <w:rFonts w:ascii="Verdana" w:hAnsi="Verdana"/>
          <w:sz w:val="20"/>
        </w:rPr>
      </w:pPr>
    </w:p>
    <w:p w14:paraId="0BB2F1E7" w14:textId="6AF6F28C" w:rsidR="00834B42" w:rsidRPr="00613ED1" w:rsidRDefault="00834B42" w:rsidP="00345EE5">
      <w:pPr>
        <w:pStyle w:val="Paragrafoelenco"/>
        <w:ind w:left="0"/>
        <w:rPr>
          <w:rFonts w:ascii="Verdana" w:hAnsi="Verdana"/>
          <w:sz w:val="20"/>
          <w:lang w:val="en-CA"/>
        </w:rPr>
      </w:pPr>
      <w:r w:rsidRPr="00834B42">
        <w:rPr>
          <w:rFonts w:ascii="Verdana" w:eastAsia="Verdana" w:hAnsi="Verdana" w:cs="Verdana"/>
          <w:color w:val="000000" w:themeColor="text1"/>
          <w:sz w:val="20"/>
          <w:szCs w:val="20"/>
          <w:highlight w:val="yellow"/>
        </w:rPr>
        <w:t>The SEI will maintain a close relationship with the structures managing the DF and SWF to assess whether their offer of financial support meets the needs of projects submitted by startups and SMEs and subsequently that the procedure for granting funding can be triggered.</w:t>
      </w:r>
    </w:p>
    <w:p w14:paraId="58914EFB" w14:textId="77777777" w:rsidR="00345EE5" w:rsidRPr="00E43141" w:rsidRDefault="00345EE5" w:rsidP="00345EE5">
      <w:pPr>
        <w:rPr>
          <w:rFonts w:ascii="Verdana" w:hAnsi="Verdana"/>
          <w:color w:val="000000"/>
          <w:sz w:val="20"/>
          <w:szCs w:val="20"/>
          <w:lang w:val="en" w:eastAsia="fr-FR"/>
        </w:rPr>
      </w:pPr>
    </w:p>
    <w:p w14:paraId="7FE6AC40" w14:textId="77777777" w:rsidR="00345EE5" w:rsidRPr="0024699B" w:rsidRDefault="00345EE5" w:rsidP="00345EE5">
      <w:pPr>
        <w:jc w:val="both"/>
        <w:rPr>
          <w:rFonts w:ascii="Arial Narrow" w:hAnsi="Arial Narrow"/>
          <w:b/>
          <w:i/>
          <w:iCs/>
          <w:color w:val="00B0F0"/>
          <w:sz w:val="2"/>
          <w:lang w:val="en-US" w:eastAsia="fr-FR"/>
        </w:rPr>
      </w:pPr>
    </w:p>
    <w:p w14:paraId="34B66106" w14:textId="1EC3D794" w:rsidR="00345EE5" w:rsidRPr="0024699B" w:rsidRDefault="00345EE5" w:rsidP="00345EE5">
      <w:pPr>
        <w:pStyle w:val="Titolo1"/>
        <w:spacing w:line="240" w:lineRule="auto"/>
        <w:rPr>
          <w:rFonts w:ascii="Verdana" w:eastAsia="Times New Roman" w:hAnsi="Verdana" w:cs="Times New Roman"/>
          <w:bCs/>
          <w:sz w:val="20"/>
          <w:szCs w:val="20"/>
          <w:lang w:val="en-US"/>
        </w:rPr>
      </w:pPr>
      <w:r w:rsidRPr="0024699B">
        <w:rPr>
          <w:rFonts w:ascii="Verdana" w:eastAsia="Times New Roman" w:hAnsi="Verdana" w:cs="Times New Roman"/>
          <w:bCs/>
          <w:sz w:val="20"/>
          <w:szCs w:val="20"/>
          <w:lang w:val="en-US"/>
        </w:rPr>
        <w:t>The structure, HR team, logistics, administration of SEI</w:t>
      </w:r>
    </w:p>
    <w:p w14:paraId="53B4F54D" w14:textId="77777777" w:rsidR="00345EE5" w:rsidRPr="0024699B" w:rsidRDefault="00345EE5" w:rsidP="00345EE5">
      <w:pPr>
        <w:jc w:val="both"/>
        <w:rPr>
          <w:rFonts w:ascii="Verdana" w:hAnsi="Verdana"/>
          <w:color w:val="000000" w:themeColor="text1"/>
          <w:sz w:val="20"/>
          <w:szCs w:val="20"/>
          <w:u w:val="single"/>
          <w:lang w:val="en-US" w:eastAsia="fr-FR"/>
        </w:rPr>
      </w:pPr>
      <w:r w:rsidRPr="0024699B">
        <w:rPr>
          <w:rFonts w:ascii="Verdana" w:hAnsi="Verdana"/>
          <w:color w:val="000000" w:themeColor="text1"/>
          <w:sz w:val="20"/>
          <w:szCs w:val="20"/>
          <w:u w:val="single"/>
          <w:lang w:val="en-US" w:eastAsia="fr-FR"/>
        </w:rPr>
        <w:t>HR structure and team</w:t>
      </w:r>
    </w:p>
    <w:p w14:paraId="603367CF" w14:textId="77777777" w:rsidR="00345EE5" w:rsidRPr="0024699B" w:rsidRDefault="00345EE5" w:rsidP="00345EE5">
      <w:pPr>
        <w:jc w:val="both"/>
        <w:rPr>
          <w:rFonts w:ascii="Verdana" w:hAnsi="Verdana"/>
          <w:color w:val="000000"/>
          <w:sz w:val="20"/>
          <w:szCs w:val="20"/>
          <w:lang w:val="en-US" w:eastAsia="fr-FR"/>
        </w:rPr>
      </w:pPr>
      <w:r w:rsidRPr="0024699B">
        <w:rPr>
          <w:rFonts w:ascii="Verdana" w:hAnsi="Verdana"/>
          <w:color w:val="000000"/>
          <w:sz w:val="20"/>
          <w:szCs w:val="20"/>
          <w:lang w:val="en-US" w:eastAsia="fr-FR"/>
        </w:rPr>
        <w:t xml:space="preserve">The SEI staff are part </w:t>
      </w:r>
      <w:r w:rsidRPr="0024699B">
        <w:rPr>
          <w:rFonts w:ascii="Verdana" w:hAnsi="Verdana"/>
          <w:color w:val="000000"/>
          <w:sz w:val="20"/>
          <w:szCs w:val="20"/>
          <w:highlight w:val="yellow"/>
          <w:lang w:val="en-US" w:eastAsia="fr-FR"/>
        </w:rPr>
        <w:t>of an institution to be identified during the inception phase</w:t>
      </w:r>
      <w:r w:rsidRPr="0024699B">
        <w:rPr>
          <w:rFonts w:ascii="Verdana" w:hAnsi="Verdana"/>
          <w:color w:val="000000"/>
          <w:sz w:val="20"/>
          <w:szCs w:val="20"/>
          <w:lang w:val="en-US" w:eastAsia="fr-FR"/>
        </w:rPr>
        <w:t xml:space="preserve">. They will benefit from technical support from UNIDO and EDBM. </w:t>
      </w:r>
    </w:p>
    <w:p w14:paraId="2F224C10" w14:textId="77777777" w:rsidR="00345EE5" w:rsidRPr="0024699B" w:rsidRDefault="00345EE5" w:rsidP="00345EE5">
      <w:pPr>
        <w:jc w:val="both"/>
        <w:rPr>
          <w:rFonts w:ascii="Verdana" w:hAnsi="Verdana"/>
          <w:color w:val="000000"/>
          <w:sz w:val="20"/>
          <w:szCs w:val="20"/>
          <w:lang w:val="en-US" w:eastAsia="fr-FR"/>
        </w:rPr>
      </w:pPr>
      <w:r w:rsidRPr="0024699B">
        <w:rPr>
          <w:rFonts w:ascii="Verdana" w:hAnsi="Verdana"/>
          <w:color w:val="000000"/>
          <w:sz w:val="20"/>
          <w:szCs w:val="20"/>
          <w:highlight w:val="yellow"/>
          <w:lang w:val="en-US" w:eastAsia="fr-FR"/>
        </w:rPr>
        <w:t>Presumably, the</w:t>
      </w:r>
      <w:r w:rsidRPr="0024699B">
        <w:rPr>
          <w:rFonts w:ascii="Verdana" w:hAnsi="Verdana"/>
          <w:color w:val="000000"/>
          <w:sz w:val="20"/>
          <w:szCs w:val="20"/>
          <w:lang w:val="en-US" w:eastAsia="fr-FR"/>
        </w:rPr>
        <w:t xml:space="preserve"> SEI operational team will be composed of 2 responsibles. </w:t>
      </w:r>
    </w:p>
    <w:p w14:paraId="51CCCFD0" w14:textId="77777777" w:rsidR="00345EE5" w:rsidRPr="006716EC" w:rsidRDefault="00345EE5" w:rsidP="00345EE5">
      <w:pPr>
        <w:pStyle w:val="Paragrafoelenco"/>
        <w:numPr>
          <w:ilvl w:val="0"/>
          <w:numId w:val="42"/>
        </w:numPr>
        <w:spacing w:line="238" w:lineRule="atLeast"/>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Project manager who will be in charge of the coordination of the activities but also in charge of the:</w:t>
      </w:r>
    </w:p>
    <w:p w14:paraId="394D3BC6" w14:textId="77777777" w:rsidR="00345EE5" w:rsidRPr="006716EC" w:rsidRDefault="00345EE5" w:rsidP="00345EE5">
      <w:pPr>
        <w:pStyle w:val="Paragrafoelenco"/>
        <w:numPr>
          <w:ilvl w:val="1"/>
          <w:numId w:val="42"/>
        </w:numPr>
        <w:spacing w:line="238" w:lineRule="atLeast"/>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Regulatory department for the follow-up of incubation process: from the identification, selection of project until to its operationalization;</w:t>
      </w:r>
    </w:p>
    <w:p w14:paraId="62FAF345" w14:textId="77777777" w:rsidR="00345EE5" w:rsidRPr="006716EC" w:rsidRDefault="00345EE5" w:rsidP="00345EE5">
      <w:pPr>
        <w:pStyle w:val="Paragrafoelenco"/>
        <w:numPr>
          <w:ilvl w:val="1"/>
          <w:numId w:val="42"/>
        </w:numPr>
        <w:spacing w:line="238" w:lineRule="atLeast"/>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Financial support process;</w:t>
      </w:r>
    </w:p>
    <w:p w14:paraId="50537DD3" w14:textId="77777777" w:rsidR="00345EE5" w:rsidRPr="006716EC" w:rsidRDefault="00345EE5" w:rsidP="00345EE5">
      <w:pPr>
        <w:pStyle w:val="Paragrafoelenco"/>
        <w:numPr>
          <w:ilvl w:val="1"/>
          <w:numId w:val="42"/>
        </w:numPr>
        <w:spacing w:line="238" w:lineRule="atLeast"/>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Partnership development to identify partners (national and international scale) who can contribute technically or financially to the viability of the projects.</w:t>
      </w:r>
    </w:p>
    <w:p w14:paraId="2E0EE6BD" w14:textId="77777777" w:rsidR="00345EE5" w:rsidRPr="006716EC" w:rsidRDefault="00345EE5" w:rsidP="00345EE5">
      <w:pPr>
        <w:pStyle w:val="Paragrafoelenco"/>
        <w:numPr>
          <w:ilvl w:val="0"/>
          <w:numId w:val="42"/>
        </w:numPr>
        <w:spacing w:line="238" w:lineRule="atLeast"/>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Technical Manager for the technical support of the projects. This person could have an assistant given the diversity of technologies and sectors involved: wood energy, biomass, waste, various recovery and transformation technologies (carbonization, biogas, bioethanol, etc.), and electricity by renewable energies, etc. </w:t>
      </w:r>
    </w:p>
    <w:p w14:paraId="0CB6A765" w14:textId="77777777" w:rsidR="00345EE5" w:rsidRPr="0024699B" w:rsidRDefault="00345EE5" w:rsidP="00345EE5">
      <w:pPr>
        <w:jc w:val="both"/>
        <w:rPr>
          <w:rFonts w:ascii="Verdana" w:hAnsi="Verdana"/>
          <w:b/>
          <w:color w:val="000000" w:themeColor="text1"/>
          <w:sz w:val="20"/>
          <w:szCs w:val="20"/>
          <w:lang w:val="en-US" w:eastAsia="fr-FR"/>
        </w:rPr>
      </w:pPr>
    </w:p>
    <w:p w14:paraId="56409326" w14:textId="172E12E0" w:rsidR="00345EE5" w:rsidRPr="0024699B" w:rsidRDefault="00EE3265" w:rsidP="00345EE5">
      <w:pPr>
        <w:jc w:val="both"/>
        <w:rPr>
          <w:rFonts w:ascii="Verdana" w:hAnsi="Verdana"/>
          <w:color w:val="000000" w:themeColor="text1"/>
          <w:sz w:val="20"/>
          <w:szCs w:val="20"/>
          <w:u w:val="single"/>
          <w:lang w:val="en-US" w:eastAsia="fr-FR"/>
        </w:rPr>
      </w:pPr>
      <w:r w:rsidRPr="0024699B">
        <w:rPr>
          <w:rFonts w:ascii="Verdana" w:hAnsi="Verdana"/>
          <w:color w:val="000000" w:themeColor="text1"/>
          <w:sz w:val="20"/>
          <w:szCs w:val="20"/>
          <w:u w:val="single"/>
          <w:lang w:val="en-US" w:eastAsia="fr-FR"/>
        </w:rPr>
        <w:t>Furnitures</w:t>
      </w:r>
    </w:p>
    <w:p w14:paraId="065A0142" w14:textId="77777777" w:rsidR="00345EE5" w:rsidRPr="0024699B" w:rsidRDefault="00345EE5" w:rsidP="00345EE5">
      <w:pPr>
        <w:jc w:val="both"/>
        <w:rPr>
          <w:rFonts w:ascii="Verdana" w:hAnsi="Verdana"/>
          <w:color w:val="000000"/>
          <w:sz w:val="20"/>
          <w:szCs w:val="20"/>
          <w:lang w:val="en-US" w:eastAsia="fr-FR"/>
        </w:rPr>
      </w:pPr>
      <w:r w:rsidRPr="0024699B">
        <w:rPr>
          <w:rFonts w:ascii="Verdana" w:hAnsi="Verdana"/>
          <w:color w:val="000000"/>
          <w:sz w:val="20"/>
          <w:szCs w:val="20"/>
          <w:lang w:val="en-US" w:eastAsia="fr-FR"/>
        </w:rPr>
        <w:t xml:space="preserve">The SEI </w:t>
      </w:r>
      <w:r w:rsidRPr="0024699B">
        <w:rPr>
          <w:rFonts w:ascii="Verdana" w:hAnsi="Verdana"/>
          <w:color w:val="000000"/>
          <w:sz w:val="20"/>
          <w:szCs w:val="20"/>
          <w:highlight w:val="yellow"/>
          <w:lang w:val="en-US" w:eastAsia="fr-FR"/>
        </w:rPr>
        <w:t>logistical arrangements will depends on the partner selected for the execution of the services</w:t>
      </w:r>
      <w:r w:rsidRPr="0024699B">
        <w:rPr>
          <w:rFonts w:ascii="Verdana" w:hAnsi="Verdana"/>
          <w:color w:val="000000"/>
          <w:sz w:val="20"/>
          <w:szCs w:val="20"/>
          <w:lang w:val="en-US" w:eastAsia="fr-FR"/>
        </w:rPr>
        <w:t>. A possible office rental could be considered if necessary. The office may consist of 2 offices and a meeting / training room that can accommodate 20 people.</w:t>
      </w:r>
    </w:p>
    <w:p w14:paraId="45EEFC65" w14:textId="77777777" w:rsidR="00345EE5" w:rsidRPr="0024699B" w:rsidRDefault="00345EE5" w:rsidP="00345EE5">
      <w:pPr>
        <w:rPr>
          <w:rFonts w:ascii="Arial Narrow" w:hAnsi="Arial Narrow"/>
          <w:color w:val="000000"/>
          <w:sz w:val="8"/>
          <w:szCs w:val="27"/>
          <w:lang w:val="en-US" w:eastAsia="fr-FR"/>
        </w:rPr>
      </w:pPr>
    </w:p>
    <w:tbl>
      <w:tblPr>
        <w:tblW w:w="9351" w:type="dxa"/>
        <w:tblCellMar>
          <w:left w:w="0" w:type="dxa"/>
          <w:right w:w="0" w:type="dxa"/>
        </w:tblCellMar>
        <w:tblLook w:val="04A0" w:firstRow="1" w:lastRow="0" w:firstColumn="1" w:lastColumn="0" w:noHBand="0" w:noVBand="1"/>
      </w:tblPr>
      <w:tblGrid>
        <w:gridCol w:w="3681"/>
        <w:gridCol w:w="2078"/>
        <w:gridCol w:w="3592"/>
      </w:tblGrid>
      <w:tr w:rsidR="00345EE5" w:rsidRPr="006716EC" w14:paraId="43E09A76" w14:textId="77777777" w:rsidTr="00732BB2">
        <w:tc>
          <w:tcPr>
            <w:tcW w:w="3681" w:type="dxa"/>
            <w:tcBorders>
              <w:top w:val="single" w:sz="6" w:space="0" w:color="000000"/>
              <w:left w:val="single" w:sz="6" w:space="0" w:color="000000"/>
              <w:bottom w:val="single" w:sz="6" w:space="0" w:color="000000"/>
              <w:right w:val="single" w:sz="6" w:space="0" w:color="000000"/>
            </w:tcBorders>
            <w:shd w:val="clear" w:color="auto" w:fill="595959" w:themeFill="text1" w:themeFillTint="A6"/>
            <w:tcMar>
              <w:top w:w="0" w:type="dxa"/>
              <w:left w:w="108" w:type="dxa"/>
              <w:bottom w:w="0" w:type="dxa"/>
              <w:right w:w="108" w:type="dxa"/>
            </w:tcMar>
            <w:vAlign w:val="center"/>
            <w:hideMark/>
          </w:tcPr>
          <w:p w14:paraId="7C558A1A" w14:textId="77777777" w:rsidR="00345EE5" w:rsidRPr="006716EC" w:rsidRDefault="00345EE5" w:rsidP="00732BB2">
            <w:pPr>
              <w:jc w:val="center"/>
              <w:rPr>
                <w:rFonts w:ascii="Verdana" w:hAnsi="Verdana"/>
                <w:color w:val="FFFFFF" w:themeColor="background1"/>
                <w:sz w:val="20"/>
                <w:szCs w:val="20"/>
                <w:lang w:eastAsia="fr-FR"/>
              </w:rPr>
            </w:pPr>
            <w:r w:rsidRPr="006716EC">
              <w:rPr>
                <w:rFonts w:ascii="Verdana" w:hAnsi="Verdana"/>
                <w:b/>
                <w:bCs/>
                <w:color w:val="FFFFFF" w:themeColor="background1"/>
                <w:sz w:val="20"/>
                <w:szCs w:val="20"/>
                <w:lang w:eastAsia="fr-FR"/>
              </w:rPr>
              <w:t>Headings</w:t>
            </w:r>
          </w:p>
        </w:tc>
        <w:tc>
          <w:tcPr>
            <w:tcW w:w="2078" w:type="dxa"/>
            <w:tcBorders>
              <w:top w:val="single" w:sz="6" w:space="0" w:color="000000"/>
              <w:left w:val="single" w:sz="6" w:space="0" w:color="000000"/>
              <w:bottom w:val="single" w:sz="6" w:space="0" w:color="000000"/>
              <w:right w:val="single" w:sz="6" w:space="0" w:color="000000"/>
            </w:tcBorders>
            <w:shd w:val="clear" w:color="auto" w:fill="595959" w:themeFill="text1" w:themeFillTint="A6"/>
            <w:tcMar>
              <w:top w:w="0" w:type="dxa"/>
              <w:left w:w="108" w:type="dxa"/>
              <w:bottom w:w="0" w:type="dxa"/>
              <w:right w:w="108" w:type="dxa"/>
            </w:tcMar>
            <w:vAlign w:val="center"/>
            <w:hideMark/>
          </w:tcPr>
          <w:p w14:paraId="789FF85C" w14:textId="77777777" w:rsidR="00345EE5" w:rsidRPr="006716EC" w:rsidRDefault="00345EE5" w:rsidP="00732BB2">
            <w:pPr>
              <w:jc w:val="center"/>
              <w:rPr>
                <w:rFonts w:ascii="Verdana" w:hAnsi="Verdana"/>
                <w:color w:val="FFFFFF" w:themeColor="background1"/>
                <w:sz w:val="20"/>
                <w:szCs w:val="20"/>
                <w:lang w:eastAsia="fr-FR"/>
              </w:rPr>
            </w:pPr>
            <w:r w:rsidRPr="006716EC">
              <w:rPr>
                <w:rFonts w:ascii="Verdana" w:hAnsi="Verdana"/>
                <w:b/>
                <w:bCs/>
                <w:color w:val="FFFFFF" w:themeColor="background1"/>
                <w:sz w:val="20"/>
                <w:szCs w:val="20"/>
                <w:lang w:eastAsia="fr-FR"/>
              </w:rPr>
              <w:t>Unit</w:t>
            </w:r>
          </w:p>
        </w:tc>
        <w:tc>
          <w:tcPr>
            <w:tcW w:w="3592" w:type="dxa"/>
            <w:tcBorders>
              <w:top w:val="single" w:sz="6" w:space="0" w:color="000000"/>
              <w:left w:val="single" w:sz="6" w:space="0" w:color="000000"/>
              <w:bottom w:val="single" w:sz="6" w:space="0" w:color="000000"/>
              <w:right w:val="single" w:sz="6" w:space="0" w:color="000000"/>
            </w:tcBorders>
            <w:shd w:val="clear" w:color="auto" w:fill="595959" w:themeFill="text1" w:themeFillTint="A6"/>
            <w:tcMar>
              <w:top w:w="0" w:type="dxa"/>
              <w:left w:w="108" w:type="dxa"/>
              <w:bottom w:w="0" w:type="dxa"/>
              <w:right w:w="108" w:type="dxa"/>
            </w:tcMar>
            <w:vAlign w:val="center"/>
            <w:hideMark/>
          </w:tcPr>
          <w:p w14:paraId="2C07D76F" w14:textId="77777777" w:rsidR="00345EE5" w:rsidRPr="006716EC" w:rsidRDefault="00345EE5" w:rsidP="00732BB2">
            <w:pPr>
              <w:jc w:val="center"/>
              <w:rPr>
                <w:rFonts w:ascii="Verdana" w:hAnsi="Verdana"/>
                <w:color w:val="FFFFFF" w:themeColor="background1"/>
                <w:sz w:val="20"/>
                <w:szCs w:val="20"/>
                <w:lang w:eastAsia="fr-FR"/>
              </w:rPr>
            </w:pPr>
            <w:r w:rsidRPr="006716EC">
              <w:rPr>
                <w:rFonts w:ascii="Verdana" w:hAnsi="Verdana"/>
                <w:b/>
                <w:bCs/>
                <w:color w:val="FFFFFF" w:themeColor="background1"/>
                <w:sz w:val="20"/>
                <w:szCs w:val="20"/>
                <w:lang w:eastAsia="fr-FR"/>
              </w:rPr>
              <w:t>Observation</w:t>
            </w:r>
          </w:p>
        </w:tc>
      </w:tr>
      <w:tr w:rsidR="00345EE5" w:rsidRPr="00491FA8" w14:paraId="7566A238" w14:textId="77777777" w:rsidTr="00732BB2">
        <w:tc>
          <w:tcPr>
            <w:tcW w:w="3681"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1A92723E"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Printers</w:t>
            </w:r>
          </w:p>
        </w:tc>
        <w:tc>
          <w:tcPr>
            <w:tcW w:w="207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7F357209" w14:textId="77777777" w:rsidR="00345EE5" w:rsidRPr="006716EC" w:rsidRDefault="00345EE5" w:rsidP="00732BB2">
            <w:pPr>
              <w:jc w:val="center"/>
              <w:rPr>
                <w:rFonts w:ascii="Verdana" w:hAnsi="Verdana"/>
                <w:sz w:val="20"/>
                <w:szCs w:val="20"/>
                <w:lang w:eastAsia="fr-FR"/>
              </w:rPr>
            </w:pPr>
            <w:r w:rsidRPr="006716EC">
              <w:rPr>
                <w:rFonts w:ascii="Verdana" w:hAnsi="Verdana"/>
                <w:sz w:val="20"/>
                <w:szCs w:val="20"/>
                <w:lang w:eastAsia="fr-FR"/>
              </w:rPr>
              <w:t>2</w:t>
            </w:r>
          </w:p>
        </w:tc>
        <w:tc>
          <w:tcPr>
            <w:tcW w:w="3592"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4064C858" w14:textId="77777777" w:rsidR="00345EE5" w:rsidRPr="0024699B" w:rsidRDefault="00345EE5" w:rsidP="00732BB2">
            <w:pPr>
              <w:rPr>
                <w:rFonts w:ascii="Verdana" w:hAnsi="Verdana"/>
                <w:sz w:val="20"/>
                <w:szCs w:val="20"/>
                <w:lang w:val="en-US" w:eastAsia="fr-FR"/>
              </w:rPr>
            </w:pPr>
            <w:r w:rsidRPr="0024699B">
              <w:rPr>
                <w:rFonts w:ascii="Verdana" w:hAnsi="Verdana"/>
                <w:sz w:val="20"/>
                <w:szCs w:val="20"/>
                <w:lang w:val="en-US" w:eastAsia="fr-FR"/>
              </w:rPr>
              <w:t>B / W and color laser</w:t>
            </w:r>
          </w:p>
        </w:tc>
      </w:tr>
      <w:tr w:rsidR="00345EE5" w:rsidRPr="006716EC" w14:paraId="4DF678AB" w14:textId="77777777" w:rsidTr="00732BB2">
        <w:tc>
          <w:tcPr>
            <w:tcW w:w="3681"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7D6A3EC4"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Laptop</w:t>
            </w:r>
          </w:p>
        </w:tc>
        <w:tc>
          <w:tcPr>
            <w:tcW w:w="207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6FF6F24A" w14:textId="77777777" w:rsidR="00345EE5" w:rsidRPr="006716EC" w:rsidRDefault="00345EE5" w:rsidP="00732BB2">
            <w:pPr>
              <w:jc w:val="center"/>
              <w:rPr>
                <w:rFonts w:ascii="Verdana" w:hAnsi="Verdana"/>
                <w:sz w:val="20"/>
                <w:szCs w:val="20"/>
                <w:lang w:eastAsia="fr-FR"/>
              </w:rPr>
            </w:pPr>
            <w:r w:rsidRPr="006716EC">
              <w:rPr>
                <w:rFonts w:ascii="Verdana" w:hAnsi="Verdana"/>
                <w:sz w:val="20"/>
                <w:szCs w:val="20"/>
                <w:lang w:eastAsia="fr-FR"/>
              </w:rPr>
              <w:t>8</w:t>
            </w:r>
          </w:p>
        </w:tc>
        <w:tc>
          <w:tcPr>
            <w:tcW w:w="3592"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6FBA0248"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 </w:t>
            </w:r>
          </w:p>
        </w:tc>
      </w:tr>
      <w:tr w:rsidR="00345EE5" w:rsidRPr="00491FA8" w14:paraId="48A07472" w14:textId="77777777" w:rsidTr="00732BB2">
        <w:tc>
          <w:tcPr>
            <w:tcW w:w="3681"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03802359"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Desktop computers</w:t>
            </w:r>
          </w:p>
        </w:tc>
        <w:tc>
          <w:tcPr>
            <w:tcW w:w="207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65D8BE09" w14:textId="77777777" w:rsidR="00345EE5" w:rsidRPr="006716EC" w:rsidRDefault="00345EE5" w:rsidP="00732BB2">
            <w:pPr>
              <w:jc w:val="center"/>
              <w:rPr>
                <w:rFonts w:ascii="Verdana" w:hAnsi="Verdana"/>
                <w:sz w:val="20"/>
                <w:szCs w:val="20"/>
                <w:lang w:eastAsia="fr-FR"/>
              </w:rPr>
            </w:pPr>
            <w:r w:rsidRPr="006716EC">
              <w:rPr>
                <w:rFonts w:ascii="Verdana" w:hAnsi="Verdana"/>
                <w:sz w:val="20"/>
                <w:szCs w:val="20"/>
                <w:lang w:eastAsia="fr-FR"/>
              </w:rPr>
              <w:t>5</w:t>
            </w:r>
          </w:p>
        </w:tc>
        <w:tc>
          <w:tcPr>
            <w:tcW w:w="3592"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46FF3BA8" w14:textId="77777777" w:rsidR="00345EE5" w:rsidRPr="0024699B" w:rsidRDefault="00345EE5" w:rsidP="00732BB2">
            <w:pPr>
              <w:rPr>
                <w:rFonts w:ascii="Verdana" w:hAnsi="Verdana"/>
                <w:sz w:val="20"/>
                <w:szCs w:val="20"/>
                <w:lang w:val="en-US" w:eastAsia="fr-FR"/>
              </w:rPr>
            </w:pPr>
            <w:r w:rsidRPr="0024699B">
              <w:rPr>
                <w:rFonts w:ascii="Verdana" w:hAnsi="Verdana"/>
                <w:sz w:val="20"/>
                <w:szCs w:val="20"/>
                <w:lang w:val="en-US" w:eastAsia="fr-FR"/>
              </w:rPr>
              <w:t>For the use of beneficiaries</w:t>
            </w:r>
          </w:p>
        </w:tc>
      </w:tr>
      <w:tr w:rsidR="00345EE5" w:rsidRPr="006716EC" w14:paraId="103146D3" w14:textId="77777777" w:rsidTr="00732BB2">
        <w:tc>
          <w:tcPr>
            <w:tcW w:w="3681"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tcPr>
          <w:p w14:paraId="4EA02024"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Hard Disks</w:t>
            </w:r>
          </w:p>
        </w:tc>
        <w:tc>
          <w:tcPr>
            <w:tcW w:w="207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tcPr>
          <w:p w14:paraId="6FFDE00A" w14:textId="77777777" w:rsidR="00345EE5" w:rsidRPr="006716EC" w:rsidRDefault="00345EE5" w:rsidP="00732BB2">
            <w:pPr>
              <w:jc w:val="center"/>
              <w:rPr>
                <w:rFonts w:ascii="Verdana" w:hAnsi="Verdana"/>
                <w:sz w:val="20"/>
                <w:szCs w:val="20"/>
                <w:lang w:eastAsia="fr-FR"/>
              </w:rPr>
            </w:pPr>
            <w:r w:rsidRPr="006716EC">
              <w:rPr>
                <w:rFonts w:ascii="Verdana" w:hAnsi="Verdana"/>
                <w:sz w:val="20"/>
                <w:szCs w:val="20"/>
                <w:lang w:eastAsia="fr-FR"/>
              </w:rPr>
              <w:t>15</w:t>
            </w:r>
          </w:p>
        </w:tc>
        <w:tc>
          <w:tcPr>
            <w:tcW w:w="3592"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tcPr>
          <w:p w14:paraId="7988CD1A"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2 To</w:t>
            </w:r>
          </w:p>
        </w:tc>
      </w:tr>
      <w:tr w:rsidR="00345EE5" w:rsidRPr="006716EC" w14:paraId="34F82716" w14:textId="77777777" w:rsidTr="00732BB2">
        <w:tc>
          <w:tcPr>
            <w:tcW w:w="3681"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4D76C12D"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Large flat screen</w:t>
            </w:r>
          </w:p>
        </w:tc>
        <w:tc>
          <w:tcPr>
            <w:tcW w:w="207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5FDDC1D9" w14:textId="77777777" w:rsidR="00345EE5" w:rsidRPr="006716EC" w:rsidRDefault="00345EE5" w:rsidP="00732BB2">
            <w:pPr>
              <w:jc w:val="center"/>
              <w:rPr>
                <w:rFonts w:ascii="Verdana" w:hAnsi="Verdana"/>
                <w:sz w:val="20"/>
                <w:szCs w:val="20"/>
                <w:lang w:eastAsia="fr-FR"/>
              </w:rPr>
            </w:pPr>
            <w:r w:rsidRPr="006716EC">
              <w:rPr>
                <w:rFonts w:ascii="Verdana" w:hAnsi="Verdana"/>
                <w:sz w:val="20"/>
                <w:szCs w:val="20"/>
                <w:lang w:eastAsia="fr-FR"/>
              </w:rPr>
              <w:t>1</w:t>
            </w:r>
          </w:p>
        </w:tc>
        <w:tc>
          <w:tcPr>
            <w:tcW w:w="3592"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59628E41"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50 inches</w:t>
            </w:r>
          </w:p>
        </w:tc>
      </w:tr>
      <w:tr w:rsidR="00345EE5" w:rsidRPr="006716EC" w14:paraId="4E539409" w14:textId="77777777" w:rsidTr="00732BB2">
        <w:tc>
          <w:tcPr>
            <w:tcW w:w="3681"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2F0037CE"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Internet box and accessories</w:t>
            </w:r>
          </w:p>
        </w:tc>
        <w:tc>
          <w:tcPr>
            <w:tcW w:w="207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3669B83F" w14:textId="77777777" w:rsidR="00345EE5" w:rsidRPr="006716EC" w:rsidRDefault="00345EE5" w:rsidP="00732BB2">
            <w:pPr>
              <w:jc w:val="center"/>
              <w:rPr>
                <w:rFonts w:ascii="Verdana" w:hAnsi="Verdana"/>
                <w:sz w:val="20"/>
                <w:szCs w:val="20"/>
                <w:lang w:eastAsia="fr-FR"/>
              </w:rPr>
            </w:pPr>
            <w:r w:rsidRPr="006716EC">
              <w:rPr>
                <w:rFonts w:ascii="Verdana" w:hAnsi="Verdana"/>
                <w:sz w:val="20"/>
                <w:szCs w:val="20"/>
                <w:lang w:eastAsia="fr-FR"/>
              </w:rPr>
              <w:t>1</w:t>
            </w:r>
          </w:p>
        </w:tc>
        <w:tc>
          <w:tcPr>
            <w:tcW w:w="3592"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10CE1DA2"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Package</w:t>
            </w:r>
          </w:p>
        </w:tc>
      </w:tr>
      <w:tr w:rsidR="00345EE5" w:rsidRPr="006716EC" w14:paraId="66F4ED8F" w14:textId="77777777" w:rsidTr="00732BB2">
        <w:tc>
          <w:tcPr>
            <w:tcW w:w="3681"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77630258"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Audio / video conference system</w:t>
            </w:r>
          </w:p>
        </w:tc>
        <w:tc>
          <w:tcPr>
            <w:tcW w:w="207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2C5DEB72" w14:textId="77777777" w:rsidR="00345EE5" w:rsidRPr="006716EC" w:rsidRDefault="00345EE5" w:rsidP="00732BB2">
            <w:pPr>
              <w:jc w:val="center"/>
              <w:rPr>
                <w:rFonts w:ascii="Verdana" w:hAnsi="Verdana"/>
                <w:sz w:val="20"/>
                <w:szCs w:val="20"/>
                <w:lang w:eastAsia="fr-FR"/>
              </w:rPr>
            </w:pPr>
            <w:r w:rsidRPr="006716EC">
              <w:rPr>
                <w:rFonts w:ascii="Verdana" w:hAnsi="Verdana"/>
                <w:sz w:val="20"/>
                <w:szCs w:val="20"/>
                <w:lang w:eastAsia="fr-FR"/>
              </w:rPr>
              <w:t>1</w:t>
            </w:r>
          </w:p>
        </w:tc>
        <w:tc>
          <w:tcPr>
            <w:tcW w:w="3592"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hideMark/>
          </w:tcPr>
          <w:p w14:paraId="2A1E4976"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 </w:t>
            </w:r>
          </w:p>
        </w:tc>
      </w:tr>
      <w:tr w:rsidR="00345EE5" w:rsidRPr="006716EC" w14:paraId="347F692B" w14:textId="77777777" w:rsidTr="00732BB2">
        <w:tc>
          <w:tcPr>
            <w:tcW w:w="3681"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tcPr>
          <w:p w14:paraId="5D4A81E8" w14:textId="77777777" w:rsidR="00345EE5" w:rsidRPr="0024699B" w:rsidRDefault="00345EE5" w:rsidP="00732BB2">
            <w:pPr>
              <w:rPr>
                <w:rFonts w:ascii="Verdana" w:hAnsi="Verdana"/>
                <w:sz w:val="20"/>
                <w:szCs w:val="20"/>
                <w:lang w:val="en-US" w:eastAsia="fr-FR"/>
              </w:rPr>
            </w:pPr>
            <w:r w:rsidRPr="0024699B">
              <w:rPr>
                <w:rFonts w:ascii="Verdana" w:hAnsi="Verdana"/>
                <w:sz w:val="20"/>
                <w:szCs w:val="20"/>
                <w:lang w:val="en-US" w:eastAsia="fr-FR"/>
              </w:rPr>
              <w:t>Camera, software for video montage</w:t>
            </w:r>
          </w:p>
        </w:tc>
        <w:tc>
          <w:tcPr>
            <w:tcW w:w="207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tcPr>
          <w:p w14:paraId="0E667DE5" w14:textId="77777777" w:rsidR="00345EE5" w:rsidRPr="006716EC" w:rsidRDefault="00345EE5" w:rsidP="00732BB2">
            <w:pPr>
              <w:jc w:val="center"/>
              <w:rPr>
                <w:rFonts w:ascii="Verdana" w:hAnsi="Verdana"/>
                <w:sz w:val="20"/>
                <w:szCs w:val="20"/>
                <w:lang w:eastAsia="fr-FR"/>
              </w:rPr>
            </w:pPr>
            <w:r w:rsidRPr="006716EC">
              <w:rPr>
                <w:rFonts w:ascii="Verdana" w:hAnsi="Verdana"/>
                <w:sz w:val="20"/>
                <w:szCs w:val="20"/>
                <w:lang w:eastAsia="fr-FR"/>
              </w:rPr>
              <w:t>1</w:t>
            </w:r>
          </w:p>
        </w:tc>
        <w:tc>
          <w:tcPr>
            <w:tcW w:w="3592"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tcPr>
          <w:p w14:paraId="0CF88127"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 xml:space="preserve">Package </w:t>
            </w:r>
          </w:p>
        </w:tc>
      </w:tr>
      <w:tr w:rsidR="00345EE5" w:rsidRPr="006716EC" w14:paraId="4CF90410" w14:textId="77777777" w:rsidTr="00732BB2">
        <w:tc>
          <w:tcPr>
            <w:tcW w:w="3681"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tcPr>
          <w:p w14:paraId="16F272B6" w14:textId="77777777" w:rsidR="00345EE5" w:rsidRPr="0024699B" w:rsidRDefault="00345EE5" w:rsidP="00732BB2">
            <w:pPr>
              <w:rPr>
                <w:rFonts w:ascii="Verdana" w:hAnsi="Verdana"/>
                <w:sz w:val="20"/>
                <w:szCs w:val="20"/>
                <w:lang w:val="en-US" w:eastAsia="fr-FR"/>
              </w:rPr>
            </w:pPr>
            <w:r w:rsidRPr="0024699B">
              <w:rPr>
                <w:rFonts w:ascii="Verdana" w:hAnsi="Verdana"/>
                <w:sz w:val="20"/>
                <w:szCs w:val="20"/>
                <w:lang w:val="en-US" w:eastAsia="fr-FR"/>
              </w:rPr>
              <w:lastRenderedPageBreak/>
              <w:t xml:space="preserve">Package incubated IT/Handbook for incubated companies (Hard Disk, SEI Handbook, 4G USB key, Pen, Bag, T-Shirt etc). </w:t>
            </w:r>
          </w:p>
        </w:tc>
        <w:tc>
          <w:tcPr>
            <w:tcW w:w="2078"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tcPr>
          <w:p w14:paraId="6E276CA8" w14:textId="77777777" w:rsidR="00345EE5" w:rsidRPr="006716EC" w:rsidRDefault="00345EE5" w:rsidP="00732BB2">
            <w:pPr>
              <w:jc w:val="center"/>
              <w:rPr>
                <w:rFonts w:ascii="Verdana" w:hAnsi="Verdana"/>
                <w:sz w:val="20"/>
                <w:szCs w:val="20"/>
                <w:lang w:eastAsia="fr-FR"/>
              </w:rPr>
            </w:pPr>
            <w:r w:rsidRPr="006716EC">
              <w:rPr>
                <w:rFonts w:ascii="Verdana" w:hAnsi="Verdana"/>
                <w:sz w:val="20"/>
                <w:szCs w:val="20"/>
                <w:lang w:eastAsia="fr-FR"/>
              </w:rPr>
              <w:t>45</w:t>
            </w:r>
          </w:p>
        </w:tc>
        <w:tc>
          <w:tcPr>
            <w:tcW w:w="3592" w:type="dxa"/>
            <w:tcBorders>
              <w:top w:val="single" w:sz="6" w:space="0" w:color="000000"/>
              <w:left w:val="single" w:sz="6" w:space="0" w:color="000000"/>
              <w:bottom w:val="single" w:sz="6" w:space="0" w:color="000000"/>
              <w:right w:val="single" w:sz="6" w:space="0" w:color="000000"/>
            </w:tcBorders>
            <w:tcMar>
              <w:top w:w="0" w:type="dxa"/>
              <w:left w:w="108" w:type="dxa"/>
              <w:bottom w:w="0" w:type="dxa"/>
              <w:right w:w="108" w:type="dxa"/>
            </w:tcMar>
            <w:vAlign w:val="center"/>
          </w:tcPr>
          <w:p w14:paraId="7980603D" w14:textId="77777777" w:rsidR="00345EE5" w:rsidRPr="006716EC" w:rsidRDefault="00345EE5" w:rsidP="00732BB2">
            <w:pPr>
              <w:rPr>
                <w:rFonts w:ascii="Verdana" w:hAnsi="Verdana"/>
                <w:sz w:val="20"/>
                <w:szCs w:val="20"/>
                <w:lang w:eastAsia="fr-FR"/>
              </w:rPr>
            </w:pPr>
            <w:r w:rsidRPr="006716EC">
              <w:rPr>
                <w:rFonts w:ascii="Verdana" w:hAnsi="Verdana"/>
                <w:sz w:val="20"/>
                <w:szCs w:val="20"/>
                <w:lang w:eastAsia="fr-FR"/>
              </w:rPr>
              <w:t xml:space="preserve">Package </w:t>
            </w:r>
          </w:p>
        </w:tc>
      </w:tr>
    </w:tbl>
    <w:p w14:paraId="081DB60E" w14:textId="77777777" w:rsidR="00345EE5" w:rsidRPr="006716EC" w:rsidRDefault="00345EE5" w:rsidP="00345EE5">
      <w:pPr>
        <w:spacing w:before="120"/>
        <w:rPr>
          <w:rFonts w:ascii="Arial Narrow" w:hAnsi="Arial Narrow"/>
          <w:b/>
          <w:i/>
          <w:iCs/>
          <w:color w:val="00B0F0"/>
          <w:sz w:val="4"/>
          <w:lang w:eastAsia="fr-FR"/>
        </w:rPr>
      </w:pPr>
    </w:p>
    <w:p w14:paraId="76DDDB33" w14:textId="77777777" w:rsidR="00345EE5" w:rsidRPr="006716EC" w:rsidRDefault="00345EE5" w:rsidP="00345EE5">
      <w:pPr>
        <w:jc w:val="both"/>
        <w:rPr>
          <w:rFonts w:ascii="Verdana" w:hAnsi="Verdana"/>
          <w:b/>
          <w:color w:val="000000" w:themeColor="text1"/>
          <w:sz w:val="20"/>
          <w:szCs w:val="20"/>
          <w:lang w:eastAsia="fr-FR"/>
        </w:rPr>
      </w:pPr>
    </w:p>
    <w:p w14:paraId="183C7067" w14:textId="77777777" w:rsidR="00886A1B" w:rsidRDefault="00886A1B" w:rsidP="00345EE5">
      <w:pPr>
        <w:jc w:val="both"/>
        <w:rPr>
          <w:rFonts w:ascii="Verdana" w:hAnsi="Verdana"/>
          <w:b/>
          <w:color w:val="000000" w:themeColor="text1"/>
          <w:sz w:val="20"/>
          <w:szCs w:val="20"/>
          <w:lang w:eastAsia="fr-FR"/>
        </w:rPr>
      </w:pPr>
    </w:p>
    <w:p w14:paraId="61B0DC09" w14:textId="77777777" w:rsidR="00886A1B" w:rsidRDefault="00886A1B" w:rsidP="00345EE5">
      <w:pPr>
        <w:jc w:val="both"/>
        <w:rPr>
          <w:rFonts w:ascii="Verdana" w:hAnsi="Verdana"/>
          <w:b/>
          <w:color w:val="000000" w:themeColor="text1"/>
          <w:sz w:val="20"/>
          <w:szCs w:val="20"/>
          <w:lang w:eastAsia="fr-FR"/>
        </w:rPr>
      </w:pPr>
    </w:p>
    <w:p w14:paraId="382F227F" w14:textId="77777777" w:rsidR="00345EE5" w:rsidRPr="00886A1B" w:rsidRDefault="00345EE5" w:rsidP="00345EE5">
      <w:pPr>
        <w:jc w:val="both"/>
        <w:rPr>
          <w:rFonts w:ascii="Verdana" w:hAnsi="Verdana"/>
          <w:color w:val="000000" w:themeColor="text1"/>
          <w:sz w:val="20"/>
          <w:szCs w:val="20"/>
          <w:u w:val="single"/>
          <w:lang w:eastAsia="fr-FR"/>
        </w:rPr>
      </w:pPr>
      <w:r w:rsidRPr="00886A1B">
        <w:rPr>
          <w:rFonts w:ascii="Verdana" w:hAnsi="Verdana"/>
          <w:color w:val="000000" w:themeColor="text1"/>
          <w:sz w:val="20"/>
          <w:szCs w:val="20"/>
          <w:u w:val="single"/>
          <w:lang w:eastAsia="fr-FR"/>
        </w:rPr>
        <w:t>Administration and finance</w:t>
      </w:r>
    </w:p>
    <w:p w14:paraId="034B3C6E" w14:textId="77777777" w:rsidR="00345EE5" w:rsidRPr="0024699B" w:rsidRDefault="00345EE5" w:rsidP="00345EE5">
      <w:pPr>
        <w:spacing w:line="276" w:lineRule="auto"/>
        <w:jc w:val="both"/>
        <w:rPr>
          <w:rFonts w:ascii="Verdana" w:hAnsi="Verdana"/>
          <w:color w:val="000000"/>
          <w:sz w:val="20"/>
          <w:szCs w:val="20"/>
          <w:lang w:val="en-US" w:eastAsia="fr-FR"/>
        </w:rPr>
      </w:pPr>
      <w:r w:rsidRPr="0024699B">
        <w:rPr>
          <w:rFonts w:ascii="Verdana" w:hAnsi="Verdana"/>
          <w:color w:val="000000"/>
          <w:sz w:val="20"/>
          <w:szCs w:val="20"/>
          <w:lang w:val="en-US" w:eastAsia="fr-FR"/>
        </w:rPr>
        <w:t xml:space="preserve">The HR, administrative and financial management of SEI will be based on the </w:t>
      </w:r>
      <w:r w:rsidRPr="0024699B">
        <w:rPr>
          <w:rFonts w:ascii="Verdana" w:hAnsi="Verdana"/>
          <w:color w:val="000000"/>
          <w:sz w:val="20"/>
          <w:szCs w:val="20"/>
          <w:highlight w:val="yellow"/>
          <w:lang w:val="en-US" w:eastAsia="fr-FR"/>
        </w:rPr>
        <w:t>partner’s</w:t>
      </w:r>
      <w:r w:rsidRPr="0024699B">
        <w:rPr>
          <w:rFonts w:ascii="Verdana" w:hAnsi="Verdana"/>
          <w:color w:val="000000"/>
          <w:sz w:val="20"/>
          <w:szCs w:val="20"/>
          <w:lang w:val="en-US" w:eastAsia="fr-FR"/>
        </w:rPr>
        <w:t xml:space="preserve"> procedure. The equipment will be the subject of a nomenclature and an inventory. The Communication on SEI will be supported by UNIDO and the EDBM Communication Department, including the integration of SEI on the EDBM website and the E-toolia platform.</w:t>
      </w:r>
    </w:p>
    <w:p w14:paraId="7859F6B7" w14:textId="77777777" w:rsidR="00345EE5" w:rsidRPr="0024699B" w:rsidRDefault="00345EE5" w:rsidP="00345EE5">
      <w:pPr>
        <w:pStyle w:val="Titolo1"/>
        <w:spacing w:line="240" w:lineRule="auto"/>
        <w:rPr>
          <w:rFonts w:ascii="Verdana" w:eastAsia="Times New Roman" w:hAnsi="Verdana" w:cs="Times New Roman"/>
          <w:b w:val="0"/>
          <w:bCs/>
          <w:sz w:val="20"/>
          <w:szCs w:val="20"/>
          <w:u w:val="single"/>
          <w:lang w:val="en-US"/>
        </w:rPr>
      </w:pPr>
      <w:r w:rsidRPr="0024699B">
        <w:rPr>
          <w:rFonts w:ascii="Verdana" w:eastAsia="Times New Roman" w:hAnsi="Verdana" w:cs="Times New Roman"/>
          <w:b w:val="0"/>
          <w:bCs/>
          <w:sz w:val="20"/>
          <w:szCs w:val="20"/>
          <w:u w:val="single"/>
          <w:lang w:val="en-US"/>
        </w:rPr>
        <w:t>Steps for setting up SE and timetable</w:t>
      </w:r>
    </w:p>
    <w:p w14:paraId="2E5AB183" w14:textId="77777777" w:rsidR="00345EE5" w:rsidRPr="0024699B" w:rsidRDefault="00345EE5" w:rsidP="00345EE5">
      <w:pPr>
        <w:spacing w:line="276" w:lineRule="auto"/>
        <w:jc w:val="both"/>
        <w:rPr>
          <w:rFonts w:ascii="Verdana" w:hAnsi="Verdana"/>
          <w:color w:val="000000"/>
          <w:sz w:val="20"/>
          <w:szCs w:val="20"/>
          <w:lang w:val="en-US" w:eastAsia="fr-FR"/>
        </w:rPr>
      </w:pPr>
      <w:r w:rsidRPr="0024699B">
        <w:rPr>
          <w:rFonts w:ascii="Verdana" w:hAnsi="Verdana"/>
          <w:color w:val="000000"/>
          <w:sz w:val="20"/>
          <w:szCs w:val="20"/>
          <w:lang w:val="en-US" w:eastAsia="fr-FR"/>
        </w:rPr>
        <w:t>The establishment of SEI will go through the following steps:</w:t>
      </w:r>
    </w:p>
    <w:p w14:paraId="58F61D16" w14:textId="5A1CEDF5" w:rsidR="00886A1B" w:rsidRPr="00886A1B" w:rsidRDefault="00886A1B" w:rsidP="00345EE5">
      <w:pPr>
        <w:pStyle w:val="Paragrafoelenco"/>
        <w:numPr>
          <w:ilvl w:val="0"/>
          <w:numId w:val="42"/>
        </w:numPr>
        <w:ind w:left="1068"/>
        <w:rPr>
          <w:rFonts w:ascii="Verdana" w:eastAsia="Times New Roman" w:hAnsi="Verdana" w:cs="Times New Roman"/>
          <w:color w:val="000000"/>
          <w:sz w:val="20"/>
          <w:szCs w:val="20"/>
          <w:highlight w:val="yellow"/>
          <w:lang w:val="en-US" w:eastAsia="fr-FR"/>
        </w:rPr>
      </w:pPr>
      <w:r w:rsidRPr="00886A1B">
        <w:rPr>
          <w:rFonts w:ascii="Verdana" w:eastAsia="Times New Roman" w:hAnsi="Verdana" w:cs="Times New Roman"/>
          <w:color w:val="000000"/>
          <w:sz w:val="20"/>
          <w:szCs w:val="20"/>
          <w:highlight w:val="yellow"/>
          <w:lang w:val="en-US" w:eastAsia="fr-FR"/>
        </w:rPr>
        <w:t>Selection of host / manager or the SEI;</w:t>
      </w:r>
    </w:p>
    <w:p w14:paraId="6858AFB3" w14:textId="3FC19757" w:rsidR="00345EE5" w:rsidRDefault="00345EE5" w:rsidP="00345EE5">
      <w:pPr>
        <w:pStyle w:val="Paragrafoelenco"/>
        <w:numPr>
          <w:ilvl w:val="0"/>
          <w:numId w:val="42"/>
        </w:numPr>
        <w:ind w:left="1068"/>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 xml:space="preserve">Establishment of strategic framework and signature of the agreement between UNIDO and </w:t>
      </w:r>
      <w:r w:rsidRPr="00D44E0F">
        <w:rPr>
          <w:rFonts w:ascii="Verdana" w:eastAsia="Times New Roman" w:hAnsi="Verdana" w:cs="Times New Roman"/>
          <w:color w:val="000000"/>
          <w:sz w:val="20"/>
          <w:szCs w:val="20"/>
          <w:highlight w:val="yellow"/>
          <w:lang w:val="en-US" w:eastAsia="fr-FR"/>
        </w:rPr>
        <w:t>selected partner</w:t>
      </w:r>
      <w:r w:rsidRPr="006716EC">
        <w:rPr>
          <w:rFonts w:ascii="Verdana" w:eastAsia="Times New Roman" w:hAnsi="Verdana" w:cs="Times New Roman"/>
          <w:color w:val="000000"/>
          <w:sz w:val="20"/>
          <w:szCs w:val="20"/>
          <w:lang w:val="en-US" w:eastAsia="fr-FR"/>
        </w:rPr>
        <w:t xml:space="preserve"> for the support and technical assistance to the establishment of the SEI, creation of SEI in the organization chart including a technic</w:t>
      </w:r>
      <w:r w:rsidR="00886A1B">
        <w:rPr>
          <w:rFonts w:ascii="Verdana" w:eastAsia="Times New Roman" w:hAnsi="Verdana" w:cs="Times New Roman"/>
          <w:color w:val="000000"/>
          <w:sz w:val="20"/>
          <w:szCs w:val="20"/>
          <w:lang w:val="en-US" w:eastAsia="fr-FR"/>
        </w:rPr>
        <w:t xml:space="preserve">al description of the unit and </w:t>
      </w:r>
      <w:r w:rsidR="00886A1B" w:rsidRPr="00886A1B">
        <w:rPr>
          <w:rFonts w:ascii="Verdana" w:eastAsia="Times New Roman" w:hAnsi="Verdana" w:cs="Times New Roman"/>
          <w:color w:val="000000"/>
          <w:sz w:val="20"/>
          <w:szCs w:val="20"/>
          <w:highlight w:val="yellow"/>
          <w:lang w:val="en-US" w:eastAsia="fr-FR"/>
        </w:rPr>
        <w:t>terms of reference</w:t>
      </w:r>
      <w:r w:rsidRPr="006716EC">
        <w:rPr>
          <w:rFonts w:ascii="Verdana" w:eastAsia="Times New Roman" w:hAnsi="Verdana" w:cs="Times New Roman"/>
          <w:color w:val="000000"/>
          <w:sz w:val="20"/>
          <w:szCs w:val="20"/>
          <w:lang w:val="en-US" w:eastAsia="fr-FR"/>
        </w:rPr>
        <w:t>;</w:t>
      </w:r>
    </w:p>
    <w:p w14:paraId="00D7BE39" w14:textId="432ECDBF" w:rsidR="00886A1B" w:rsidRPr="006716EC" w:rsidRDefault="00886A1B" w:rsidP="00345EE5">
      <w:pPr>
        <w:pStyle w:val="Paragrafoelenco"/>
        <w:numPr>
          <w:ilvl w:val="0"/>
          <w:numId w:val="42"/>
        </w:numPr>
        <w:ind w:left="1068"/>
        <w:rPr>
          <w:rFonts w:ascii="Verdana" w:eastAsia="Times New Roman" w:hAnsi="Verdana" w:cs="Times New Roman"/>
          <w:color w:val="000000"/>
          <w:sz w:val="20"/>
          <w:szCs w:val="20"/>
          <w:lang w:val="en-US" w:eastAsia="fr-FR"/>
        </w:rPr>
      </w:pPr>
      <w:r>
        <w:rPr>
          <w:rFonts w:ascii="Verdana" w:eastAsia="Times New Roman" w:hAnsi="Verdana" w:cs="Times New Roman"/>
          <w:color w:val="000000"/>
          <w:sz w:val="20"/>
          <w:szCs w:val="20"/>
          <w:lang w:val="en-US" w:eastAsia="fr-FR"/>
        </w:rPr>
        <w:t xml:space="preserve">Creation of the SEI; </w:t>
      </w:r>
    </w:p>
    <w:p w14:paraId="2D596050" w14:textId="77777777" w:rsidR="00345EE5" w:rsidRPr="006716EC" w:rsidRDefault="00345EE5" w:rsidP="00345EE5">
      <w:pPr>
        <w:pStyle w:val="Paragrafoelenco"/>
        <w:numPr>
          <w:ilvl w:val="0"/>
          <w:numId w:val="42"/>
        </w:numPr>
        <w:ind w:left="1068"/>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Equipment purchase, layout of the premises and installation;</w:t>
      </w:r>
    </w:p>
    <w:p w14:paraId="58D0A152" w14:textId="77777777" w:rsidR="00345EE5" w:rsidRPr="006716EC" w:rsidRDefault="00345EE5" w:rsidP="00345EE5">
      <w:pPr>
        <w:pStyle w:val="Paragrafoelenco"/>
        <w:numPr>
          <w:ilvl w:val="0"/>
          <w:numId w:val="42"/>
        </w:numPr>
        <w:ind w:left="1068"/>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Development of partnership</w:t>
      </w:r>
      <w:r>
        <w:rPr>
          <w:rFonts w:ascii="Verdana" w:eastAsia="Times New Roman" w:hAnsi="Verdana" w:cs="Times New Roman"/>
          <w:color w:val="000000"/>
          <w:sz w:val="20"/>
          <w:szCs w:val="20"/>
          <w:lang w:val="en-US" w:eastAsia="fr-FR"/>
        </w:rPr>
        <w:t>s with facilitation from EDBM;</w:t>
      </w:r>
    </w:p>
    <w:p w14:paraId="56C9B2D6" w14:textId="77777777" w:rsidR="00345EE5" w:rsidRPr="006716EC" w:rsidRDefault="00345EE5" w:rsidP="00345EE5">
      <w:pPr>
        <w:pStyle w:val="Paragrafoelenco"/>
        <w:numPr>
          <w:ilvl w:val="0"/>
          <w:numId w:val="42"/>
        </w:numPr>
        <w:ind w:left="1068"/>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 xml:space="preserve">Training and certification of experts to support SEI as trainers, coach, judges </w:t>
      </w:r>
    </w:p>
    <w:p w14:paraId="12DE92BD" w14:textId="77777777" w:rsidR="00345EE5" w:rsidRPr="006716EC" w:rsidRDefault="00345EE5" w:rsidP="00345EE5">
      <w:pPr>
        <w:pStyle w:val="Paragrafoelenco"/>
        <w:numPr>
          <w:ilvl w:val="0"/>
          <w:numId w:val="42"/>
        </w:numPr>
        <w:ind w:left="1068"/>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 xml:space="preserve">Training of the SEI team </w:t>
      </w:r>
    </w:p>
    <w:p w14:paraId="7FB00BB6" w14:textId="77777777" w:rsidR="00345EE5" w:rsidRPr="006716EC" w:rsidRDefault="00345EE5" w:rsidP="00345EE5">
      <w:pPr>
        <w:pStyle w:val="Paragrafoelenco"/>
        <w:numPr>
          <w:ilvl w:val="0"/>
          <w:numId w:val="42"/>
        </w:numPr>
        <w:ind w:left="1068"/>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Promotion of the SEI visibility</w:t>
      </w:r>
    </w:p>
    <w:p w14:paraId="1FBE4805" w14:textId="77777777" w:rsidR="00345EE5" w:rsidRPr="006716EC" w:rsidRDefault="00345EE5" w:rsidP="00345EE5">
      <w:pPr>
        <w:spacing w:line="276" w:lineRule="auto"/>
        <w:jc w:val="both"/>
        <w:rPr>
          <w:rFonts w:ascii="Verdana" w:hAnsi="Verdana"/>
          <w:color w:val="000000"/>
          <w:sz w:val="20"/>
          <w:szCs w:val="20"/>
          <w:lang w:eastAsia="fr-FR"/>
        </w:rPr>
      </w:pPr>
    </w:p>
    <w:p w14:paraId="61DDA7E1" w14:textId="77777777" w:rsidR="00345EE5" w:rsidRPr="0024699B" w:rsidRDefault="00345EE5" w:rsidP="00345EE5">
      <w:pPr>
        <w:spacing w:line="276" w:lineRule="auto"/>
        <w:rPr>
          <w:rFonts w:ascii="Verdana" w:hAnsi="Verdana"/>
          <w:color w:val="000000"/>
          <w:sz w:val="20"/>
          <w:szCs w:val="20"/>
          <w:lang w:val="en-US" w:eastAsia="fr-FR"/>
        </w:rPr>
      </w:pPr>
      <w:r w:rsidRPr="0024699B">
        <w:rPr>
          <w:rFonts w:ascii="Verdana" w:hAnsi="Verdana"/>
          <w:color w:val="000000"/>
          <w:sz w:val="20"/>
          <w:szCs w:val="20"/>
          <w:lang w:val="en-US" w:eastAsia="fr-FR"/>
        </w:rPr>
        <w:t xml:space="preserve">These steps will be carried out within </w:t>
      </w:r>
      <w:r w:rsidRPr="0024699B">
        <w:rPr>
          <w:rFonts w:ascii="Verdana" w:hAnsi="Verdana"/>
          <w:color w:val="000000"/>
          <w:sz w:val="20"/>
          <w:szCs w:val="20"/>
          <w:highlight w:val="yellow"/>
          <w:lang w:val="en-US" w:eastAsia="fr-FR"/>
        </w:rPr>
        <w:t>10</w:t>
      </w:r>
      <w:r w:rsidRPr="0024699B">
        <w:rPr>
          <w:rFonts w:ascii="Verdana" w:hAnsi="Verdana"/>
          <w:color w:val="000000"/>
          <w:sz w:val="20"/>
          <w:szCs w:val="20"/>
          <w:lang w:val="en-US" w:eastAsia="fr-FR"/>
        </w:rPr>
        <w:t xml:space="preserve"> first months of the start of the project: </w:t>
      </w:r>
    </w:p>
    <w:p w14:paraId="0F7E4832" w14:textId="77777777" w:rsidR="00345EE5" w:rsidRPr="0024699B" w:rsidRDefault="00345EE5" w:rsidP="00345EE5">
      <w:pPr>
        <w:rPr>
          <w:color w:val="000000"/>
          <w:sz w:val="8"/>
          <w:lang w:val="en-US" w:eastAsia="fr-FR"/>
        </w:rPr>
      </w:pPr>
    </w:p>
    <w:p w14:paraId="7AA45764" w14:textId="77777777" w:rsidR="00345EE5" w:rsidRPr="0024699B" w:rsidRDefault="00345EE5" w:rsidP="00345EE5">
      <w:pPr>
        <w:pStyle w:val="Titolo1"/>
        <w:spacing w:line="240" w:lineRule="auto"/>
        <w:rPr>
          <w:rFonts w:ascii="Verdana" w:eastAsia="Times New Roman" w:hAnsi="Verdana" w:cs="Times New Roman"/>
          <w:bCs/>
          <w:sz w:val="20"/>
          <w:szCs w:val="20"/>
          <w:lang w:val="en-US"/>
        </w:rPr>
      </w:pPr>
      <w:r w:rsidRPr="0024699B">
        <w:rPr>
          <w:rFonts w:ascii="Verdana" w:eastAsia="Times New Roman" w:hAnsi="Verdana" w:cs="Times New Roman"/>
          <w:bCs/>
          <w:sz w:val="20"/>
          <w:szCs w:val="20"/>
          <w:lang w:val="en-US"/>
        </w:rPr>
        <w:t>UNIDO support</w:t>
      </w:r>
    </w:p>
    <w:p w14:paraId="0DB97E22" w14:textId="77777777" w:rsidR="00345EE5" w:rsidRPr="0024699B" w:rsidRDefault="00345EE5" w:rsidP="00345EE5">
      <w:pPr>
        <w:spacing w:line="276" w:lineRule="auto"/>
        <w:rPr>
          <w:rFonts w:ascii="Verdana" w:hAnsi="Verdana"/>
          <w:color w:val="000000"/>
          <w:sz w:val="20"/>
          <w:szCs w:val="20"/>
          <w:lang w:val="en-US" w:eastAsia="fr-FR"/>
        </w:rPr>
      </w:pPr>
      <w:r w:rsidRPr="0024699B">
        <w:rPr>
          <w:rFonts w:ascii="Verdana" w:hAnsi="Verdana"/>
          <w:color w:val="000000"/>
          <w:sz w:val="20"/>
          <w:szCs w:val="20"/>
          <w:lang w:val="en-US" w:eastAsia="fr-FR"/>
        </w:rPr>
        <w:t>UNIDO's support to SEI will be at 2 levels:</w:t>
      </w:r>
    </w:p>
    <w:p w14:paraId="202899EC" w14:textId="77777777" w:rsidR="00345EE5" w:rsidRPr="004820E7" w:rsidRDefault="00345EE5" w:rsidP="00345EE5">
      <w:pPr>
        <w:pStyle w:val="Paragrafoelenco"/>
        <w:numPr>
          <w:ilvl w:val="0"/>
          <w:numId w:val="56"/>
        </w:numPr>
        <w:rPr>
          <w:rFonts w:ascii="Verdana" w:hAnsi="Verdana"/>
          <w:b/>
          <w:bCs/>
          <w:color w:val="000000"/>
          <w:sz w:val="20"/>
          <w:szCs w:val="20"/>
          <w:highlight w:val="yellow"/>
          <w:lang w:eastAsia="fr-FR"/>
        </w:rPr>
      </w:pPr>
      <w:r w:rsidRPr="004820E7">
        <w:rPr>
          <w:rFonts w:ascii="Verdana" w:hAnsi="Verdana"/>
          <w:b/>
          <w:bCs/>
          <w:color w:val="000000"/>
          <w:sz w:val="20"/>
          <w:szCs w:val="20"/>
          <w:highlight w:val="yellow"/>
          <w:lang w:eastAsia="fr-FR"/>
        </w:rPr>
        <w:t>SEI level and future instution host of the incubator :</w:t>
      </w:r>
    </w:p>
    <w:p w14:paraId="50A5B5B8" w14:textId="77777777" w:rsidR="00345EE5" w:rsidRPr="006716EC" w:rsidRDefault="00345EE5" w:rsidP="00345EE5">
      <w:pPr>
        <w:pStyle w:val="Paragrafoelenco"/>
        <w:numPr>
          <w:ilvl w:val="1"/>
          <w:numId w:val="56"/>
        </w:numPr>
        <w:rPr>
          <w:rFonts w:ascii="Verdana" w:hAnsi="Verdana"/>
          <w:color w:val="000000"/>
          <w:sz w:val="20"/>
          <w:szCs w:val="20"/>
          <w:lang w:eastAsia="fr-FR"/>
        </w:rPr>
      </w:pPr>
      <w:r w:rsidRPr="006716EC">
        <w:rPr>
          <w:rFonts w:ascii="Verdana" w:hAnsi="Verdana"/>
          <w:color w:val="000000"/>
          <w:sz w:val="20"/>
          <w:szCs w:val="20"/>
          <w:lang w:eastAsia="fr-FR"/>
        </w:rPr>
        <w:t>Establishment of strategic framework to define the mission, activities and responsibilities of SEI as well as its the decision-making process and its financial and administrative requirements</w:t>
      </w:r>
    </w:p>
    <w:p w14:paraId="00393C86" w14:textId="77777777" w:rsidR="00345EE5" w:rsidRPr="006716EC" w:rsidRDefault="00345EE5" w:rsidP="00345EE5">
      <w:pPr>
        <w:pStyle w:val="Paragrafoelenco"/>
        <w:numPr>
          <w:ilvl w:val="1"/>
          <w:numId w:val="56"/>
        </w:numPr>
        <w:rPr>
          <w:rFonts w:ascii="Verdana" w:hAnsi="Verdana"/>
          <w:color w:val="000000"/>
          <w:sz w:val="20"/>
          <w:szCs w:val="20"/>
          <w:lang w:eastAsia="fr-FR"/>
        </w:rPr>
      </w:pPr>
      <w:r w:rsidRPr="006716EC">
        <w:rPr>
          <w:rFonts w:ascii="Verdana" w:hAnsi="Verdana"/>
          <w:color w:val="000000"/>
          <w:sz w:val="20"/>
          <w:szCs w:val="20"/>
          <w:lang w:eastAsia="fr-FR"/>
        </w:rPr>
        <w:t>Purchase of equipment and layout: The project will provide equipment such as IT equipment, audio/video, materials, and communication tools though tenders</w:t>
      </w:r>
    </w:p>
    <w:p w14:paraId="2ED38AA4" w14:textId="77777777" w:rsidR="00345EE5" w:rsidRPr="006716EC" w:rsidRDefault="00345EE5" w:rsidP="00345EE5">
      <w:pPr>
        <w:pStyle w:val="Paragrafoelenco"/>
        <w:numPr>
          <w:ilvl w:val="1"/>
          <w:numId w:val="56"/>
        </w:numPr>
        <w:rPr>
          <w:rFonts w:ascii="Verdana" w:hAnsi="Verdana"/>
          <w:color w:val="000000"/>
          <w:sz w:val="20"/>
          <w:szCs w:val="20"/>
          <w:lang w:eastAsia="fr-FR"/>
        </w:rPr>
      </w:pPr>
      <w:r w:rsidRPr="006716EC">
        <w:rPr>
          <w:rFonts w:ascii="Verdana" w:hAnsi="Verdana"/>
          <w:color w:val="000000"/>
          <w:sz w:val="20"/>
          <w:szCs w:val="20"/>
          <w:lang w:eastAsia="fr-FR"/>
        </w:rPr>
        <w:t>Training and certification of sustainable energy and entrepreneurship experts to act as trainers mentors, and judges. A training and certification system, will be developed that includes training curricula/materials, guidance on the training delivery methods, as well as certification requirements, all of which will be tailored to the needs of different expert groups (trainers, mentors, judges)</w:t>
      </w:r>
    </w:p>
    <w:p w14:paraId="047A84A2" w14:textId="77777777" w:rsidR="00345EE5" w:rsidRPr="006716EC" w:rsidRDefault="00345EE5" w:rsidP="00345EE5">
      <w:pPr>
        <w:pStyle w:val="Paragrafoelenco"/>
        <w:numPr>
          <w:ilvl w:val="1"/>
          <w:numId w:val="56"/>
        </w:numPr>
        <w:rPr>
          <w:rFonts w:ascii="Verdana" w:hAnsi="Verdana"/>
          <w:color w:val="000000"/>
          <w:sz w:val="20"/>
          <w:szCs w:val="20"/>
          <w:lang w:eastAsia="fr-FR"/>
        </w:rPr>
      </w:pPr>
      <w:r w:rsidRPr="006716EC">
        <w:rPr>
          <w:rFonts w:ascii="Verdana" w:hAnsi="Verdana"/>
          <w:color w:val="000000"/>
          <w:sz w:val="20"/>
          <w:szCs w:val="20"/>
          <w:lang w:eastAsia="fr-FR"/>
        </w:rPr>
        <w:t xml:space="preserve">Training of staff and other relevant stakeholders </w:t>
      </w:r>
      <w:r>
        <w:rPr>
          <w:rFonts w:ascii="Verdana" w:hAnsi="Verdana"/>
          <w:color w:val="000000"/>
          <w:sz w:val="20"/>
          <w:szCs w:val="20"/>
          <w:lang w:eastAsia="fr-FR"/>
        </w:rPr>
        <w:t xml:space="preserve">(EDBM) </w:t>
      </w:r>
      <w:r w:rsidRPr="006716EC">
        <w:rPr>
          <w:rFonts w:ascii="Verdana" w:hAnsi="Verdana"/>
          <w:color w:val="000000"/>
          <w:sz w:val="20"/>
          <w:szCs w:val="20"/>
          <w:lang w:eastAsia="fr-FR"/>
        </w:rPr>
        <w:t>of the SEI addressing gender, unconscious bias and social inclusion sensitization and environmental and social safeguards</w:t>
      </w:r>
    </w:p>
    <w:p w14:paraId="6B3EEE8D" w14:textId="77777777" w:rsidR="00345EE5" w:rsidRPr="006716EC" w:rsidRDefault="00345EE5" w:rsidP="00345EE5">
      <w:pPr>
        <w:pStyle w:val="Paragrafoelenco"/>
        <w:numPr>
          <w:ilvl w:val="1"/>
          <w:numId w:val="56"/>
        </w:numPr>
        <w:rPr>
          <w:rFonts w:ascii="Verdana" w:hAnsi="Verdana"/>
          <w:color w:val="000000"/>
          <w:sz w:val="20"/>
          <w:szCs w:val="20"/>
          <w:lang w:eastAsia="fr-FR"/>
        </w:rPr>
      </w:pPr>
      <w:r w:rsidRPr="006716EC">
        <w:rPr>
          <w:rFonts w:ascii="Verdana" w:hAnsi="Verdana"/>
          <w:color w:val="000000"/>
          <w:sz w:val="20"/>
          <w:szCs w:val="20"/>
          <w:lang w:eastAsia="fr-FR"/>
        </w:rPr>
        <w:lastRenderedPageBreak/>
        <w:t>Promote develop</w:t>
      </w:r>
      <w:r>
        <w:rPr>
          <w:rFonts w:ascii="Verdana" w:hAnsi="Verdana"/>
          <w:color w:val="000000"/>
          <w:sz w:val="20"/>
          <w:szCs w:val="20"/>
          <w:lang w:eastAsia="fr-FR"/>
        </w:rPr>
        <w:t>ment of partnership between SEI</w:t>
      </w:r>
      <w:r w:rsidRPr="006716EC">
        <w:rPr>
          <w:rFonts w:ascii="Verdana" w:hAnsi="Verdana"/>
          <w:color w:val="000000"/>
          <w:sz w:val="20"/>
          <w:szCs w:val="20"/>
          <w:lang w:eastAsia="fr-FR"/>
        </w:rPr>
        <w:t xml:space="preserve"> and other actors: banks, universities, research centers, private sector organization, ministries in charge of energy, environment</w:t>
      </w:r>
    </w:p>
    <w:p w14:paraId="68527DCC" w14:textId="77777777" w:rsidR="00345EE5" w:rsidRPr="006716EC" w:rsidRDefault="00345EE5" w:rsidP="00345EE5">
      <w:pPr>
        <w:pStyle w:val="Paragrafoelenco"/>
        <w:numPr>
          <w:ilvl w:val="1"/>
          <w:numId w:val="56"/>
        </w:numPr>
        <w:rPr>
          <w:rFonts w:ascii="Verdana" w:hAnsi="Verdana"/>
          <w:color w:val="000000"/>
          <w:sz w:val="20"/>
          <w:szCs w:val="20"/>
          <w:lang w:eastAsia="fr-FR"/>
        </w:rPr>
      </w:pPr>
      <w:r w:rsidRPr="006716EC">
        <w:rPr>
          <w:rFonts w:ascii="Verdana" w:hAnsi="Verdana"/>
          <w:color w:val="000000"/>
          <w:sz w:val="20"/>
          <w:szCs w:val="20"/>
          <w:lang w:eastAsia="fr-FR"/>
        </w:rPr>
        <w:t>Development of a tailored guidebook for the incubation sessions for SMEs and startups in order to well prepare the incubation session. The guidebook will further elaborate on the selection criteria based on which the supported startups and SMEs will be selected</w:t>
      </w:r>
    </w:p>
    <w:p w14:paraId="3FB0EE93" w14:textId="77777777" w:rsidR="00345EE5" w:rsidRPr="006716EC" w:rsidRDefault="00345EE5" w:rsidP="00345EE5">
      <w:pPr>
        <w:pStyle w:val="Paragrafoelenco"/>
        <w:numPr>
          <w:ilvl w:val="1"/>
          <w:numId w:val="56"/>
        </w:numPr>
        <w:rPr>
          <w:rFonts w:ascii="Verdana" w:hAnsi="Verdana"/>
          <w:color w:val="000000"/>
          <w:sz w:val="20"/>
          <w:szCs w:val="20"/>
          <w:lang w:eastAsia="fr-FR"/>
        </w:rPr>
      </w:pPr>
      <w:r w:rsidRPr="006716EC">
        <w:rPr>
          <w:rFonts w:ascii="Verdana" w:hAnsi="Verdana"/>
          <w:color w:val="000000"/>
          <w:sz w:val="20"/>
          <w:szCs w:val="20"/>
          <w:lang w:eastAsia="fr-FR"/>
        </w:rPr>
        <w:t>Organization of an annual award scheme for outstanding sustainable energy start-ups</w:t>
      </w:r>
    </w:p>
    <w:p w14:paraId="01BD53B9" w14:textId="77777777" w:rsidR="00345EE5" w:rsidRPr="006716EC" w:rsidRDefault="00345EE5" w:rsidP="00345EE5">
      <w:pPr>
        <w:pStyle w:val="Paragrafoelenco"/>
        <w:numPr>
          <w:ilvl w:val="1"/>
          <w:numId w:val="56"/>
        </w:numPr>
        <w:rPr>
          <w:rFonts w:ascii="Verdana" w:hAnsi="Verdana"/>
          <w:color w:val="000000"/>
          <w:sz w:val="20"/>
          <w:szCs w:val="20"/>
          <w:lang w:eastAsia="fr-FR"/>
        </w:rPr>
      </w:pPr>
      <w:r w:rsidRPr="006716EC">
        <w:rPr>
          <w:rFonts w:ascii="Verdana" w:hAnsi="Verdana"/>
          <w:color w:val="000000"/>
          <w:sz w:val="20"/>
          <w:szCs w:val="20"/>
          <w:lang w:eastAsia="fr-FR"/>
        </w:rPr>
        <w:t>Realization of an awareness campaign for the actors identified to promote the production of sustainable energy projects</w:t>
      </w:r>
    </w:p>
    <w:p w14:paraId="57419D46" w14:textId="77777777" w:rsidR="00345EE5" w:rsidRPr="004820E7" w:rsidRDefault="00345EE5" w:rsidP="00345EE5">
      <w:pPr>
        <w:pStyle w:val="Paragrafoelenco"/>
        <w:numPr>
          <w:ilvl w:val="1"/>
          <w:numId w:val="56"/>
        </w:numPr>
        <w:rPr>
          <w:rFonts w:ascii="Verdana" w:hAnsi="Verdana"/>
          <w:color w:val="000000"/>
          <w:sz w:val="20"/>
          <w:szCs w:val="20"/>
          <w:highlight w:val="yellow"/>
          <w:lang w:eastAsia="fr-FR"/>
        </w:rPr>
      </w:pPr>
      <w:r w:rsidRPr="004820E7">
        <w:rPr>
          <w:rFonts w:ascii="Verdana" w:hAnsi="Verdana"/>
          <w:color w:val="000000"/>
          <w:sz w:val="20"/>
          <w:szCs w:val="20"/>
          <w:highlight w:val="yellow"/>
          <w:lang w:eastAsia="fr-FR"/>
        </w:rPr>
        <w:t>Promote participation of the institution and incubated companies to international events, networking, conferences and visibility</w:t>
      </w:r>
    </w:p>
    <w:p w14:paraId="0B3B61B3" w14:textId="77777777" w:rsidR="00345EE5" w:rsidRPr="006716EC" w:rsidRDefault="00345EE5" w:rsidP="00345EE5">
      <w:pPr>
        <w:pStyle w:val="Paragrafoelenco"/>
        <w:numPr>
          <w:ilvl w:val="1"/>
          <w:numId w:val="56"/>
        </w:numPr>
        <w:rPr>
          <w:rFonts w:ascii="Verdana" w:hAnsi="Verdana"/>
          <w:color w:val="000000"/>
          <w:sz w:val="20"/>
          <w:szCs w:val="20"/>
          <w:lang w:eastAsia="fr-FR"/>
        </w:rPr>
      </w:pPr>
      <w:r w:rsidRPr="006716EC">
        <w:rPr>
          <w:rFonts w:ascii="Verdana" w:hAnsi="Verdana"/>
          <w:color w:val="000000"/>
          <w:sz w:val="20"/>
          <w:szCs w:val="20"/>
          <w:lang w:eastAsia="fr-FR"/>
        </w:rPr>
        <w:t>Communication on SEI and its activities to promote visibility</w:t>
      </w:r>
    </w:p>
    <w:p w14:paraId="001FBD4A" w14:textId="77777777" w:rsidR="00345EE5" w:rsidRPr="006716EC" w:rsidRDefault="00345EE5" w:rsidP="00345EE5">
      <w:pPr>
        <w:pStyle w:val="Paragrafoelenco"/>
        <w:numPr>
          <w:ilvl w:val="1"/>
          <w:numId w:val="56"/>
        </w:numPr>
        <w:rPr>
          <w:rFonts w:ascii="Verdana" w:hAnsi="Verdana"/>
          <w:color w:val="000000"/>
          <w:sz w:val="20"/>
          <w:szCs w:val="20"/>
          <w:lang w:eastAsia="fr-FR"/>
        </w:rPr>
      </w:pPr>
      <w:r w:rsidRPr="006716EC">
        <w:rPr>
          <w:rFonts w:ascii="Verdana" w:hAnsi="Verdana"/>
          <w:color w:val="000000"/>
          <w:sz w:val="20"/>
          <w:szCs w:val="20"/>
          <w:lang w:eastAsia="fr-FR"/>
        </w:rPr>
        <w:t>Capitalization of incubation experience, good practice, and lesson learnt</w:t>
      </w:r>
    </w:p>
    <w:p w14:paraId="2CAC6934" w14:textId="77777777" w:rsidR="00345EE5" w:rsidRPr="0024699B" w:rsidRDefault="00345EE5" w:rsidP="00345EE5">
      <w:pPr>
        <w:spacing w:line="276" w:lineRule="auto"/>
        <w:rPr>
          <w:rFonts w:ascii="Verdana" w:hAnsi="Verdana"/>
          <w:color w:val="000000"/>
          <w:sz w:val="20"/>
          <w:szCs w:val="20"/>
          <w:lang w:val="en-US" w:eastAsia="fr-FR"/>
        </w:rPr>
      </w:pPr>
    </w:p>
    <w:p w14:paraId="6D4CC9F4" w14:textId="77777777" w:rsidR="00345EE5" w:rsidRPr="006716EC" w:rsidRDefault="00345EE5" w:rsidP="00345EE5">
      <w:pPr>
        <w:pStyle w:val="Paragrafoelenco"/>
        <w:numPr>
          <w:ilvl w:val="0"/>
          <w:numId w:val="56"/>
        </w:numPr>
        <w:rPr>
          <w:rFonts w:ascii="Verdana" w:hAnsi="Verdana"/>
          <w:b/>
          <w:bCs/>
          <w:color w:val="000000"/>
          <w:sz w:val="20"/>
          <w:szCs w:val="20"/>
          <w:lang w:eastAsia="fr-FR"/>
        </w:rPr>
      </w:pPr>
      <w:r w:rsidRPr="006716EC">
        <w:rPr>
          <w:rFonts w:ascii="Verdana" w:hAnsi="Verdana"/>
          <w:b/>
          <w:bCs/>
          <w:color w:val="000000"/>
          <w:sz w:val="20"/>
          <w:szCs w:val="20"/>
          <w:lang w:eastAsia="fr-FR"/>
        </w:rPr>
        <w:t>Beneficiary level (incubated) :</w:t>
      </w:r>
    </w:p>
    <w:p w14:paraId="35EC7C38" w14:textId="77777777" w:rsidR="00345EE5" w:rsidRPr="006716EC" w:rsidRDefault="00345EE5" w:rsidP="00345EE5">
      <w:pPr>
        <w:pStyle w:val="Paragrafoelenco"/>
        <w:numPr>
          <w:ilvl w:val="1"/>
          <w:numId w:val="56"/>
        </w:numPr>
        <w:rPr>
          <w:rFonts w:ascii="Verdana" w:hAnsi="Verdana"/>
          <w:color w:val="000000"/>
          <w:sz w:val="20"/>
          <w:szCs w:val="20"/>
          <w:lang w:eastAsia="fr-FR"/>
        </w:rPr>
      </w:pPr>
      <w:r w:rsidRPr="006716EC">
        <w:rPr>
          <w:rFonts w:ascii="Verdana" w:hAnsi="Verdana"/>
          <w:color w:val="000000"/>
          <w:sz w:val="20"/>
          <w:szCs w:val="20"/>
          <w:lang w:eastAsia="fr-FR"/>
        </w:rPr>
        <w:t>Technical assistance during the incubation sessions: preparation, selection of startups and SMEs, projects assessment and analysis, training, coaching, networking of beneficiaries,</w:t>
      </w:r>
      <w:r>
        <w:rPr>
          <w:rFonts w:ascii="Verdana" w:hAnsi="Verdana"/>
          <w:color w:val="000000"/>
          <w:sz w:val="20"/>
          <w:szCs w:val="20"/>
          <w:lang w:eastAsia="fr-FR"/>
        </w:rPr>
        <w:t xml:space="preserve"> </w:t>
      </w:r>
      <w:r w:rsidRPr="00E43141">
        <w:rPr>
          <w:rFonts w:ascii="Verdana" w:hAnsi="Verdana"/>
          <w:color w:val="000000"/>
          <w:sz w:val="20"/>
          <w:szCs w:val="20"/>
          <w:highlight w:val="yellow"/>
          <w:lang w:eastAsia="fr-FR"/>
        </w:rPr>
        <w:t>technical expertise on clean technologies and sustainable energy</w:t>
      </w:r>
      <w:r>
        <w:rPr>
          <w:rFonts w:ascii="Verdana" w:hAnsi="Verdana"/>
          <w:color w:val="000000"/>
          <w:sz w:val="20"/>
          <w:szCs w:val="20"/>
          <w:lang w:eastAsia="fr-FR"/>
        </w:rPr>
        <w:t>,</w:t>
      </w:r>
      <w:r w:rsidRPr="006716EC">
        <w:rPr>
          <w:rFonts w:ascii="Verdana" w:hAnsi="Verdana"/>
          <w:color w:val="000000"/>
          <w:sz w:val="20"/>
          <w:szCs w:val="20"/>
          <w:lang w:eastAsia="fr-FR"/>
        </w:rPr>
        <w:t xml:space="preserve"> presentation to banks and investors. </w:t>
      </w:r>
    </w:p>
    <w:p w14:paraId="4C663D72" w14:textId="77777777" w:rsidR="00345EE5" w:rsidRPr="0024699B" w:rsidRDefault="00345EE5" w:rsidP="00345EE5">
      <w:pPr>
        <w:rPr>
          <w:rFonts w:ascii="Verdana" w:hAnsi="Verdana"/>
          <w:color w:val="000000"/>
          <w:sz w:val="20"/>
          <w:szCs w:val="20"/>
          <w:highlight w:val="yellow"/>
          <w:lang w:val="en-US" w:eastAsia="fr-FR"/>
        </w:rPr>
      </w:pPr>
    </w:p>
    <w:p w14:paraId="095014BC" w14:textId="77777777" w:rsidR="00345EE5" w:rsidRPr="0024699B" w:rsidRDefault="00345EE5" w:rsidP="00345EE5">
      <w:pPr>
        <w:rPr>
          <w:rFonts w:ascii="Verdana" w:hAnsi="Verdana"/>
          <w:color w:val="000000"/>
          <w:sz w:val="18"/>
          <w:szCs w:val="20"/>
          <w:highlight w:val="yellow"/>
          <w:lang w:val="en-US" w:eastAsia="fr-FR"/>
        </w:rPr>
      </w:pPr>
    </w:p>
    <w:p w14:paraId="60382D5D" w14:textId="77777777" w:rsidR="00345EE5" w:rsidRPr="0024699B" w:rsidRDefault="00345EE5" w:rsidP="00345EE5">
      <w:pPr>
        <w:jc w:val="both"/>
        <w:rPr>
          <w:rFonts w:ascii="Verdana" w:hAnsi="Verdana" w:cstheme="majorHAnsi"/>
          <w:sz w:val="20"/>
          <w:highlight w:val="yellow"/>
          <w:lang w:val="en-US"/>
        </w:rPr>
      </w:pPr>
      <w:r w:rsidRPr="0024699B">
        <w:rPr>
          <w:rFonts w:ascii="Verdana" w:hAnsi="Verdana" w:cstheme="majorHAnsi"/>
          <w:b/>
          <w:sz w:val="20"/>
          <w:highlight w:val="yellow"/>
          <w:lang w:val="en-US"/>
        </w:rPr>
        <w:t>EDBM's role</w:t>
      </w:r>
      <w:r w:rsidRPr="0024699B">
        <w:rPr>
          <w:rFonts w:ascii="Verdana" w:hAnsi="Verdana" w:cstheme="majorHAnsi"/>
          <w:sz w:val="20"/>
          <w:highlight w:val="yellow"/>
          <w:lang w:val="en-US"/>
        </w:rPr>
        <w:t xml:space="preserve"> will be primarily to: </w:t>
      </w:r>
    </w:p>
    <w:p w14:paraId="6631240C" w14:textId="77777777" w:rsidR="00345EE5" w:rsidRPr="0024699B" w:rsidRDefault="00345EE5" w:rsidP="00345EE5">
      <w:pPr>
        <w:jc w:val="both"/>
        <w:rPr>
          <w:rFonts w:ascii="Verdana" w:hAnsi="Verdana"/>
          <w:sz w:val="20"/>
          <w:szCs w:val="20"/>
          <w:lang w:val="en-US"/>
        </w:rPr>
      </w:pPr>
      <w:r w:rsidRPr="0024699B">
        <w:rPr>
          <w:rFonts w:ascii="Verdana" w:hAnsi="Verdana"/>
          <w:sz w:val="20"/>
          <w:szCs w:val="20"/>
          <w:highlight w:val="yellow"/>
          <w:lang w:val="en-US"/>
        </w:rPr>
        <w:t>EDBM as the investment promotion agency of Magascar, will be a key partner for the creation of the incubator, selection of the future incubator host/manager and during incubation cycles to provide technical assistance for company creation, market assessment and visibility. In the EDBM organization chart, the unit attached to the Investor Services Department (DSI) and under the supervision of the Investment Manager Energy  will work in synergy with the other EDBM departments, in particular the Communication and Corporate Relations Department.</w:t>
      </w:r>
    </w:p>
    <w:p w14:paraId="0640C358" w14:textId="77777777" w:rsidR="00345EE5" w:rsidRPr="004820E7" w:rsidRDefault="00345EE5" w:rsidP="00345EE5">
      <w:pPr>
        <w:pStyle w:val="Paragrafoelenco"/>
        <w:numPr>
          <w:ilvl w:val="1"/>
          <w:numId w:val="56"/>
        </w:numPr>
        <w:rPr>
          <w:rFonts w:ascii="Verdana" w:hAnsi="Verdana"/>
          <w:color w:val="000000"/>
          <w:sz w:val="20"/>
          <w:szCs w:val="20"/>
          <w:highlight w:val="yellow"/>
          <w:lang w:eastAsia="fr-FR"/>
        </w:rPr>
      </w:pPr>
      <w:r w:rsidRPr="004820E7">
        <w:rPr>
          <w:rFonts w:ascii="Verdana" w:hAnsi="Verdana"/>
          <w:color w:val="000000"/>
          <w:sz w:val="20"/>
          <w:szCs w:val="20"/>
          <w:highlight w:val="yellow"/>
          <w:lang w:eastAsia="fr-FR"/>
        </w:rPr>
        <w:t xml:space="preserve">Facilitate public-private dialogue around the incubator and sustainable energy; </w:t>
      </w:r>
    </w:p>
    <w:p w14:paraId="7D92B86B" w14:textId="77777777" w:rsidR="00345EE5" w:rsidRPr="004820E7" w:rsidRDefault="00345EE5" w:rsidP="00345EE5">
      <w:pPr>
        <w:pStyle w:val="Paragrafoelenco"/>
        <w:numPr>
          <w:ilvl w:val="1"/>
          <w:numId w:val="56"/>
        </w:numPr>
        <w:rPr>
          <w:rFonts w:ascii="Verdana" w:hAnsi="Verdana"/>
          <w:color w:val="000000"/>
          <w:sz w:val="20"/>
          <w:szCs w:val="20"/>
          <w:highlight w:val="yellow"/>
          <w:lang w:eastAsia="fr-FR"/>
        </w:rPr>
      </w:pPr>
      <w:r w:rsidRPr="004820E7">
        <w:rPr>
          <w:rFonts w:ascii="Verdana" w:hAnsi="Verdana"/>
          <w:color w:val="000000"/>
          <w:sz w:val="20"/>
          <w:szCs w:val="20"/>
          <w:highlight w:val="yellow"/>
          <w:lang w:eastAsia="fr-FR"/>
        </w:rPr>
        <w:t xml:space="preserve">Facilitate the decentralization of interventions of the incubator through their various regional offices; </w:t>
      </w:r>
    </w:p>
    <w:p w14:paraId="00B9DC95" w14:textId="77777777" w:rsidR="00345EE5" w:rsidRPr="004820E7" w:rsidRDefault="00345EE5" w:rsidP="00345EE5">
      <w:pPr>
        <w:pStyle w:val="Paragrafoelenco"/>
        <w:numPr>
          <w:ilvl w:val="1"/>
          <w:numId w:val="56"/>
        </w:numPr>
        <w:rPr>
          <w:rFonts w:ascii="Verdana" w:hAnsi="Verdana"/>
          <w:color w:val="000000"/>
          <w:sz w:val="20"/>
          <w:szCs w:val="20"/>
          <w:highlight w:val="yellow"/>
          <w:lang w:eastAsia="fr-FR"/>
        </w:rPr>
      </w:pPr>
      <w:r w:rsidRPr="004820E7">
        <w:rPr>
          <w:rFonts w:ascii="Verdana" w:hAnsi="Verdana"/>
          <w:color w:val="000000"/>
          <w:sz w:val="20"/>
          <w:szCs w:val="20"/>
          <w:highlight w:val="yellow"/>
          <w:lang w:eastAsia="fr-FR"/>
        </w:rPr>
        <w:t xml:space="preserve">Participate in the incubator's communication campaigns and relay information; </w:t>
      </w:r>
    </w:p>
    <w:p w14:paraId="754FEF68" w14:textId="77777777" w:rsidR="00345EE5" w:rsidRPr="004820E7" w:rsidRDefault="00345EE5" w:rsidP="00345EE5">
      <w:pPr>
        <w:pStyle w:val="Paragrafoelenco"/>
        <w:numPr>
          <w:ilvl w:val="1"/>
          <w:numId w:val="56"/>
        </w:numPr>
        <w:rPr>
          <w:rFonts w:ascii="Verdana" w:hAnsi="Verdana"/>
          <w:color w:val="000000"/>
          <w:sz w:val="20"/>
          <w:szCs w:val="20"/>
          <w:highlight w:val="yellow"/>
          <w:lang w:eastAsia="fr-FR"/>
        </w:rPr>
      </w:pPr>
      <w:r w:rsidRPr="004820E7">
        <w:rPr>
          <w:rFonts w:ascii="Verdana" w:hAnsi="Verdana"/>
          <w:color w:val="000000"/>
          <w:sz w:val="20"/>
          <w:szCs w:val="20"/>
          <w:highlight w:val="yellow"/>
          <w:lang w:eastAsia="fr-FR"/>
        </w:rPr>
        <w:t>Participate in the incubation cycle, notably by providing support to the incubate on business creation</w:t>
      </w:r>
      <w:r>
        <w:rPr>
          <w:rFonts w:ascii="Verdana" w:hAnsi="Verdana"/>
          <w:color w:val="000000"/>
          <w:sz w:val="20"/>
          <w:szCs w:val="20"/>
          <w:highlight w:val="yellow"/>
          <w:lang w:eastAsia="fr-FR"/>
        </w:rPr>
        <w:t xml:space="preserve"> procedures</w:t>
      </w:r>
      <w:r w:rsidRPr="004820E7">
        <w:rPr>
          <w:rFonts w:ascii="Verdana" w:hAnsi="Verdana"/>
          <w:color w:val="000000"/>
          <w:sz w:val="20"/>
          <w:szCs w:val="20"/>
          <w:highlight w:val="yellow"/>
          <w:lang w:eastAsia="fr-FR"/>
        </w:rPr>
        <w:t>,</w:t>
      </w:r>
      <w:r>
        <w:rPr>
          <w:rFonts w:ascii="Verdana" w:hAnsi="Verdana"/>
          <w:color w:val="000000"/>
          <w:sz w:val="20"/>
          <w:szCs w:val="20"/>
          <w:highlight w:val="yellow"/>
          <w:lang w:eastAsia="fr-FR"/>
        </w:rPr>
        <w:t xml:space="preserve"> presentation of the</w:t>
      </w:r>
      <w:r w:rsidRPr="004820E7">
        <w:rPr>
          <w:rFonts w:ascii="Verdana" w:hAnsi="Verdana"/>
          <w:color w:val="000000"/>
          <w:sz w:val="20"/>
          <w:szCs w:val="20"/>
          <w:highlight w:val="yellow"/>
          <w:lang w:eastAsia="fr-FR"/>
        </w:rPr>
        <w:t xml:space="preserve"> e-toolia tool (</w:t>
      </w:r>
      <w:hyperlink r:id="rId76" w:history="1">
        <w:r w:rsidRPr="004820E7">
          <w:rPr>
            <w:rStyle w:val="Collegamentoipertestuale"/>
            <w:rFonts w:ascii="Verdana" w:hAnsi="Verdana"/>
            <w:sz w:val="20"/>
            <w:szCs w:val="20"/>
            <w:highlight w:val="yellow"/>
            <w:lang w:eastAsia="fr-FR"/>
          </w:rPr>
          <w:t>http://etoolia.edbm.mg/</w:t>
        </w:r>
      </w:hyperlink>
      <w:r>
        <w:rPr>
          <w:rFonts w:ascii="Verdana" w:hAnsi="Verdana"/>
          <w:color w:val="000000"/>
          <w:sz w:val="20"/>
          <w:szCs w:val="20"/>
          <w:highlight w:val="yellow"/>
          <w:lang w:eastAsia="fr-FR"/>
        </w:rPr>
        <w:t>) etc;</w:t>
      </w:r>
    </w:p>
    <w:p w14:paraId="16A05A3A" w14:textId="77777777" w:rsidR="00345EE5" w:rsidRPr="004820E7" w:rsidRDefault="00345EE5" w:rsidP="00345EE5">
      <w:pPr>
        <w:pStyle w:val="Paragrafoelenco"/>
        <w:numPr>
          <w:ilvl w:val="1"/>
          <w:numId w:val="56"/>
        </w:numPr>
        <w:rPr>
          <w:rFonts w:ascii="Verdana" w:hAnsi="Verdana"/>
          <w:color w:val="000000"/>
          <w:sz w:val="20"/>
          <w:szCs w:val="20"/>
          <w:highlight w:val="yellow"/>
          <w:lang w:eastAsia="fr-FR"/>
        </w:rPr>
      </w:pPr>
      <w:r w:rsidRPr="004820E7">
        <w:rPr>
          <w:rFonts w:ascii="Verdana" w:hAnsi="Verdana"/>
          <w:color w:val="000000"/>
          <w:sz w:val="20"/>
          <w:szCs w:val="20"/>
          <w:highlight w:val="yellow"/>
          <w:lang w:eastAsia="fr-FR"/>
        </w:rPr>
        <w:t xml:space="preserve">Member of the incubation selection committee; </w:t>
      </w:r>
    </w:p>
    <w:p w14:paraId="20B2223D" w14:textId="77777777" w:rsidR="00345EE5" w:rsidRPr="004820E7" w:rsidRDefault="00345EE5" w:rsidP="00345EE5">
      <w:pPr>
        <w:pStyle w:val="Paragrafoelenco"/>
        <w:numPr>
          <w:ilvl w:val="1"/>
          <w:numId w:val="56"/>
        </w:numPr>
        <w:rPr>
          <w:rFonts w:ascii="Verdana" w:hAnsi="Verdana"/>
          <w:color w:val="000000"/>
          <w:sz w:val="20"/>
          <w:szCs w:val="20"/>
          <w:highlight w:val="yellow"/>
          <w:lang w:eastAsia="fr-FR"/>
        </w:rPr>
      </w:pPr>
      <w:r w:rsidRPr="004820E7">
        <w:rPr>
          <w:rFonts w:ascii="Verdana" w:hAnsi="Verdana"/>
          <w:color w:val="000000"/>
          <w:sz w:val="20"/>
          <w:szCs w:val="20"/>
          <w:highlight w:val="yellow"/>
          <w:lang w:eastAsia="fr-FR"/>
        </w:rPr>
        <w:t xml:space="preserve">Facilitate the presentation of incubated and ready to launch projects to investors; </w:t>
      </w:r>
    </w:p>
    <w:p w14:paraId="208CDC2E" w14:textId="77777777" w:rsidR="00886A1B" w:rsidRDefault="00886A1B" w:rsidP="00735A25">
      <w:pPr>
        <w:rPr>
          <w:rFonts w:ascii="Verdana" w:hAnsi="Verdana"/>
          <w:color w:val="000000"/>
          <w:sz w:val="20"/>
          <w:szCs w:val="20"/>
          <w:highlight w:val="yellow"/>
          <w:lang w:val="en" w:eastAsia="fr-FR"/>
        </w:rPr>
      </w:pPr>
    </w:p>
    <w:p w14:paraId="6B690FFD" w14:textId="7597E6FC" w:rsidR="00886A1B" w:rsidRPr="0024699B" w:rsidRDefault="00886A1B" w:rsidP="00886A1B">
      <w:pPr>
        <w:pStyle w:val="Titolo1"/>
        <w:spacing w:line="240" w:lineRule="auto"/>
        <w:rPr>
          <w:rFonts w:ascii="Verdana" w:eastAsia="Times New Roman" w:hAnsi="Verdana" w:cs="Times New Roman"/>
          <w:bCs/>
          <w:sz w:val="20"/>
          <w:szCs w:val="20"/>
          <w:lang w:val="en-US"/>
        </w:rPr>
      </w:pPr>
      <w:r w:rsidRPr="0024699B">
        <w:rPr>
          <w:rFonts w:ascii="Verdana" w:eastAsia="Times New Roman" w:hAnsi="Verdana" w:cs="Times New Roman"/>
          <w:bCs/>
          <w:sz w:val="20"/>
          <w:szCs w:val="20"/>
          <w:lang w:val="en-US"/>
        </w:rPr>
        <w:t>Partnerships with other actors involved in sustainable energy promotion</w:t>
      </w:r>
    </w:p>
    <w:p w14:paraId="38975E2A" w14:textId="77777777" w:rsidR="00886A1B" w:rsidRPr="0024699B" w:rsidRDefault="00886A1B" w:rsidP="00886A1B">
      <w:pPr>
        <w:spacing w:line="276" w:lineRule="auto"/>
        <w:jc w:val="both"/>
        <w:rPr>
          <w:rFonts w:ascii="Verdana" w:hAnsi="Verdana"/>
          <w:color w:val="000000"/>
          <w:sz w:val="20"/>
          <w:szCs w:val="20"/>
          <w:lang w:val="en-US" w:eastAsia="fr-FR"/>
        </w:rPr>
      </w:pPr>
      <w:r w:rsidRPr="0024699B">
        <w:rPr>
          <w:rFonts w:ascii="Verdana" w:hAnsi="Verdana"/>
          <w:color w:val="000000"/>
          <w:sz w:val="20"/>
          <w:szCs w:val="20"/>
          <w:lang w:val="en-US" w:eastAsia="fr-FR"/>
        </w:rPr>
        <w:t>The SEI will need to have a large knowledge of different actors in the field of sustainable energy in Madagascar, especially in the region.  The SEI will identify different other actors which could collaborate with the SEI to promote this sector, give assistance to project owners, especially young people and young graduates.</w:t>
      </w:r>
    </w:p>
    <w:p w14:paraId="22043179" w14:textId="77777777" w:rsidR="00886A1B" w:rsidRPr="0024699B" w:rsidRDefault="00886A1B" w:rsidP="00886A1B">
      <w:pPr>
        <w:spacing w:line="276" w:lineRule="auto"/>
        <w:jc w:val="both"/>
        <w:rPr>
          <w:rFonts w:ascii="Verdana" w:hAnsi="Verdana"/>
          <w:color w:val="000000"/>
          <w:sz w:val="20"/>
          <w:szCs w:val="20"/>
          <w:lang w:val="en-US" w:eastAsia="fr-FR"/>
        </w:rPr>
      </w:pPr>
      <w:r w:rsidRPr="0024699B">
        <w:rPr>
          <w:rFonts w:ascii="Verdana" w:hAnsi="Verdana"/>
          <w:color w:val="000000"/>
          <w:sz w:val="20"/>
          <w:szCs w:val="20"/>
          <w:lang w:val="en-US" w:eastAsia="fr-FR"/>
        </w:rPr>
        <w:lastRenderedPageBreak/>
        <w:t xml:space="preserve">One of the main objectives of SEI is to support SMEs to develop credible and bankable project documents for financial institutions. </w:t>
      </w:r>
    </w:p>
    <w:p w14:paraId="15EABBFC" w14:textId="77777777" w:rsidR="00886A1B" w:rsidRPr="0024699B" w:rsidRDefault="00886A1B" w:rsidP="00886A1B">
      <w:pPr>
        <w:spacing w:line="276" w:lineRule="auto"/>
        <w:rPr>
          <w:rFonts w:ascii="Verdana" w:hAnsi="Verdana"/>
          <w:color w:val="000000"/>
          <w:sz w:val="20"/>
          <w:szCs w:val="20"/>
          <w:lang w:val="en-US" w:eastAsia="fr-FR"/>
        </w:rPr>
      </w:pPr>
    </w:p>
    <w:p w14:paraId="6EB94696" w14:textId="77777777" w:rsidR="00D77156" w:rsidRPr="0024699B" w:rsidRDefault="00D77156" w:rsidP="00886A1B">
      <w:pPr>
        <w:spacing w:line="276" w:lineRule="auto"/>
        <w:jc w:val="both"/>
        <w:rPr>
          <w:rFonts w:ascii="Verdana" w:hAnsi="Verdana"/>
          <w:color w:val="000000"/>
          <w:sz w:val="20"/>
          <w:szCs w:val="20"/>
          <w:lang w:val="en-US" w:eastAsia="fr-FR"/>
        </w:rPr>
      </w:pPr>
    </w:p>
    <w:p w14:paraId="54D5CDA5" w14:textId="77777777" w:rsidR="00D77156" w:rsidRPr="0024699B" w:rsidRDefault="00D77156" w:rsidP="00886A1B">
      <w:pPr>
        <w:spacing w:line="276" w:lineRule="auto"/>
        <w:jc w:val="both"/>
        <w:rPr>
          <w:rFonts w:ascii="Verdana" w:hAnsi="Verdana"/>
          <w:color w:val="000000"/>
          <w:sz w:val="20"/>
          <w:szCs w:val="20"/>
          <w:lang w:val="en-US" w:eastAsia="fr-FR"/>
        </w:rPr>
      </w:pPr>
    </w:p>
    <w:p w14:paraId="293F152D" w14:textId="77777777" w:rsidR="00D77156" w:rsidRPr="0024699B" w:rsidRDefault="00D77156" w:rsidP="00886A1B">
      <w:pPr>
        <w:spacing w:line="276" w:lineRule="auto"/>
        <w:jc w:val="both"/>
        <w:rPr>
          <w:rFonts w:ascii="Verdana" w:hAnsi="Verdana"/>
          <w:color w:val="000000"/>
          <w:sz w:val="20"/>
          <w:szCs w:val="20"/>
          <w:lang w:val="en-US" w:eastAsia="fr-FR"/>
        </w:rPr>
      </w:pPr>
    </w:p>
    <w:p w14:paraId="693A81E5" w14:textId="77777777" w:rsidR="00886A1B" w:rsidRPr="0024699B" w:rsidRDefault="00886A1B" w:rsidP="00886A1B">
      <w:pPr>
        <w:spacing w:line="276" w:lineRule="auto"/>
        <w:jc w:val="both"/>
        <w:rPr>
          <w:rFonts w:ascii="Verdana" w:hAnsi="Verdana"/>
          <w:color w:val="000000"/>
          <w:sz w:val="20"/>
          <w:szCs w:val="20"/>
          <w:lang w:val="en-US" w:eastAsia="fr-FR"/>
        </w:rPr>
      </w:pPr>
      <w:r w:rsidRPr="0024699B">
        <w:rPr>
          <w:rFonts w:ascii="Verdana" w:hAnsi="Verdana"/>
          <w:color w:val="000000"/>
          <w:sz w:val="20"/>
          <w:szCs w:val="20"/>
          <w:lang w:val="en-US" w:eastAsia="fr-FR"/>
        </w:rPr>
        <w:t>Several potential collaborative actors have already been identified:</w:t>
      </w:r>
    </w:p>
    <w:p w14:paraId="049615BF" w14:textId="77777777" w:rsidR="00886A1B" w:rsidRPr="006716EC" w:rsidRDefault="00886A1B" w:rsidP="00886A1B">
      <w:pPr>
        <w:pStyle w:val="Paragrafoelenco"/>
        <w:numPr>
          <w:ilvl w:val="0"/>
          <w:numId w:val="45"/>
        </w:numPr>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Public institution involved in energy sector and environment: MEH, MEDD, ADER, ORE for institutional and regulatory aspects, which may also propose projects to be incubated;</w:t>
      </w:r>
    </w:p>
    <w:p w14:paraId="0CCCF4EA" w14:textId="77777777" w:rsidR="00886A1B" w:rsidRPr="006716EC" w:rsidRDefault="00886A1B" w:rsidP="00886A1B">
      <w:pPr>
        <w:pStyle w:val="Paragrafoelenco"/>
        <w:numPr>
          <w:ilvl w:val="0"/>
          <w:numId w:val="45"/>
        </w:numPr>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 xml:space="preserve">Entities involved in private sector development: Ministry of Industry, Commerce and Consumption (MICC), </w:t>
      </w:r>
      <w:r w:rsidRPr="00D44E0F">
        <w:rPr>
          <w:rFonts w:ascii="Verdana" w:eastAsia="Times New Roman" w:hAnsi="Verdana" w:cs="Times New Roman"/>
          <w:color w:val="000000"/>
          <w:sz w:val="20"/>
          <w:szCs w:val="20"/>
          <w:highlight w:val="yellow"/>
          <w:lang w:val="en-US" w:eastAsia="fr-FR"/>
        </w:rPr>
        <w:t>Economic Development Board of Madagascar (EDBM),</w:t>
      </w:r>
      <w:r>
        <w:rPr>
          <w:rFonts w:ascii="Verdana" w:eastAsia="Times New Roman" w:hAnsi="Verdana" w:cs="Times New Roman"/>
          <w:color w:val="000000"/>
          <w:sz w:val="20"/>
          <w:szCs w:val="20"/>
          <w:lang w:val="en-US" w:eastAsia="fr-FR"/>
        </w:rPr>
        <w:t xml:space="preserve"> </w:t>
      </w:r>
      <w:r w:rsidRPr="006716EC">
        <w:rPr>
          <w:rFonts w:ascii="Verdana" w:eastAsia="Times New Roman" w:hAnsi="Verdana" w:cs="Times New Roman"/>
          <w:color w:val="000000"/>
          <w:sz w:val="20"/>
          <w:szCs w:val="20"/>
          <w:lang w:val="en-US" w:eastAsia="fr-FR"/>
        </w:rPr>
        <w:t>private sector organization (SIM, GEM, FIVMPAMA, GFEM) and groups of companies in the energy sector (GPEM, AOPEM) for the mobilization of companies and in order to organize conferences and mentoring. Special mention will be made to the Group of Women Entrepreneurs to encourage the multiplication of projects led by women;</w:t>
      </w:r>
    </w:p>
    <w:p w14:paraId="2DDC7526" w14:textId="77777777" w:rsidR="00886A1B" w:rsidRPr="006716EC" w:rsidRDefault="00886A1B" w:rsidP="00886A1B">
      <w:pPr>
        <w:pStyle w:val="Paragrafoelenco"/>
        <w:numPr>
          <w:ilvl w:val="0"/>
          <w:numId w:val="45"/>
        </w:numPr>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Universities, vocational training centers and research centers in order to properly orient project owners to the appropriate experts. It also allows these centers to identify some training course and technologies which need to be improved according the demand;</w:t>
      </w:r>
    </w:p>
    <w:p w14:paraId="292751D9" w14:textId="77777777" w:rsidR="00D77156" w:rsidRDefault="00886A1B" w:rsidP="00886A1B">
      <w:pPr>
        <w:pStyle w:val="Paragrafoelenco"/>
        <w:numPr>
          <w:ilvl w:val="0"/>
          <w:numId w:val="45"/>
        </w:numPr>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 xml:space="preserve">Technical and Financial institutions: local banks, venture capital in order to properly orient project owners to appropriate institutions, to be informed about the different criteria required and conditions to obtain credit; PFAN (SMEs incubated could be considered as pipeline for PFAN); Investors and Partners (IETP), GIZ, World Bank, etc. </w:t>
      </w:r>
    </w:p>
    <w:p w14:paraId="79A0B56A" w14:textId="3BEC932C" w:rsidR="00D77156" w:rsidRPr="00D77156" w:rsidRDefault="00D77156" w:rsidP="00D77156">
      <w:pPr>
        <w:pStyle w:val="Paragrafoelenco"/>
        <w:numPr>
          <w:ilvl w:val="0"/>
          <w:numId w:val="45"/>
        </w:numPr>
        <w:rPr>
          <w:rFonts w:ascii="Verdana" w:hAnsi="Verdana"/>
          <w:b/>
          <w:i/>
          <w:sz w:val="20"/>
          <w:szCs w:val="20"/>
          <w:highlight w:val="yellow"/>
          <w:lang w:val="en-US"/>
        </w:rPr>
      </w:pPr>
      <w:r w:rsidRPr="00886A1B">
        <w:rPr>
          <w:rFonts w:ascii="Verdana" w:hAnsi="Verdana"/>
          <w:b/>
          <w:sz w:val="20"/>
          <w:szCs w:val="20"/>
          <w:highlight w:val="yellow"/>
          <w:lang w:val="en-US"/>
        </w:rPr>
        <w:t>Climate Technology Centre and Network (CTCN):</w:t>
      </w:r>
      <w:r w:rsidRPr="00886A1B">
        <w:rPr>
          <w:rFonts w:ascii="Verdana" w:hAnsi="Verdana"/>
          <w:b/>
          <w:i/>
          <w:sz w:val="20"/>
          <w:szCs w:val="20"/>
          <w:highlight w:val="yellow"/>
          <w:lang w:val="en-US"/>
        </w:rPr>
        <w:t xml:space="preserve"> </w:t>
      </w:r>
      <w:r w:rsidRPr="00886A1B">
        <w:rPr>
          <w:rFonts w:ascii="Verdana" w:hAnsi="Verdana"/>
          <w:sz w:val="20"/>
          <w:szCs w:val="20"/>
          <w:highlight w:val="yellow"/>
          <w:lang w:val="en-US"/>
        </w:rPr>
        <w:t>The CTCN promotes the accelerated transfer of environmentally sound technologies for low carbon and climate resilient development at the request of developing countries. They provide technology solutions, capacity building and advice on policy, legal and regulatory frameworks tailored to the needs of individual countries. The CTCN platform can be used to disseminate lessons learned and deploy best practice cases i</w:t>
      </w:r>
      <w:r>
        <w:rPr>
          <w:rFonts w:ascii="Verdana" w:hAnsi="Verdana"/>
          <w:sz w:val="20"/>
          <w:szCs w:val="20"/>
          <w:highlight w:val="yellow"/>
          <w:lang w:val="en-US"/>
        </w:rPr>
        <w:t xml:space="preserve">n and beyond Sub-Saharan Africa especially for the SEI; </w:t>
      </w:r>
    </w:p>
    <w:p w14:paraId="7D86F8DC" w14:textId="647BBA23" w:rsidR="00886A1B" w:rsidRPr="006716EC" w:rsidRDefault="00886A1B" w:rsidP="00D77156">
      <w:pPr>
        <w:pStyle w:val="Paragrafoelenco"/>
        <w:ind w:left="360"/>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The SEI will establish a regular exchange with these financial institutions in order to know and update the criteria of eligibility of projects submitted to them and the required administrative documents which the projects owners have to bring with the business plan;</w:t>
      </w:r>
    </w:p>
    <w:p w14:paraId="3E0609C1" w14:textId="77777777" w:rsidR="00886A1B" w:rsidRPr="006716EC" w:rsidRDefault="00886A1B" w:rsidP="00886A1B">
      <w:pPr>
        <w:pStyle w:val="Paragrafoelenco"/>
        <w:numPr>
          <w:ilvl w:val="0"/>
          <w:numId w:val="45"/>
        </w:numPr>
        <w:rPr>
          <w:rFonts w:ascii="Verdana" w:eastAsia="Times New Roman" w:hAnsi="Verdana" w:cs="Times New Roman"/>
          <w:color w:val="000000"/>
          <w:sz w:val="20"/>
          <w:szCs w:val="20"/>
          <w:lang w:val="en-US" w:eastAsia="fr-FR"/>
        </w:rPr>
      </w:pPr>
      <w:r w:rsidRPr="006716EC">
        <w:rPr>
          <w:rFonts w:ascii="Verdana" w:eastAsia="Times New Roman" w:hAnsi="Verdana" w:cs="Times New Roman"/>
          <w:color w:val="000000"/>
          <w:sz w:val="20"/>
          <w:szCs w:val="20"/>
          <w:lang w:val="en-US" w:eastAsia="fr-FR"/>
        </w:rPr>
        <w:t>Other incubators, especially those based in the region which could relay SEI intervention.</w:t>
      </w:r>
    </w:p>
    <w:p w14:paraId="0201D3DE" w14:textId="77777777" w:rsidR="00886A1B" w:rsidRDefault="00886A1B" w:rsidP="00735A25">
      <w:pPr>
        <w:rPr>
          <w:rFonts w:ascii="Verdana" w:hAnsi="Verdana"/>
          <w:color w:val="000000"/>
          <w:sz w:val="20"/>
          <w:szCs w:val="20"/>
          <w:highlight w:val="yellow"/>
          <w:lang w:val="en-US" w:eastAsia="fr-FR"/>
        </w:rPr>
      </w:pPr>
    </w:p>
    <w:p w14:paraId="33E6D63C" w14:textId="77777777" w:rsidR="00886A1B" w:rsidRPr="0024699B" w:rsidRDefault="00886A1B" w:rsidP="00886A1B">
      <w:pPr>
        <w:spacing w:line="276" w:lineRule="auto"/>
        <w:jc w:val="both"/>
        <w:rPr>
          <w:rFonts w:ascii="Verdana" w:hAnsi="Verdana"/>
          <w:color w:val="000000"/>
          <w:sz w:val="20"/>
          <w:szCs w:val="20"/>
          <w:lang w:val="en-US" w:eastAsia="fr-FR"/>
        </w:rPr>
      </w:pPr>
      <w:r w:rsidRPr="0024699B">
        <w:rPr>
          <w:rFonts w:ascii="Verdana" w:hAnsi="Verdana"/>
          <w:color w:val="000000"/>
          <w:sz w:val="20"/>
          <w:szCs w:val="20"/>
          <w:lang w:val="en-US" w:eastAsia="fr-FR"/>
        </w:rPr>
        <w:t>SEI will promote sustainable energy by organizing awareness campain. Thus, it will be able to organize conferences on this theme in various sites such as universities, as well as take, advantage of various trade fair events, fairs, in particular those related to energy, infrastructure and industry.</w:t>
      </w:r>
    </w:p>
    <w:p w14:paraId="32A0110B" w14:textId="77777777" w:rsidR="00886A1B" w:rsidRPr="0024699B" w:rsidRDefault="00886A1B" w:rsidP="00735A25">
      <w:pPr>
        <w:rPr>
          <w:rFonts w:ascii="Verdana" w:hAnsi="Verdana"/>
          <w:color w:val="000000"/>
          <w:sz w:val="20"/>
          <w:szCs w:val="20"/>
          <w:highlight w:val="yellow"/>
          <w:lang w:val="en-US" w:eastAsia="fr-FR"/>
        </w:rPr>
        <w:sectPr w:rsidR="00886A1B" w:rsidRPr="0024699B">
          <w:footerReference w:type="default" r:id="rId77"/>
          <w:pgSz w:w="11906" w:h="16838"/>
          <w:pgMar w:top="1417" w:right="1417" w:bottom="1417" w:left="1417" w:header="708" w:footer="708" w:gutter="0"/>
          <w:cols w:space="708"/>
          <w:docGrid w:linePitch="360"/>
        </w:sectPr>
      </w:pPr>
    </w:p>
    <w:p w14:paraId="777EA8A4" w14:textId="51188740" w:rsidR="00645231" w:rsidRDefault="00645231" w:rsidP="00645231">
      <w:pPr>
        <w:jc w:val="center"/>
        <w:rPr>
          <w:rFonts w:ascii="Verdana" w:hAnsi="Verdana"/>
          <w:color w:val="000000"/>
          <w:sz w:val="20"/>
          <w:szCs w:val="20"/>
          <w:lang w:eastAsia="fr-FR"/>
        </w:rPr>
      </w:pPr>
      <w:r w:rsidRPr="00645231">
        <w:rPr>
          <w:rFonts w:ascii="Arial Narrow" w:hAnsi="Arial Narrow"/>
          <w:noProof/>
          <w:color w:val="000000"/>
          <w:lang w:val="en-US" w:eastAsia="en-US"/>
        </w:rPr>
        <w:lastRenderedPageBreak/>
        <w:drawing>
          <wp:inline distT="0" distB="0" distL="0" distR="0" wp14:anchorId="35097CD7" wp14:editId="48070EBC">
            <wp:extent cx="1192695" cy="989396"/>
            <wp:effectExtent l="19050" t="19050" r="26670" b="20320"/>
            <wp:docPr id="48" name="Image 47"/>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48" name="Image 47"/>
                    <pic:cNvPicPr>
                      <a:picLocks noChangeAspect="1"/>
                    </pic:cNvPicPr>
                  </pic:nvPicPr>
                  <pic:blipFill>
                    <a:blip r:embed="rId78" cstate="print">
                      <a:extLst>
                        <a:ext uri="{28A0092B-C50C-407E-A947-70E740481C1C}">
                          <a14:useLocalDpi xmlns:a14="http://schemas.microsoft.com/office/drawing/2010/main" val="0"/>
                        </a:ext>
                      </a:extLst>
                    </a:blip>
                    <a:stretch>
                      <a:fillRect/>
                    </a:stretch>
                  </pic:blipFill>
                  <pic:spPr>
                    <a:xfrm>
                      <a:off x="0" y="0"/>
                      <a:ext cx="1226587" cy="1017511"/>
                    </a:xfrm>
                    <a:prstGeom prst="rect">
                      <a:avLst/>
                    </a:prstGeom>
                    <a:ln w="19050">
                      <a:solidFill>
                        <a:schemeClr val="tx1"/>
                      </a:solidFill>
                    </a:ln>
                  </pic:spPr>
                </pic:pic>
              </a:graphicData>
            </a:graphic>
          </wp:inline>
        </w:drawing>
      </w:r>
    </w:p>
    <w:p w14:paraId="21AF5EB5" w14:textId="1FC111B7" w:rsidR="00735A25" w:rsidRDefault="002B3C1B" w:rsidP="00735A25">
      <w:pPr>
        <w:rPr>
          <w:rFonts w:ascii="Verdana" w:hAnsi="Verdana"/>
          <w:color w:val="000000"/>
          <w:sz w:val="20"/>
          <w:szCs w:val="20"/>
          <w:highlight w:val="yellow"/>
          <w:lang w:eastAsia="fr-FR"/>
        </w:rPr>
      </w:pPr>
      <w:r>
        <w:rPr>
          <w:noProof/>
          <w:lang w:val="fr-FR" w:eastAsia="fr-FR"/>
        </w:rPr>
        <w:pict w14:anchorId="566EE499">
          <v:shapetype id="_x0000_t75" coordsize="21600,21600" o:spt="75" o:preferrelative="t" path="m@4@5l@4@11@9@11@9@5xe" filled="f" stroked="f">
            <v:stroke joinstyle="miter"/>
            <v:formulas>
              <v:f eqn="if lineDrawn pixelLineWidth 0"/>
              <v:f eqn="sum @0 1 0"/>
              <v:f eqn="sum 0 0 @1"/>
              <v:f eqn="prod @2 1 2"/>
              <v:f eqn="prod @3 21600 pixelWidth"/>
              <v:f eqn="prod @3 21600 pixelHeight"/>
              <v:f eqn="sum @0 0 1"/>
              <v:f eqn="prod @6 1 2"/>
              <v:f eqn="prod @7 21600 pixelWidth"/>
              <v:f eqn="sum @8 21600 0"/>
              <v:f eqn="prod @7 21600 pixelHeight"/>
              <v:f eqn="sum @10 21600 0"/>
            </v:formulas>
            <v:path o:extrusionok="f" gradientshapeok="t" o:connecttype="rect"/>
            <o:lock v:ext="edit" aspectratio="t"/>
          </v:shapetype>
          <v:shape id="_x0000_i1025" type="#_x0000_t75" alt="" style="width:699.3pt;height:350.8pt;mso-width-percent:0;mso-height-percent:0;mso-width-percent:0;mso-height-percent:0">
            <v:imagedata r:id="rId79" o:title="Cycle incubateur-rev"/>
          </v:shape>
        </w:pict>
      </w:r>
    </w:p>
    <w:p w14:paraId="69B8CB06" w14:textId="660C3A2E" w:rsidR="00735A25" w:rsidRDefault="00735A25" w:rsidP="00735A25">
      <w:pPr>
        <w:rPr>
          <w:rFonts w:ascii="Verdana" w:hAnsi="Verdana"/>
          <w:color w:val="000000"/>
          <w:sz w:val="20"/>
          <w:szCs w:val="20"/>
          <w:highlight w:val="yellow"/>
          <w:lang w:eastAsia="fr-FR"/>
        </w:rPr>
      </w:pPr>
    </w:p>
    <w:p w14:paraId="4D77512D" w14:textId="77777777" w:rsidR="00645231" w:rsidRPr="0024699B" w:rsidRDefault="00645231" w:rsidP="00645231">
      <w:pPr>
        <w:pStyle w:val="Titolo1"/>
        <w:spacing w:line="240" w:lineRule="auto"/>
        <w:rPr>
          <w:rFonts w:ascii="Verdana" w:eastAsia="Times New Roman" w:hAnsi="Verdana" w:cs="Times New Roman"/>
          <w:bCs/>
          <w:sz w:val="20"/>
          <w:szCs w:val="20"/>
          <w:lang w:val="en-US"/>
        </w:rPr>
      </w:pPr>
      <w:r w:rsidRPr="0024699B">
        <w:rPr>
          <w:rFonts w:ascii="Verdana" w:eastAsia="Times New Roman" w:hAnsi="Verdana" w:cs="Times New Roman"/>
          <w:bCs/>
          <w:sz w:val="20"/>
          <w:szCs w:val="20"/>
          <w:lang w:val="en-US"/>
        </w:rPr>
        <w:lastRenderedPageBreak/>
        <w:t>Indicative Timeline, outputs and activities dedicated to the SEI</w:t>
      </w:r>
    </w:p>
    <w:p w14:paraId="7E20DAD0" w14:textId="4CD16CCD" w:rsidR="00645231" w:rsidRPr="0024699B" w:rsidRDefault="00645231" w:rsidP="00735A25">
      <w:pPr>
        <w:rPr>
          <w:rFonts w:ascii="Verdana" w:hAnsi="Verdana"/>
          <w:color w:val="000000"/>
          <w:sz w:val="20"/>
          <w:szCs w:val="20"/>
          <w:highlight w:val="yellow"/>
          <w:lang w:val="en-US" w:eastAsia="fr-FR"/>
        </w:rPr>
      </w:pPr>
    </w:p>
    <w:p w14:paraId="61235639" w14:textId="1AFFF4F1" w:rsidR="00735A25" w:rsidRDefault="00FF0A6C" w:rsidP="00735A25">
      <w:pPr>
        <w:rPr>
          <w:rFonts w:ascii="Verdana" w:hAnsi="Verdana"/>
          <w:color w:val="000000"/>
          <w:sz w:val="20"/>
          <w:szCs w:val="20"/>
          <w:highlight w:val="yellow"/>
          <w:lang w:eastAsia="fr-FR"/>
        </w:rPr>
      </w:pPr>
      <w:r w:rsidRPr="00FF0A6C">
        <w:rPr>
          <w:noProof/>
          <w:lang w:val="en-US" w:eastAsia="en-US"/>
        </w:rPr>
        <w:drawing>
          <wp:inline distT="0" distB="0" distL="0" distR="0" wp14:anchorId="1CF8872B" wp14:editId="2F63B55A">
            <wp:extent cx="9501505" cy="4778734"/>
            <wp:effectExtent l="0" t="0" r="4445" b="3175"/>
            <wp:docPr id="6" name="Image 6"/>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Picture 3"/>
                    <pic:cNvPicPr>
                      <a:picLocks noChangeAspect="1" noChangeArrowheads="1"/>
                    </pic:cNvPicPr>
                  </pic:nvPicPr>
                  <pic:blipFill>
                    <a:blip r:embed="rId80" cstate="print">
                      <a:extLst>
                        <a:ext uri="{28A0092B-C50C-407E-A947-70E740481C1C}">
                          <a14:useLocalDpi xmlns:a14="http://schemas.microsoft.com/office/drawing/2010/main" val="0"/>
                        </a:ext>
                      </a:extLst>
                    </a:blip>
                    <a:srcRect/>
                    <a:stretch>
                      <a:fillRect/>
                    </a:stretch>
                  </pic:blipFill>
                  <pic:spPr bwMode="auto">
                    <a:xfrm>
                      <a:off x="0" y="0"/>
                      <a:ext cx="9512722" cy="4784375"/>
                    </a:xfrm>
                    <a:prstGeom prst="rect">
                      <a:avLst/>
                    </a:prstGeom>
                    <a:noFill/>
                    <a:ln>
                      <a:noFill/>
                    </a:ln>
                  </pic:spPr>
                </pic:pic>
              </a:graphicData>
            </a:graphic>
          </wp:inline>
        </w:drawing>
      </w:r>
    </w:p>
    <w:p w14:paraId="2955580A" w14:textId="77777777" w:rsidR="00645231" w:rsidRPr="00735A25" w:rsidRDefault="00645231" w:rsidP="00735A25">
      <w:pPr>
        <w:rPr>
          <w:rFonts w:ascii="Verdana" w:hAnsi="Verdana"/>
          <w:color w:val="000000"/>
          <w:sz w:val="20"/>
          <w:szCs w:val="20"/>
          <w:highlight w:val="yellow"/>
          <w:lang w:eastAsia="fr-FR"/>
        </w:rPr>
      </w:pPr>
    </w:p>
    <w:p w14:paraId="7336D1FD" w14:textId="135314B8" w:rsidR="00B70285" w:rsidRPr="00834B42" w:rsidRDefault="00B70285" w:rsidP="00735A25">
      <w:pPr>
        <w:spacing w:line="276" w:lineRule="auto"/>
        <w:rPr>
          <w:rFonts w:ascii="Arial Narrow" w:hAnsi="Arial Narrow"/>
          <w:color w:val="000000"/>
          <w:highlight w:val="yellow"/>
          <w:lang w:val="en-ZA" w:eastAsia="fr-FR"/>
        </w:rPr>
        <w:sectPr w:rsidR="00B70285" w:rsidRPr="00834B42" w:rsidSect="00645231">
          <w:pgSz w:w="16838" w:h="11906" w:orient="landscape"/>
          <w:pgMar w:top="1417" w:right="1417" w:bottom="1417" w:left="1417" w:header="708" w:footer="708" w:gutter="0"/>
          <w:cols w:space="708"/>
          <w:docGrid w:linePitch="360"/>
        </w:sectPr>
      </w:pPr>
    </w:p>
    <w:p w14:paraId="10B31789" w14:textId="44511D3C" w:rsidR="003E3E3C" w:rsidRPr="0024699B" w:rsidRDefault="003E3E3C" w:rsidP="00FE0177">
      <w:pPr>
        <w:rPr>
          <w:rFonts w:ascii="Verdana" w:eastAsia="Verdana" w:hAnsi="Verdana" w:cs="Verdana"/>
          <w:b/>
          <w:color w:val="0070C0"/>
          <w:sz w:val="20"/>
          <w:szCs w:val="20"/>
          <w:u w:val="single"/>
          <w:lang w:val="en-US"/>
        </w:rPr>
      </w:pPr>
      <w:r w:rsidRPr="0024699B">
        <w:rPr>
          <w:rFonts w:ascii="Verdana" w:eastAsia="Verdana" w:hAnsi="Verdana" w:cs="Verdana"/>
          <w:b/>
          <w:color w:val="0070C0"/>
          <w:sz w:val="20"/>
          <w:szCs w:val="20"/>
          <w:u w:val="single"/>
          <w:lang w:val="en-US"/>
        </w:rPr>
        <w:lastRenderedPageBreak/>
        <w:t xml:space="preserve">Annex </w:t>
      </w:r>
      <w:r w:rsidR="00B70285" w:rsidRPr="0024699B">
        <w:rPr>
          <w:rFonts w:ascii="Verdana" w:eastAsia="Verdana" w:hAnsi="Verdana" w:cs="Verdana"/>
          <w:b/>
          <w:color w:val="0070C0"/>
          <w:sz w:val="20"/>
          <w:szCs w:val="20"/>
          <w:u w:val="single"/>
          <w:lang w:val="en-US"/>
        </w:rPr>
        <w:t>9</w:t>
      </w:r>
      <w:r w:rsidRPr="0024699B">
        <w:rPr>
          <w:rFonts w:ascii="Verdana" w:eastAsia="Verdana" w:hAnsi="Verdana" w:cs="Verdana"/>
          <w:b/>
          <w:color w:val="0070C0"/>
          <w:sz w:val="20"/>
          <w:szCs w:val="20"/>
          <w:u w:val="single"/>
          <w:lang w:val="en-US"/>
        </w:rPr>
        <w:t>. Pipeline - Representative Projects</w:t>
      </w:r>
    </w:p>
    <w:p w14:paraId="419AACA6" w14:textId="77777777" w:rsidR="003E3E3C" w:rsidRPr="0024699B" w:rsidRDefault="003E3E3C" w:rsidP="00FE0177">
      <w:pPr>
        <w:rPr>
          <w:rFonts w:ascii="Verdana" w:eastAsia="Verdana" w:hAnsi="Verdana" w:cs="Verdana"/>
          <w:b/>
          <w:color w:val="0070C0"/>
          <w:sz w:val="20"/>
          <w:szCs w:val="20"/>
          <w:u w:val="single"/>
          <w:lang w:val="en-US"/>
        </w:rPr>
      </w:pPr>
    </w:p>
    <w:p w14:paraId="65DE39E3" w14:textId="71FB39A5" w:rsidR="003E3E3C" w:rsidRPr="0024699B" w:rsidRDefault="00D465DB" w:rsidP="00FE0177">
      <w:pPr>
        <w:rPr>
          <w:rFonts w:ascii="Verdana" w:eastAsia="Verdana" w:hAnsi="Verdana" w:cs="Verdana"/>
          <w:b/>
          <w:bCs/>
          <w:color w:val="5B9BD5" w:themeColor="accent5"/>
          <w:sz w:val="20"/>
          <w:szCs w:val="20"/>
          <w:u w:val="single"/>
          <w:lang w:val="en-US"/>
        </w:rPr>
      </w:pPr>
      <w:r w:rsidRPr="0024699B">
        <w:rPr>
          <w:rFonts w:ascii="Verdana" w:eastAsia="Verdana" w:hAnsi="Verdana" w:cs="Verdana"/>
          <w:b/>
          <w:bCs/>
          <w:color w:val="5B9BD5" w:themeColor="accent5"/>
          <w:sz w:val="20"/>
          <w:szCs w:val="20"/>
          <w:u w:val="single"/>
          <w:lang w:val="en-US"/>
        </w:rPr>
        <w:t>Showcase of most advanced projects</w:t>
      </w:r>
      <w:r w:rsidR="003D267A" w:rsidRPr="0024699B">
        <w:rPr>
          <w:rFonts w:ascii="Verdana" w:eastAsia="Verdana" w:hAnsi="Verdana" w:cs="Verdana"/>
          <w:b/>
          <w:bCs/>
          <w:color w:val="5B9BD5" w:themeColor="accent5"/>
          <w:sz w:val="20"/>
          <w:szCs w:val="20"/>
          <w:u w:val="single"/>
          <w:lang w:val="en-US"/>
        </w:rPr>
        <w:t xml:space="preserve"> – Ready to start-up as the Derisking Facility becomes operational</w:t>
      </w:r>
    </w:p>
    <w:p w14:paraId="349266C9" w14:textId="77777777" w:rsidR="004E55AA" w:rsidRPr="0024699B" w:rsidRDefault="004E55AA" w:rsidP="00FE0177">
      <w:pPr>
        <w:rPr>
          <w:rFonts w:ascii="Verdana" w:eastAsia="Verdana" w:hAnsi="Verdana" w:cs="Verdana"/>
          <w:b/>
          <w:color w:val="000000" w:themeColor="text1"/>
          <w:sz w:val="20"/>
          <w:szCs w:val="20"/>
          <w:u w:val="single"/>
          <w:lang w:val="en-US"/>
        </w:rPr>
      </w:pPr>
    </w:p>
    <w:p w14:paraId="1FE52BC7" w14:textId="2FE9C60F" w:rsidR="004E55AA" w:rsidRPr="0024699B" w:rsidRDefault="004E55AA" w:rsidP="00FE0177">
      <w:pPr>
        <w:rPr>
          <w:rFonts w:ascii="Verdana" w:hAnsi="Verdana"/>
          <w:color w:val="000000"/>
          <w:sz w:val="20"/>
          <w:szCs w:val="20"/>
          <w:lang w:val="en-US" w:eastAsia="fr-FR"/>
        </w:rPr>
      </w:pPr>
      <w:r w:rsidRPr="0024699B">
        <w:rPr>
          <w:rFonts w:ascii="Verdana" w:hAnsi="Verdana"/>
          <w:color w:val="000000"/>
          <w:sz w:val="20"/>
          <w:szCs w:val="20"/>
          <w:lang w:val="en-US" w:eastAsia="fr-FR"/>
        </w:rPr>
        <w:t>Details presented in the text of the document</w:t>
      </w:r>
      <w:r w:rsidR="00C15323" w:rsidRPr="0024699B">
        <w:rPr>
          <w:rFonts w:ascii="Verdana" w:hAnsi="Verdana"/>
          <w:color w:val="000000"/>
          <w:sz w:val="20"/>
          <w:szCs w:val="20"/>
          <w:lang w:val="en-US" w:eastAsia="fr-FR"/>
        </w:rPr>
        <w:t xml:space="preserve"> (paragraph 2.2)</w:t>
      </w:r>
    </w:p>
    <w:p w14:paraId="07A20F76" w14:textId="5DC864FB" w:rsidR="003E3E3C" w:rsidRPr="0024699B" w:rsidRDefault="00C15323" w:rsidP="00FE0177">
      <w:pPr>
        <w:jc w:val="center"/>
        <w:rPr>
          <w:rFonts w:ascii="Verdana" w:eastAsia="Verdana" w:hAnsi="Verdana" w:cs="Verdana"/>
          <w:b/>
          <w:color w:val="0070C0"/>
          <w:sz w:val="20"/>
          <w:szCs w:val="20"/>
          <w:u w:val="single"/>
          <w:lang w:val="en-US"/>
        </w:rPr>
      </w:pPr>
      <w:r w:rsidRPr="0024699B">
        <w:rPr>
          <w:noProof/>
          <w:lang w:val="en-US"/>
        </w:rPr>
        <w:t xml:space="preserve">  </w:t>
      </w:r>
    </w:p>
    <w:p w14:paraId="6F37DC75" w14:textId="6C9C51F8" w:rsidR="003E3E3C" w:rsidRPr="00BC38BF" w:rsidRDefault="00EF26A1" w:rsidP="00FE0177">
      <w:pPr>
        <w:rPr>
          <w:rFonts w:ascii="Verdana" w:eastAsia="Verdana" w:hAnsi="Verdana" w:cs="Verdana"/>
          <w:b/>
          <w:color w:val="0070C0"/>
          <w:sz w:val="20"/>
          <w:szCs w:val="20"/>
          <w:u w:val="single"/>
        </w:rPr>
      </w:pPr>
      <w:r w:rsidRPr="00EF26A1">
        <w:rPr>
          <w:rFonts w:ascii="Verdana" w:eastAsia="Verdana" w:hAnsi="Verdana" w:cs="Verdana"/>
          <w:bCs/>
          <w:noProof/>
          <w:color w:val="0070C0"/>
          <w:sz w:val="20"/>
          <w:szCs w:val="20"/>
          <w:lang w:val="en-US" w:eastAsia="en-US"/>
        </w:rPr>
        <w:drawing>
          <wp:inline distT="0" distB="0" distL="0" distR="0" wp14:anchorId="44017B46" wp14:editId="4D5213F1">
            <wp:extent cx="5943600" cy="1006475"/>
            <wp:effectExtent l="0" t="0" r="0" b="0"/>
            <wp:docPr id="27" name="Immagine 27"/>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
                    <pic:cNvPicPr/>
                  </pic:nvPicPr>
                  <pic:blipFill>
                    <a:blip r:embed="rId81"/>
                    <a:stretch>
                      <a:fillRect/>
                    </a:stretch>
                  </pic:blipFill>
                  <pic:spPr>
                    <a:xfrm>
                      <a:off x="0" y="0"/>
                      <a:ext cx="5943600" cy="1006475"/>
                    </a:xfrm>
                    <a:prstGeom prst="rect">
                      <a:avLst/>
                    </a:prstGeom>
                  </pic:spPr>
                </pic:pic>
              </a:graphicData>
            </a:graphic>
          </wp:inline>
        </w:drawing>
      </w:r>
    </w:p>
    <w:p w14:paraId="4D11765B" w14:textId="0C145A18" w:rsidR="003E3E3C" w:rsidRPr="00BC38BF" w:rsidRDefault="003E3E3C" w:rsidP="00FE0177">
      <w:pPr>
        <w:rPr>
          <w:rFonts w:ascii="Verdana" w:eastAsia="Verdana" w:hAnsi="Verdana" w:cs="Verdana"/>
          <w:b/>
          <w:bCs/>
          <w:color w:val="5B9BD5" w:themeColor="accent5"/>
          <w:sz w:val="16"/>
          <w:szCs w:val="16"/>
          <w:u w:val="single"/>
        </w:rPr>
      </w:pPr>
    </w:p>
    <w:p w14:paraId="41060C61" w14:textId="77777777" w:rsidR="00D24E66" w:rsidRPr="00BC38BF" w:rsidRDefault="00D24E66" w:rsidP="00FE0177">
      <w:pPr>
        <w:rPr>
          <w:rFonts w:ascii="Verdana" w:eastAsia="Verdana" w:hAnsi="Verdana" w:cs="Verdana"/>
          <w:b/>
          <w:bCs/>
          <w:color w:val="5B9BD5" w:themeColor="accent5"/>
          <w:sz w:val="20"/>
          <w:szCs w:val="20"/>
          <w:u w:val="single"/>
        </w:rPr>
      </w:pPr>
    </w:p>
    <w:p w14:paraId="31F652A8" w14:textId="37A49C1E" w:rsidR="003E3E3C" w:rsidRPr="0024699B" w:rsidRDefault="003D267A" w:rsidP="00FE0177">
      <w:pPr>
        <w:rPr>
          <w:rFonts w:ascii="Verdana" w:eastAsia="Verdana" w:hAnsi="Verdana" w:cs="Verdana"/>
          <w:b/>
          <w:bCs/>
          <w:color w:val="5B9BD5" w:themeColor="accent5"/>
          <w:sz w:val="20"/>
          <w:szCs w:val="20"/>
          <w:u w:val="single"/>
          <w:lang w:val="en-US"/>
        </w:rPr>
      </w:pPr>
      <w:r w:rsidRPr="0024699B">
        <w:rPr>
          <w:rFonts w:ascii="Verdana" w:eastAsia="Verdana" w:hAnsi="Verdana" w:cs="Verdana"/>
          <w:b/>
          <w:bCs/>
          <w:color w:val="5B9BD5" w:themeColor="accent5"/>
          <w:sz w:val="20"/>
          <w:szCs w:val="20"/>
          <w:u w:val="single"/>
          <w:lang w:val="en-US"/>
        </w:rPr>
        <w:t>Other</w:t>
      </w:r>
      <w:r w:rsidR="003E3E3C" w:rsidRPr="0024699B">
        <w:rPr>
          <w:rFonts w:ascii="Verdana" w:eastAsia="Verdana" w:hAnsi="Verdana" w:cs="Verdana"/>
          <w:b/>
          <w:bCs/>
          <w:color w:val="5B9BD5" w:themeColor="accent5"/>
          <w:sz w:val="20"/>
          <w:szCs w:val="20"/>
          <w:u w:val="single"/>
          <w:lang w:val="en-US"/>
        </w:rPr>
        <w:t xml:space="preserve"> advanced projects: Details</w:t>
      </w:r>
    </w:p>
    <w:p w14:paraId="51CDC974" w14:textId="77777777" w:rsidR="003E3E3C" w:rsidRPr="0024699B" w:rsidRDefault="003E3E3C" w:rsidP="00FE0177">
      <w:pPr>
        <w:rPr>
          <w:rFonts w:ascii="Verdana" w:eastAsia="Verdana" w:hAnsi="Verdana" w:cs="Verdana"/>
          <w:bCs/>
          <w:color w:val="000000" w:themeColor="text1"/>
          <w:sz w:val="16"/>
          <w:szCs w:val="16"/>
          <w:u w:val="single"/>
          <w:lang w:val="en-US"/>
        </w:rPr>
      </w:pPr>
    </w:p>
    <w:p w14:paraId="5EB6397C" w14:textId="73137ED5" w:rsidR="003E3E3C" w:rsidRPr="0024699B" w:rsidRDefault="00615C32" w:rsidP="00FE0177">
      <w:pPr>
        <w:rPr>
          <w:rFonts w:ascii="Verdana" w:eastAsia="Verdana" w:hAnsi="Verdana" w:cs="Verdana"/>
          <w:b/>
          <w:bCs/>
          <w:color w:val="ED7D31" w:themeColor="accent2"/>
          <w:sz w:val="16"/>
          <w:szCs w:val="16"/>
          <w:lang w:val="en-US"/>
        </w:rPr>
      </w:pPr>
      <w:r w:rsidRPr="0024699B">
        <w:rPr>
          <w:rFonts w:ascii="Verdana" w:eastAsia="Verdana" w:hAnsi="Verdana" w:cs="Verdana"/>
          <w:b/>
          <w:bCs/>
          <w:color w:val="ED7D31" w:themeColor="accent2"/>
          <w:sz w:val="16"/>
          <w:szCs w:val="16"/>
          <w:lang w:val="en-US"/>
        </w:rPr>
        <w:t xml:space="preserve">Project </w:t>
      </w:r>
      <w:r w:rsidR="007B3AB4" w:rsidRPr="0024699B">
        <w:rPr>
          <w:rFonts w:ascii="Verdana" w:eastAsia="Verdana" w:hAnsi="Verdana" w:cs="Verdana"/>
          <w:b/>
          <w:bCs/>
          <w:color w:val="ED7D31" w:themeColor="accent2"/>
          <w:sz w:val="16"/>
          <w:szCs w:val="16"/>
          <w:lang w:val="en-US"/>
        </w:rPr>
        <w:t>E</w:t>
      </w:r>
      <w:r w:rsidRPr="0024699B">
        <w:rPr>
          <w:rFonts w:ascii="Verdana" w:eastAsia="Verdana" w:hAnsi="Verdana" w:cs="Verdana"/>
          <w:b/>
          <w:bCs/>
          <w:color w:val="ED7D31" w:themeColor="accent2"/>
          <w:sz w:val="16"/>
          <w:szCs w:val="16"/>
          <w:lang w:val="en-US"/>
        </w:rPr>
        <w:t xml:space="preserve"> – Mandalobe </w:t>
      </w:r>
      <w:r w:rsidRPr="00BC38BF">
        <w:rPr>
          <w:rFonts w:ascii="Verdana" w:eastAsia="Verdana" w:hAnsi="Verdana" w:cs="Verdana"/>
          <w:b/>
          <w:bCs/>
          <w:color w:val="ED7D31" w:themeColor="accent2"/>
          <w:sz w:val="16"/>
          <w:szCs w:val="16"/>
        </w:rPr>
        <w:sym w:font="Wingdings" w:char="F0E0"/>
      </w:r>
      <w:r w:rsidRPr="0024699B">
        <w:rPr>
          <w:rFonts w:ascii="Verdana" w:eastAsia="Verdana" w:hAnsi="Verdana" w:cs="Verdana"/>
          <w:b/>
          <w:bCs/>
          <w:color w:val="ED7D31" w:themeColor="accent2"/>
          <w:sz w:val="16"/>
          <w:szCs w:val="16"/>
          <w:lang w:val="en-US"/>
        </w:rPr>
        <w:t xml:space="preserve"> </w:t>
      </w:r>
      <w:r w:rsidR="003E3E3C" w:rsidRPr="0024699B">
        <w:rPr>
          <w:rFonts w:ascii="Verdana" w:eastAsia="Verdana" w:hAnsi="Verdana" w:cs="Verdana"/>
          <w:b/>
          <w:bCs/>
          <w:color w:val="ED7D31" w:themeColor="accent2"/>
          <w:sz w:val="16"/>
          <w:szCs w:val="16"/>
          <w:lang w:val="en-US"/>
        </w:rPr>
        <w:t xml:space="preserve"> Energy Incubator</w:t>
      </w:r>
    </w:p>
    <w:p w14:paraId="2ADEAD7B" w14:textId="77777777" w:rsidR="00FD57A3" w:rsidRPr="0024699B" w:rsidRDefault="00FD57A3" w:rsidP="00FE0177">
      <w:pPr>
        <w:rPr>
          <w:rFonts w:ascii="Verdana" w:eastAsia="Verdana" w:hAnsi="Verdana" w:cs="Verdana"/>
          <w:b/>
          <w:bCs/>
          <w:color w:val="ED7D31" w:themeColor="accent2"/>
          <w:sz w:val="16"/>
          <w:szCs w:val="16"/>
          <w:lang w:val="en-US"/>
        </w:rPr>
      </w:pPr>
    </w:p>
    <w:p w14:paraId="0FC83BCB" w14:textId="1F1E9AFF" w:rsidR="003E3E3C" w:rsidRPr="00BC38BF" w:rsidRDefault="000B0CBF" w:rsidP="00FE0177">
      <w:pPr>
        <w:rPr>
          <w:rFonts w:ascii="Verdana" w:eastAsia="Verdana" w:hAnsi="Verdana" w:cs="Verdana"/>
          <w:bCs/>
          <w:color w:val="0070C0"/>
          <w:sz w:val="16"/>
          <w:szCs w:val="16"/>
          <w:u w:val="single"/>
        </w:rPr>
      </w:pPr>
      <w:r w:rsidRPr="00BC38BF">
        <w:rPr>
          <w:rFonts w:ascii="Verdana" w:eastAsia="Verdana" w:hAnsi="Verdana" w:cs="Verdana"/>
          <w:bCs/>
          <w:noProof/>
          <w:color w:val="0070C0"/>
          <w:sz w:val="16"/>
          <w:szCs w:val="16"/>
          <w:lang w:val="en-US" w:eastAsia="en-US"/>
        </w:rPr>
        <w:drawing>
          <wp:inline distT="0" distB="0" distL="0" distR="0" wp14:anchorId="742CE374" wp14:editId="442B8FB0">
            <wp:extent cx="5760000" cy="3070800"/>
            <wp:effectExtent l="0" t="0" r="0" b="3175"/>
            <wp:docPr id="18" name="Immagine 16" descr="Immagine che contiene testo, screenshot, quotidiano&#10;&#10;Descrizione generata automaticamente"/>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6" name="Immagine 16" descr="Immagine che contiene testo, screenshot, quotidiano&#10;&#10;Descrizione generata automaticamente"/>
                    <pic:cNvPicPr/>
                  </pic:nvPicPr>
                  <pic:blipFill>
                    <a:blip r:embed="rId82"/>
                    <a:stretch>
                      <a:fillRect/>
                    </a:stretch>
                  </pic:blipFill>
                  <pic:spPr>
                    <a:xfrm>
                      <a:off x="0" y="0"/>
                      <a:ext cx="5760000" cy="3070800"/>
                    </a:xfrm>
                    <a:prstGeom prst="rect">
                      <a:avLst/>
                    </a:prstGeom>
                  </pic:spPr>
                </pic:pic>
              </a:graphicData>
            </a:graphic>
          </wp:inline>
        </w:drawing>
      </w:r>
    </w:p>
    <w:p w14:paraId="0FAA83E3" w14:textId="77777777" w:rsidR="003E3E3C" w:rsidRPr="00BC38BF" w:rsidRDefault="003E3E3C" w:rsidP="00FE0177">
      <w:pPr>
        <w:rPr>
          <w:rFonts w:ascii="Verdana" w:eastAsia="Verdana" w:hAnsi="Verdana" w:cs="Verdana"/>
          <w:bCs/>
          <w:color w:val="0070C0"/>
          <w:sz w:val="16"/>
          <w:szCs w:val="16"/>
          <w:u w:val="single"/>
        </w:rPr>
      </w:pPr>
    </w:p>
    <w:p w14:paraId="1B92443A" w14:textId="2255E0F5" w:rsidR="003E3E3C" w:rsidRPr="00BC38BF" w:rsidRDefault="003E3E3C" w:rsidP="00FE0177">
      <w:pPr>
        <w:rPr>
          <w:rFonts w:ascii="Verdana" w:eastAsia="Verdana" w:hAnsi="Verdana" w:cs="Verdana"/>
          <w:bCs/>
          <w:color w:val="000000" w:themeColor="text1"/>
          <w:sz w:val="16"/>
          <w:szCs w:val="16"/>
        </w:rPr>
      </w:pPr>
      <w:r w:rsidRPr="00BC38BF">
        <w:rPr>
          <w:rFonts w:ascii="Verdana" w:eastAsia="Verdana" w:hAnsi="Verdana" w:cs="Verdana"/>
          <w:bCs/>
          <w:color w:val="000000" w:themeColor="text1"/>
          <w:sz w:val="16"/>
          <w:szCs w:val="16"/>
        </w:rPr>
        <w:br w:type="page"/>
      </w:r>
    </w:p>
    <w:p w14:paraId="3D76B200" w14:textId="64F83AE4" w:rsidR="003E3E3C" w:rsidRPr="00BC38BF" w:rsidRDefault="00615C32" w:rsidP="00FE0177">
      <w:pPr>
        <w:rPr>
          <w:rFonts w:ascii="Verdana" w:eastAsia="Verdana" w:hAnsi="Verdana" w:cs="Verdana"/>
          <w:b/>
          <w:bCs/>
          <w:color w:val="ED7D31" w:themeColor="accent2"/>
          <w:sz w:val="16"/>
          <w:szCs w:val="16"/>
          <w:u w:val="single"/>
        </w:rPr>
      </w:pPr>
      <w:r w:rsidRPr="00BC38BF">
        <w:rPr>
          <w:rFonts w:ascii="Verdana" w:eastAsia="Verdana" w:hAnsi="Verdana" w:cs="Verdana"/>
          <w:b/>
          <w:bCs/>
          <w:color w:val="ED7D31" w:themeColor="accent2"/>
          <w:sz w:val="16"/>
          <w:szCs w:val="16"/>
        </w:rPr>
        <w:lastRenderedPageBreak/>
        <w:t xml:space="preserve">Project </w:t>
      </w:r>
      <w:r w:rsidR="007B3AB4">
        <w:rPr>
          <w:rFonts w:ascii="Verdana" w:eastAsia="Verdana" w:hAnsi="Verdana" w:cs="Verdana"/>
          <w:b/>
          <w:bCs/>
          <w:color w:val="ED7D31" w:themeColor="accent2"/>
          <w:sz w:val="16"/>
          <w:szCs w:val="16"/>
        </w:rPr>
        <w:t>F</w:t>
      </w:r>
      <w:r w:rsidRPr="00BC38BF">
        <w:rPr>
          <w:rFonts w:ascii="Verdana" w:eastAsia="Verdana" w:hAnsi="Verdana" w:cs="Verdana"/>
          <w:b/>
          <w:bCs/>
          <w:color w:val="ED7D31" w:themeColor="accent2"/>
          <w:sz w:val="16"/>
          <w:szCs w:val="16"/>
        </w:rPr>
        <w:t xml:space="preserve"> – Andriamanjavona </w:t>
      </w:r>
      <w:r w:rsidRPr="00BC38BF">
        <w:rPr>
          <w:rFonts w:ascii="Verdana" w:eastAsia="Verdana" w:hAnsi="Verdana" w:cs="Verdana"/>
          <w:b/>
          <w:bCs/>
          <w:color w:val="ED7D31" w:themeColor="accent2"/>
          <w:sz w:val="16"/>
          <w:szCs w:val="16"/>
        </w:rPr>
        <w:sym w:font="Wingdings" w:char="F0E0"/>
      </w:r>
      <w:r w:rsidR="003E3E3C" w:rsidRPr="00BC38BF">
        <w:rPr>
          <w:rFonts w:ascii="Verdana" w:eastAsia="Verdana" w:hAnsi="Verdana" w:cs="Verdana"/>
          <w:b/>
          <w:bCs/>
          <w:color w:val="ED7D31" w:themeColor="accent2"/>
          <w:sz w:val="16"/>
          <w:szCs w:val="16"/>
        </w:rPr>
        <w:t xml:space="preserve"> Derisking Facility</w:t>
      </w:r>
    </w:p>
    <w:p w14:paraId="0D9773E2" w14:textId="77777777" w:rsidR="003E3E3C" w:rsidRPr="00BC38BF" w:rsidRDefault="003E3E3C" w:rsidP="00FE0177">
      <w:pPr>
        <w:rPr>
          <w:rFonts w:ascii="Verdana" w:eastAsia="Verdana" w:hAnsi="Verdana" w:cs="Verdana"/>
          <w:bCs/>
          <w:color w:val="0070C0"/>
          <w:sz w:val="16"/>
          <w:szCs w:val="16"/>
          <w:u w:val="single"/>
        </w:rPr>
      </w:pPr>
    </w:p>
    <w:p w14:paraId="06455C54" w14:textId="679F90AF" w:rsidR="003E3E3C" w:rsidRPr="00BC38BF" w:rsidRDefault="000B0CBF" w:rsidP="00FE0177">
      <w:pPr>
        <w:rPr>
          <w:rFonts w:ascii="Verdana" w:eastAsia="Verdana" w:hAnsi="Verdana" w:cs="Verdana"/>
          <w:bCs/>
          <w:color w:val="0070C0"/>
          <w:sz w:val="16"/>
          <w:szCs w:val="16"/>
          <w:u w:val="single"/>
        </w:rPr>
      </w:pPr>
      <w:r w:rsidRPr="00BC38BF">
        <w:rPr>
          <w:rFonts w:ascii="Verdana" w:eastAsia="Verdana" w:hAnsi="Verdana" w:cs="Verdana"/>
          <w:bCs/>
          <w:noProof/>
          <w:color w:val="0070C0"/>
          <w:sz w:val="16"/>
          <w:szCs w:val="16"/>
          <w:lang w:val="en-US" w:eastAsia="en-US"/>
        </w:rPr>
        <w:drawing>
          <wp:inline distT="0" distB="0" distL="0" distR="0" wp14:anchorId="6F7E7192" wp14:editId="017282BC">
            <wp:extent cx="5760000" cy="3250800"/>
            <wp:effectExtent l="0" t="0" r="6350" b="635"/>
            <wp:docPr id="28" name="Immagine 28"/>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
                    <pic:cNvPicPr/>
                  </pic:nvPicPr>
                  <pic:blipFill>
                    <a:blip r:embed="rId83"/>
                    <a:stretch>
                      <a:fillRect/>
                    </a:stretch>
                  </pic:blipFill>
                  <pic:spPr>
                    <a:xfrm>
                      <a:off x="0" y="0"/>
                      <a:ext cx="5760000" cy="3250800"/>
                    </a:xfrm>
                    <a:prstGeom prst="rect">
                      <a:avLst/>
                    </a:prstGeom>
                  </pic:spPr>
                </pic:pic>
              </a:graphicData>
            </a:graphic>
          </wp:inline>
        </w:drawing>
      </w:r>
    </w:p>
    <w:p w14:paraId="2DF3B0F9" w14:textId="7A2064CA" w:rsidR="003E3E3C" w:rsidRPr="00BC38BF" w:rsidRDefault="003E3E3C" w:rsidP="00FE0177">
      <w:pPr>
        <w:rPr>
          <w:rFonts w:ascii="Verdana" w:eastAsia="Verdana" w:hAnsi="Verdana" w:cs="Verdana"/>
          <w:bCs/>
          <w:color w:val="0070C0"/>
          <w:sz w:val="16"/>
          <w:szCs w:val="16"/>
          <w:u w:val="single"/>
        </w:rPr>
      </w:pPr>
    </w:p>
    <w:p w14:paraId="719E841B" w14:textId="77777777" w:rsidR="003E3E3C" w:rsidRPr="00BC38BF" w:rsidRDefault="003E3E3C" w:rsidP="00FE0177">
      <w:pPr>
        <w:rPr>
          <w:rFonts w:ascii="Verdana" w:eastAsia="Verdana" w:hAnsi="Verdana" w:cs="Verdana"/>
          <w:bCs/>
          <w:color w:val="000000" w:themeColor="text1"/>
          <w:sz w:val="16"/>
          <w:szCs w:val="16"/>
        </w:rPr>
      </w:pPr>
    </w:p>
    <w:p w14:paraId="693EEA21" w14:textId="581291D8" w:rsidR="003E3E3C" w:rsidRPr="00BC38BF" w:rsidRDefault="003E3E3C" w:rsidP="00FE0177">
      <w:pPr>
        <w:rPr>
          <w:rFonts w:ascii="Verdana" w:eastAsia="Verdana" w:hAnsi="Verdana" w:cs="Verdana"/>
          <w:bCs/>
          <w:color w:val="000000" w:themeColor="text1"/>
          <w:sz w:val="16"/>
          <w:szCs w:val="16"/>
        </w:rPr>
      </w:pPr>
    </w:p>
    <w:p w14:paraId="6D468E57" w14:textId="4A5018D4" w:rsidR="003E3E3C" w:rsidRPr="00BC38BF" w:rsidRDefault="004C4833" w:rsidP="00FE0177">
      <w:pPr>
        <w:rPr>
          <w:rFonts w:ascii="Verdana" w:eastAsia="Verdana" w:hAnsi="Verdana" w:cs="Verdana"/>
          <w:b/>
          <w:bCs/>
          <w:color w:val="ED7D31" w:themeColor="accent2"/>
          <w:sz w:val="16"/>
          <w:szCs w:val="16"/>
        </w:rPr>
      </w:pPr>
      <w:r w:rsidRPr="00BC38BF">
        <w:rPr>
          <w:rFonts w:ascii="Verdana" w:eastAsia="Verdana" w:hAnsi="Verdana" w:cs="Verdana"/>
          <w:b/>
          <w:bCs/>
          <w:color w:val="ED7D31" w:themeColor="accent2"/>
          <w:sz w:val="16"/>
          <w:szCs w:val="16"/>
        </w:rPr>
        <w:t xml:space="preserve">Project </w:t>
      </w:r>
      <w:r w:rsidR="007B3AB4">
        <w:rPr>
          <w:rFonts w:ascii="Verdana" w:eastAsia="Verdana" w:hAnsi="Verdana" w:cs="Verdana"/>
          <w:b/>
          <w:bCs/>
          <w:color w:val="ED7D31" w:themeColor="accent2"/>
          <w:sz w:val="16"/>
          <w:szCs w:val="16"/>
        </w:rPr>
        <w:t>G</w:t>
      </w:r>
      <w:r w:rsidRPr="00BC38BF">
        <w:rPr>
          <w:rFonts w:ascii="Verdana" w:eastAsia="Verdana" w:hAnsi="Verdana" w:cs="Verdana"/>
          <w:b/>
          <w:bCs/>
          <w:color w:val="ED7D31" w:themeColor="accent2"/>
          <w:sz w:val="16"/>
          <w:szCs w:val="16"/>
        </w:rPr>
        <w:t xml:space="preserve"> – Volobe </w:t>
      </w:r>
      <w:r w:rsidRPr="00BC38BF">
        <w:rPr>
          <w:rFonts w:ascii="Verdana" w:eastAsia="Verdana" w:hAnsi="Verdana" w:cs="Verdana"/>
          <w:b/>
          <w:bCs/>
          <w:color w:val="ED7D31" w:themeColor="accent2"/>
          <w:sz w:val="16"/>
          <w:szCs w:val="16"/>
        </w:rPr>
        <w:sym w:font="Wingdings" w:char="F0E0"/>
      </w:r>
      <w:r w:rsidR="003E3E3C" w:rsidRPr="00BC38BF">
        <w:rPr>
          <w:rFonts w:ascii="Verdana" w:eastAsia="Verdana" w:hAnsi="Verdana" w:cs="Verdana"/>
          <w:b/>
          <w:bCs/>
          <w:color w:val="ED7D31" w:themeColor="accent2"/>
          <w:sz w:val="16"/>
          <w:szCs w:val="16"/>
        </w:rPr>
        <w:t xml:space="preserve"> Sovereign Fund</w:t>
      </w:r>
    </w:p>
    <w:p w14:paraId="3BA5E463" w14:textId="77777777" w:rsidR="00FD57A3" w:rsidRPr="00BC38BF" w:rsidRDefault="00FD57A3" w:rsidP="00FE0177">
      <w:pPr>
        <w:rPr>
          <w:rFonts w:ascii="Verdana" w:eastAsia="Verdana" w:hAnsi="Verdana" w:cs="Verdana"/>
          <w:b/>
          <w:bCs/>
          <w:color w:val="ED7D31" w:themeColor="accent2"/>
          <w:sz w:val="16"/>
          <w:szCs w:val="16"/>
        </w:rPr>
      </w:pPr>
    </w:p>
    <w:p w14:paraId="46CF9D43" w14:textId="7AD768E0" w:rsidR="003E3E3C" w:rsidRPr="00BC38BF" w:rsidRDefault="000B0CBF" w:rsidP="00FE0177">
      <w:pPr>
        <w:rPr>
          <w:rFonts w:ascii="Verdana" w:eastAsia="Verdana" w:hAnsi="Verdana" w:cs="Verdana"/>
          <w:bCs/>
          <w:color w:val="000000" w:themeColor="text1"/>
          <w:sz w:val="16"/>
          <w:szCs w:val="16"/>
        </w:rPr>
      </w:pPr>
      <w:r w:rsidRPr="00BC38BF">
        <w:rPr>
          <w:rFonts w:ascii="Verdana" w:eastAsia="Verdana" w:hAnsi="Verdana" w:cs="Verdana"/>
          <w:bCs/>
          <w:noProof/>
          <w:color w:val="000000" w:themeColor="text1"/>
          <w:sz w:val="16"/>
          <w:szCs w:val="16"/>
          <w:lang w:val="en-US" w:eastAsia="en-US"/>
        </w:rPr>
        <w:drawing>
          <wp:inline distT="0" distB="0" distL="0" distR="0" wp14:anchorId="34DF5C80" wp14:editId="32A6CDA2">
            <wp:extent cx="5760000" cy="3027600"/>
            <wp:effectExtent l="0" t="0" r="0" b="0"/>
            <wp:docPr id="26" name="Immagine 26"/>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
                    <pic:cNvPicPr/>
                  </pic:nvPicPr>
                  <pic:blipFill>
                    <a:blip r:embed="rId84"/>
                    <a:stretch>
                      <a:fillRect/>
                    </a:stretch>
                  </pic:blipFill>
                  <pic:spPr>
                    <a:xfrm>
                      <a:off x="0" y="0"/>
                      <a:ext cx="5760000" cy="3027600"/>
                    </a:xfrm>
                    <a:prstGeom prst="rect">
                      <a:avLst/>
                    </a:prstGeom>
                  </pic:spPr>
                </pic:pic>
              </a:graphicData>
            </a:graphic>
          </wp:inline>
        </w:drawing>
      </w:r>
    </w:p>
    <w:p w14:paraId="25D0DE58" w14:textId="77777777" w:rsidR="003E3E3C" w:rsidRPr="00BC38BF" w:rsidRDefault="003E3E3C" w:rsidP="00FE0177">
      <w:pPr>
        <w:rPr>
          <w:rFonts w:ascii="Verdana" w:eastAsia="Verdana" w:hAnsi="Verdana" w:cs="Verdana"/>
          <w:bCs/>
          <w:color w:val="000000" w:themeColor="text1"/>
          <w:sz w:val="16"/>
          <w:szCs w:val="16"/>
        </w:rPr>
      </w:pPr>
    </w:p>
    <w:p w14:paraId="58EEA8FD" w14:textId="77777777" w:rsidR="003E3E3C" w:rsidRPr="00BC38BF" w:rsidRDefault="003E3E3C" w:rsidP="00FE0177">
      <w:pPr>
        <w:rPr>
          <w:rFonts w:ascii="Verdana" w:eastAsia="Verdana" w:hAnsi="Verdana" w:cs="Verdana"/>
          <w:bCs/>
          <w:color w:val="0070C0"/>
          <w:sz w:val="16"/>
          <w:szCs w:val="16"/>
          <w:u w:val="single"/>
        </w:rPr>
      </w:pPr>
    </w:p>
    <w:p w14:paraId="56D5D5A3" w14:textId="77777777" w:rsidR="003E3E3C" w:rsidRPr="00BC38BF" w:rsidRDefault="003E3E3C" w:rsidP="00FE0177">
      <w:pPr>
        <w:rPr>
          <w:rFonts w:ascii="Verdana" w:eastAsia="Verdana" w:hAnsi="Verdana" w:cs="Verdana"/>
          <w:bCs/>
          <w:color w:val="0070C0"/>
          <w:sz w:val="16"/>
          <w:szCs w:val="16"/>
          <w:u w:val="single"/>
        </w:rPr>
      </w:pPr>
      <w:r w:rsidRPr="00BC38BF">
        <w:rPr>
          <w:rFonts w:ascii="Verdana" w:eastAsia="Verdana" w:hAnsi="Verdana" w:cs="Verdana"/>
          <w:bCs/>
          <w:color w:val="0070C0"/>
          <w:sz w:val="16"/>
          <w:szCs w:val="16"/>
          <w:u w:val="single"/>
        </w:rPr>
        <w:br w:type="page"/>
      </w:r>
    </w:p>
    <w:p w14:paraId="6471C559" w14:textId="5D373E7E" w:rsidR="003E3E3C" w:rsidRPr="00BC38BF" w:rsidRDefault="003E3E3C" w:rsidP="00FE0177">
      <w:pPr>
        <w:rPr>
          <w:rFonts w:ascii="Verdana" w:eastAsia="Verdana" w:hAnsi="Verdana" w:cs="Verdana"/>
          <w:bCs/>
          <w:color w:val="0070C0"/>
          <w:sz w:val="16"/>
          <w:szCs w:val="16"/>
          <w:u w:val="single"/>
        </w:rPr>
      </w:pPr>
      <w:r w:rsidRPr="006716EC">
        <w:rPr>
          <w:rFonts w:ascii="Verdana" w:eastAsia="Verdana" w:hAnsi="Verdana" w:cs="Verdana"/>
          <w:bCs/>
          <w:color w:val="0070C0"/>
          <w:sz w:val="16"/>
          <w:szCs w:val="16"/>
          <w:u w:val="single"/>
        </w:rPr>
        <w:lastRenderedPageBreak/>
        <w:t>B – All projects: List</w:t>
      </w:r>
    </w:p>
    <w:p w14:paraId="2B65400A" w14:textId="6656986C" w:rsidR="00601DA8" w:rsidRPr="00BC38BF" w:rsidRDefault="00601DA8" w:rsidP="00FE0177">
      <w:pPr>
        <w:rPr>
          <w:rFonts w:ascii="Verdana" w:eastAsia="Verdana" w:hAnsi="Verdana" w:cs="Verdana"/>
          <w:bCs/>
          <w:color w:val="0070C0"/>
          <w:sz w:val="16"/>
          <w:szCs w:val="16"/>
          <w:u w:val="single"/>
        </w:rPr>
      </w:pPr>
    </w:p>
    <w:p w14:paraId="23224A71" w14:textId="123C0378" w:rsidR="00601DA8" w:rsidRPr="00BC38BF" w:rsidRDefault="008C0B61" w:rsidP="00FE0177">
      <w:pPr>
        <w:rPr>
          <w:rFonts w:ascii="Verdana" w:eastAsia="Verdana" w:hAnsi="Verdana" w:cs="Verdana"/>
          <w:bCs/>
          <w:color w:val="0070C0"/>
          <w:sz w:val="16"/>
          <w:szCs w:val="16"/>
          <w:u w:val="single"/>
        </w:rPr>
      </w:pPr>
      <w:r w:rsidRPr="00BC38BF">
        <w:rPr>
          <w:rFonts w:ascii="Verdana" w:eastAsia="Verdana" w:hAnsi="Verdana" w:cs="Verdana"/>
          <w:bCs/>
          <w:noProof/>
          <w:color w:val="0070C0"/>
          <w:sz w:val="16"/>
          <w:szCs w:val="16"/>
          <w:lang w:val="en-US" w:eastAsia="en-US"/>
        </w:rPr>
        <w:drawing>
          <wp:inline distT="0" distB="0" distL="0" distR="0" wp14:anchorId="235DC94B" wp14:editId="52D86E56">
            <wp:extent cx="5943600" cy="3301365"/>
            <wp:effectExtent l="0" t="0" r="0" b="635"/>
            <wp:docPr id="30" name="Immagine 30"/>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
                    <pic:cNvPicPr/>
                  </pic:nvPicPr>
                  <pic:blipFill>
                    <a:blip r:embed="rId85"/>
                    <a:stretch>
                      <a:fillRect/>
                    </a:stretch>
                  </pic:blipFill>
                  <pic:spPr>
                    <a:xfrm>
                      <a:off x="0" y="0"/>
                      <a:ext cx="5943600" cy="3301365"/>
                    </a:xfrm>
                    <a:prstGeom prst="rect">
                      <a:avLst/>
                    </a:prstGeom>
                  </pic:spPr>
                </pic:pic>
              </a:graphicData>
            </a:graphic>
          </wp:inline>
        </w:drawing>
      </w:r>
    </w:p>
    <w:p w14:paraId="7BACE030" w14:textId="77777777" w:rsidR="003E3E3C" w:rsidRPr="00BC38BF" w:rsidRDefault="003E3E3C" w:rsidP="00FE0177">
      <w:pPr>
        <w:rPr>
          <w:rFonts w:ascii="Verdana" w:eastAsia="Verdana" w:hAnsi="Verdana" w:cs="Verdana"/>
          <w:bCs/>
          <w:color w:val="0070C0"/>
          <w:sz w:val="16"/>
          <w:szCs w:val="16"/>
          <w:u w:val="single"/>
        </w:rPr>
      </w:pPr>
    </w:p>
    <w:p w14:paraId="4CC8F328" w14:textId="44B7AAF4" w:rsidR="003E3E3C" w:rsidRPr="00BC38BF" w:rsidRDefault="009C3F18" w:rsidP="00FE0177">
      <w:pPr>
        <w:rPr>
          <w:rFonts w:ascii="Verdana" w:eastAsia="Verdana" w:hAnsi="Verdana" w:cs="Verdana"/>
          <w:b/>
          <w:color w:val="0070C0"/>
          <w:sz w:val="20"/>
          <w:szCs w:val="20"/>
          <w:u w:val="single"/>
        </w:rPr>
      </w:pPr>
      <w:r w:rsidRPr="009C3F18">
        <w:rPr>
          <w:rFonts w:ascii="Verdana" w:eastAsia="Verdana" w:hAnsi="Verdana" w:cs="Verdana"/>
          <w:bCs/>
          <w:noProof/>
          <w:color w:val="0070C0"/>
          <w:sz w:val="20"/>
          <w:szCs w:val="20"/>
          <w:lang w:val="en-US" w:eastAsia="en-US"/>
        </w:rPr>
        <w:drawing>
          <wp:inline distT="0" distB="0" distL="0" distR="0" wp14:anchorId="552621FD" wp14:editId="354E5475">
            <wp:extent cx="5943600" cy="4309745"/>
            <wp:effectExtent l="0" t="0" r="0" b="0"/>
            <wp:docPr id="31" name="Immagine 31"/>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
                    <pic:cNvPicPr/>
                  </pic:nvPicPr>
                  <pic:blipFill>
                    <a:blip r:embed="rId86"/>
                    <a:stretch>
                      <a:fillRect/>
                    </a:stretch>
                  </pic:blipFill>
                  <pic:spPr>
                    <a:xfrm>
                      <a:off x="0" y="0"/>
                      <a:ext cx="5943600" cy="4309745"/>
                    </a:xfrm>
                    <a:prstGeom prst="rect">
                      <a:avLst/>
                    </a:prstGeom>
                  </pic:spPr>
                </pic:pic>
              </a:graphicData>
            </a:graphic>
          </wp:inline>
        </w:drawing>
      </w:r>
    </w:p>
    <w:p w14:paraId="423D8014" w14:textId="190AE00D" w:rsidR="00601DA8" w:rsidRDefault="00601DA8" w:rsidP="00FE0177">
      <w:pPr>
        <w:rPr>
          <w:rFonts w:ascii="Verdana" w:eastAsia="Verdana" w:hAnsi="Verdana" w:cs="Verdana"/>
          <w:b/>
          <w:color w:val="0070C0"/>
          <w:sz w:val="20"/>
          <w:szCs w:val="20"/>
          <w:u w:val="single"/>
        </w:rPr>
      </w:pPr>
    </w:p>
    <w:p w14:paraId="4122DD36" w14:textId="1E93AD40" w:rsidR="00E97B4B" w:rsidRPr="00BC38BF" w:rsidRDefault="009C3F18" w:rsidP="00FE0177">
      <w:pPr>
        <w:rPr>
          <w:rFonts w:ascii="Verdana" w:eastAsia="Verdana" w:hAnsi="Verdana" w:cs="Verdana"/>
          <w:b/>
          <w:color w:val="0070C0"/>
          <w:sz w:val="20"/>
          <w:szCs w:val="20"/>
          <w:u w:val="single"/>
        </w:rPr>
      </w:pPr>
      <w:r w:rsidRPr="009C3F18">
        <w:rPr>
          <w:rFonts w:ascii="Verdana" w:eastAsia="Verdana" w:hAnsi="Verdana" w:cs="Verdana"/>
          <w:bCs/>
          <w:noProof/>
          <w:color w:val="0070C0"/>
          <w:sz w:val="20"/>
          <w:szCs w:val="20"/>
          <w:lang w:val="en-US" w:eastAsia="en-US"/>
        </w:rPr>
        <w:lastRenderedPageBreak/>
        <w:drawing>
          <wp:inline distT="0" distB="0" distL="0" distR="0" wp14:anchorId="226A3171" wp14:editId="6E954413">
            <wp:extent cx="5943600" cy="3462655"/>
            <wp:effectExtent l="0" t="0" r="0" b="4445"/>
            <wp:docPr id="32" name="Immagine 32"/>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 name=""/>
                    <pic:cNvPicPr/>
                  </pic:nvPicPr>
                  <pic:blipFill>
                    <a:blip r:embed="rId87"/>
                    <a:stretch>
                      <a:fillRect/>
                    </a:stretch>
                  </pic:blipFill>
                  <pic:spPr>
                    <a:xfrm>
                      <a:off x="0" y="0"/>
                      <a:ext cx="5943600" cy="3462655"/>
                    </a:xfrm>
                    <a:prstGeom prst="rect">
                      <a:avLst/>
                    </a:prstGeom>
                  </pic:spPr>
                </pic:pic>
              </a:graphicData>
            </a:graphic>
          </wp:inline>
        </w:drawing>
      </w:r>
    </w:p>
    <w:p w14:paraId="54251567" w14:textId="6D397077" w:rsidR="003E3E3C" w:rsidRPr="00BC38BF" w:rsidRDefault="003E3E3C" w:rsidP="00FE0177">
      <w:pPr>
        <w:rPr>
          <w:rFonts w:ascii="Verdana" w:eastAsia="Verdana" w:hAnsi="Verdana" w:cs="Verdana"/>
          <w:b/>
          <w:color w:val="0070C0"/>
          <w:sz w:val="20"/>
          <w:szCs w:val="20"/>
          <w:u w:val="single"/>
        </w:rPr>
      </w:pPr>
    </w:p>
    <w:p w14:paraId="417F408C" w14:textId="37247C08" w:rsidR="00C23739" w:rsidRPr="00BC38BF" w:rsidRDefault="00C23739" w:rsidP="00FE0177">
      <w:pPr>
        <w:rPr>
          <w:rFonts w:ascii="Verdana" w:eastAsia="Verdana" w:hAnsi="Verdana" w:cs="Verdana"/>
          <w:b/>
          <w:color w:val="0070C0"/>
          <w:sz w:val="20"/>
          <w:szCs w:val="20"/>
        </w:rPr>
        <w:sectPr w:rsidR="00C23739" w:rsidRPr="00BC38BF" w:rsidSect="006C629F">
          <w:pgSz w:w="12240" w:h="15840"/>
          <w:pgMar w:top="1440" w:right="1440" w:bottom="1440" w:left="1440" w:header="720" w:footer="720" w:gutter="0"/>
          <w:cols w:space="720"/>
          <w:titlePg/>
          <w:docGrid w:linePitch="360"/>
        </w:sectPr>
      </w:pPr>
    </w:p>
    <w:p w14:paraId="45C0375F" w14:textId="0D1CFF12" w:rsidR="00C23739" w:rsidRPr="0024699B" w:rsidRDefault="00C23739" w:rsidP="00FE0177">
      <w:pPr>
        <w:rPr>
          <w:rFonts w:ascii="Verdana" w:eastAsia="Verdana" w:hAnsi="Verdana" w:cs="Verdana"/>
          <w:b/>
          <w:color w:val="0070C0"/>
          <w:sz w:val="20"/>
          <w:szCs w:val="20"/>
          <w:u w:val="single"/>
          <w:lang w:val="en-US"/>
        </w:rPr>
      </w:pPr>
      <w:r w:rsidRPr="0024699B">
        <w:rPr>
          <w:rFonts w:ascii="Verdana" w:eastAsia="Verdana" w:hAnsi="Verdana" w:cs="Verdana"/>
          <w:b/>
          <w:color w:val="0070C0"/>
          <w:sz w:val="20"/>
          <w:szCs w:val="20"/>
          <w:u w:val="single"/>
          <w:lang w:val="en-US"/>
        </w:rPr>
        <w:lastRenderedPageBreak/>
        <w:t xml:space="preserve">Annex </w:t>
      </w:r>
      <w:r w:rsidR="001758EB" w:rsidRPr="0024699B">
        <w:rPr>
          <w:rFonts w:ascii="Verdana" w:eastAsia="Verdana" w:hAnsi="Verdana" w:cs="Verdana"/>
          <w:b/>
          <w:color w:val="0070C0"/>
          <w:sz w:val="20"/>
          <w:szCs w:val="20"/>
          <w:u w:val="single"/>
          <w:lang w:val="en-US"/>
        </w:rPr>
        <w:t>10</w:t>
      </w:r>
      <w:r w:rsidRPr="0024699B">
        <w:rPr>
          <w:rFonts w:ascii="Verdana" w:eastAsia="Verdana" w:hAnsi="Verdana" w:cs="Verdana"/>
          <w:b/>
          <w:color w:val="0070C0"/>
          <w:sz w:val="20"/>
          <w:szCs w:val="20"/>
          <w:u w:val="single"/>
          <w:lang w:val="en-US"/>
        </w:rPr>
        <w:t>. Communication plan</w:t>
      </w:r>
    </w:p>
    <w:p w14:paraId="7A1913D3" w14:textId="77777777" w:rsidR="00C23739" w:rsidRPr="0024699B" w:rsidRDefault="00C23739" w:rsidP="00FE0177">
      <w:pPr>
        <w:jc w:val="both"/>
        <w:rPr>
          <w:rFonts w:ascii="Verdana" w:hAnsi="Verdana"/>
          <w:iCs/>
          <w:color w:val="000000" w:themeColor="text1"/>
          <w:sz w:val="20"/>
          <w:szCs w:val="20"/>
          <w:lang w:val="en-US"/>
        </w:rPr>
      </w:pPr>
    </w:p>
    <w:p w14:paraId="2F1A6E1B" w14:textId="77777777" w:rsidR="00C23739" w:rsidRPr="0024699B" w:rsidRDefault="00C23739" w:rsidP="00FE0177">
      <w:pPr>
        <w:jc w:val="both"/>
        <w:rPr>
          <w:rFonts w:ascii="Verdana" w:hAnsi="Verdana"/>
          <w:iCs/>
          <w:color w:val="000000" w:themeColor="text1"/>
          <w:sz w:val="20"/>
          <w:szCs w:val="20"/>
          <w:lang w:val="en-US"/>
        </w:rPr>
      </w:pPr>
      <w:r w:rsidRPr="0024699B">
        <w:rPr>
          <w:rFonts w:ascii="Verdana" w:hAnsi="Verdana"/>
          <w:iCs/>
          <w:color w:val="000000" w:themeColor="text1"/>
          <w:sz w:val="20"/>
          <w:szCs w:val="20"/>
          <w:lang w:val="en-US"/>
        </w:rPr>
        <w:t xml:space="preserve">1) Overall narrative of the joint program </w:t>
      </w:r>
    </w:p>
    <w:p w14:paraId="23FEBD61" w14:textId="77777777" w:rsidR="00C23739" w:rsidRPr="0024699B" w:rsidRDefault="00C23739" w:rsidP="00FE0177">
      <w:pPr>
        <w:jc w:val="both"/>
        <w:rPr>
          <w:rFonts w:ascii="Verdana" w:eastAsia="Verdana" w:hAnsi="Verdana" w:cs="Verdana"/>
          <w:b/>
          <w:sz w:val="20"/>
          <w:szCs w:val="20"/>
          <w:lang w:val="en-US"/>
        </w:rPr>
      </w:pPr>
    </w:p>
    <w:p w14:paraId="7EB3F538" w14:textId="77777777" w:rsidR="00C23739" w:rsidRPr="0024699B" w:rsidRDefault="00C23739" w:rsidP="00FE0177">
      <w:pPr>
        <w:jc w:val="both"/>
        <w:rPr>
          <w:rFonts w:ascii="Verdana" w:eastAsia="Verdana" w:hAnsi="Verdana" w:cs="Verdana"/>
          <w:sz w:val="20"/>
          <w:szCs w:val="20"/>
          <w:lang w:val="en-US"/>
        </w:rPr>
      </w:pPr>
      <w:r w:rsidRPr="0024699B">
        <w:rPr>
          <w:rFonts w:ascii="Verdana" w:eastAsia="Verdana" w:hAnsi="Verdana" w:cs="Verdana"/>
          <w:b/>
          <w:sz w:val="20"/>
          <w:szCs w:val="20"/>
          <w:lang w:val="en-US"/>
        </w:rPr>
        <w:t>Unlock the high sustainable energy investment potential of Madagascar</w:t>
      </w:r>
      <w:r w:rsidRPr="0024699B">
        <w:rPr>
          <w:rFonts w:ascii="Verdana" w:eastAsia="Verdana" w:hAnsi="Verdana" w:cs="Verdana"/>
          <w:sz w:val="20"/>
          <w:szCs w:val="20"/>
          <w:lang w:val="en-US"/>
        </w:rPr>
        <w:t xml:space="preserve"> </w:t>
      </w:r>
      <w:r w:rsidRPr="0024699B">
        <w:rPr>
          <w:rFonts w:ascii="Verdana" w:eastAsia="Verdana" w:hAnsi="Verdana" w:cs="Verdana"/>
          <w:b/>
          <w:sz w:val="20"/>
          <w:szCs w:val="20"/>
          <w:lang w:val="en-US"/>
        </w:rPr>
        <w:t>to achieve the United Nations Sustainable Development Goals</w:t>
      </w:r>
      <w:r w:rsidRPr="0024699B">
        <w:rPr>
          <w:rFonts w:ascii="Verdana" w:eastAsia="Verdana" w:hAnsi="Verdana" w:cs="Verdana"/>
          <w:sz w:val="20"/>
          <w:szCs w:val="20"/>
          <w:lang w:val="en-US"/>
        </w:rPr>
        <w:t xml:space="preserve"> – Such is the Joint Program’s objective in supporting the Government of Madagascar in establishing a strategic financial mechanism for innovative investment projects in the field of sustainable energy. </w:t>
      </w:r>
    </w:p>
    <w:p w14:paraId="58D37461" w14:textId="77777777" w:rsidR="00C23739" w:rsidRPr="0024699B" w:rsidRDefault="00C23739" w:rsidP="00FE0177">
      <w:pPr>
        <w:jc w:val="both"/>
        <w:rPr>
          <w:rFonts w:ascii="Verdana" w:eastAsia="Verdana" w:hAnsi="Verdana" w:cs="Verdana"/>
          <w:sz w:val="20"/>
          <w:szCs w:val="20"/>
          <w:lang w:val="en-US"/>
        </w:rPr>
      </w:pPr>
    </w:p>
    <w:p w14:paraId="4324A400" w14:textId="4D8C6270" w:rsidR="00C23739" w:rsidRPr="0024699B" w:rsidRDefault="00C23739" w:rsidP="00FE0177">
      <w:pPr>
        <w:jc w:val="both"/>
        <w:rPr>
          <w:rFonts w:ascii="Verdana" w:eastAsia="Verdana" w:hAnsi="Verdana" w:cs="Verdana"/>
          <w:sz w:val="20"/>
          <w:szCs w:val="20"/>
          <w:lang w:val="en-US"/>
        </w:rPr>
      </w:pPr>
      <w:r w:rsidRPr="0024699B">
        <w:rPr>
          <w:rFonts w:ascii="Verdana" w:eastAsia="Verdana" w:hAnsi="Verdana" w:cs="Verdana"/>
          <w:sz w:val="20"/>
          <w:szCs w:val="20"/>
          <w:lang w:val="en-US"/>
        </w:rPr>
        <w:t xml:space="preserve">The Joint Program proposes to support startups in the field of energy by providing them technical assistance, grants, guarantees as well as loans through an energy incubator and a derisking facility, and by accompanying their growth into potential equity investments of a sovereign development fund in Joint Ventures with strategic investors. The program gives an image of solidarity of the United Nations agencies working together to deliver concrete responses to development challenges for it is jointly developed by three United Nations agencies in Madagascar: </w:t>
      </w:r>
      <w:r w:rsidRPr="0024699B">
        <w:rPr>
          <w:rFonts w:ascii="Verdana" w:eastAsia="Verdana" w:hAnsi="Verdana" w:cs="Verdana"/>
          <w:b/>
          <w:sz w:val="20"/>
          <w:szCs w:val="20"/>
          <w:lang w:val="en-US"/>
        </w:rPr>
        <w:t>UNDP</w:t>
      </w:r>
      <w:r w:rsidRPr="0024699B">
        <w:rPr>
          <w:rFonts w:ascii="Verdana" w:eastAsia="Verdana" w:hAnsi="Verdana" w:cs="Verdana"/>
          <w:sz w:val="20"/>
          <w:szCs w:val="20"/>
          <w:lang w:val="en-US"/>
        </w:rPr>
        <w:t xml:space="preserve">, </w:t>
      </w:r>
      <w:r w:rsidRPr="0024699B">
        <w:rPr>
          <w:rFonts w:ascii="Verdana" w:eastAsia="Verdana" w:hAnsi="Verdana" w:cs="Verdana"/>
          <w:b/>
          <w:sz w:val="20"/>
          <w:szCs w:val="20"/>
          <w:lang w:val="en-US"/>
        </w:rPr>
        <w:t>UNCDF</w:t>
      </w:r>
      <w:r w:rsidRPr="0024699B">
        <w:rPr>
          <w:rFonts w:ascii="Verdana" w:eastAsia="Verdana" w:hAnsi="Verdana" w:cs="Verdana"/>
          <w:sz w:val="20"/>
          <w:szCs w:val="20"/>
          <w:lang w:val="en-US"/>
        </w:rPr>
        <w:t xml:space="preserve"> and </w:t>
      </w:r>
      <w:r w:rsidRPr="0024699B">
        <w:rPr>
          <w:rFonts w:ascii="Verdana" w:eastAsia="Verdana" w:hAnsi="Verdana" w:cs="Verdana"/>
          <w:b/>
          <w:sz w:val="20"/>
          <w:szCs w:val="20"/>
          <w:lang w:val="en-US"/>
        </w:rPr>
        <w:t>UNIDO</w:t>
      </w:r>
      <w:r w:rsidRPr="0024699B">
        <w:rPr>
          <w:rFonts w:ascii="Verdana" w:eastAsia="Verdana" w:hAnsi="Verdana" w:cs="Verdana"/>
          <w:sz w:val="20"/>
          <w:szCs w:val="20"/>
          <w:lang w:val="en-US"/>
        </w:rPr>
        <w:t xml:space="preserve">. Other develo partners and donors will be indirectly involved in the program, in particular </w:t>
      </w:r>
      <w:r w:rsidRPr="0024699B">
        <w:rPr>
          <w:rFonts w:ascii="Verdana" w:eastAsia="Verdana" w:hAnsi="Verdana" w:cs="Verdana"/>
          <w:b/>
          <w:sz w:val="20"/>
          <w:szCs w:val="20"/>
          <w:lang w:val="en-US"/>
        </w:rPr>
        <w:t>Bamboo Capital</w:t>
      </w:r>
      <w:r w:rsidR="00122B24" w:rsidRPr="0024699B">
        <w:rPr>
          <w:rFonts w:ascii="Verdana" w:eastAsia="Verdana" w:hAnsi="Verdana" w:cs="Verdana"/>
          <w:b/>
          <w:sz w:val="20"/>
          <w:szCs w:val="20"/>
          <w:lang w:val="en-US"/>
        </w:rPr>
        <w:t>, SUNREF,</w:t>
      </w:r>
      <w:r w:rsidRPr="0024699B">
        <w:rPr>
          <w:rFonts w:ascii="Verdana" w:eastAsia="Verdana" w:hAnsi="Verdana" w:cs="Verdana"/>
          <w:b/>
          <w:sz w:val="20"/>
          <w:szCs w:val="20"/>
          <w:lang w:val="en-US"/>
        </w:rPr>
        <w:t xml:space="preserve"> PFAN</w:t>
      </w:r>
      <w:r w:rsidR="00122B24" w:rsidRPr="0024699B">
        <w:rPr>
          <w:rFonts w:ascii="Verdana" w:eastAsia="Verdana" w:hAnsi="Verdana" w:cs="Verdana"/>
          <w:b/>
          <w:sz w:val="20"/>
          <w:szCs w:val="20"/>
          <w:lang w:val="en-US"/>
        </w:rPr>
        <w:t xml:space="preserve"> and IETP</w:t>
      </w:r>
      <w:r w:rsidRPr="0024699B">
        <w:rPr>
          <w:rFonts w:ascii="Verdana" w:eastAsia="Verdana" w:hAnsi="Verdana" w:cs="Verdana"/>
          <w:b/>
          <w:sz w:val="20"/>
          <w:szCs w:val="20"/>
          <w:lang w:val="en-US"/>
        </w:rPr>
        <w:t>.</w:t>
      </w:r>
    </w:p>
    <w:p w14:paraId="6FB46A04" w14:textId="77777777" w:rsidR="00C23739" w:rsidRPr="0024699B" w:rsidRDefault="00C23739" w:rsidP="00FE0177">
      <w:pPr>
        <w:jc w:val="both"/>
        <w:rPr>
          <w:rFonts w:ascii="Verdana" w:hAnsi="Verdana"/>
          <w:iCs/>
          <w:color w:val="000000" w:themeColor="text1"/>
          <w:sz w:val="20"/>
          <w:szCs w:val="20"/>
          <w:lang w:val="en-US"/>
        </w:rPr>
      </w:pPr>
    </w:p>
    <w:p w14:paraId="7754095F" w14:textId="25A17A2B" w:rsidR="00C23739" w:rsidRPr="0024699B" w:rsidRDefault="00C23739" w:rsidP="00FE0177">
      <w:pPr>
        <w:jc w:val="both"/>
        <w:rPr>
          <w:rFonts w:ascii="Verdana" w:hAnsi="Verdana"/>
          <w:b/>
          <w:iCs/>
          <w:color w:val="000000" w:themeColor="text1"/>
          <w:sz w:val="20"/>
          <w:szCs w:val="20"/>
          <w:lang w:val="en-US"/>
        </w:rPr>
      </w:pPr>
      <w:r w:rsidRPr="0024699B">
        <w:rPr>
          <w:rFonts w:ascii="Verdana" w:hAnsi="Verdana"/>
          <w:iCs/>
          <w:color w:val="000000" w:themeColor="text1"/>
          <w:sz w:val="20"/>
          <w:szCs w:val="20"/>
          <w:lang w:val="en-US"/>
        </w:rPr>
        <w:t xml:space="preserve">The Joint Program envisions a world where </w:t>
      </w:r>
      <w:r w:rsidRPr="0024699B">
        <w:rPr>
          <w:rFonts w:ascii="Verdana" w:hAnsi="Verdana"/>
          <w:b/>
          <w:iCs/>
          <w:color w:val="000000" w:themeColor="text1"/>
          <w:sz w:val="20"/>
          <w:szCs w:val="20"/>
          <w:lang w:val="en-US"/>
        </w:rPr>
        <w:t xml:space="preserve">SDGs 7, 9 and 17 will be </w:t>
      </w:r>
      <w:r w:rsidR="002070F7" w:rsidRPr="0024699B">
        <w:rPr>
          <w:rFonts w:ascii="Verdana" w:hAnsi="Verdana"/>
          <w:b/>
          <w:iCs/>
          <w:color w:val="000000" w:themeColor="text1"/>
          <w:sz w:val="20"/>
          <w:szCs w:val="20"/>
          <w:lang w:val="en-US"/>
        </w:rPr>
        <w:t>directly adressed</w:t>
      </w:r>
      <w:r w:rsidRPr="0024699B">
        <w:rPr>
          <w:rFonts w:ascii="Verdana" w:hAnsi="Verdana"/>
          <w:iCs/>
          <w:color w:val="000000" w:themeColor="text1"/>
          <w:sz w:val="20"/>
          <w:szCs w:val="20"/>
          <w:lang w:val="en-US"/>
        </w:rPr>
        <w:t xml:space="preserve">. The program will contribute to provide affordable and clean energy (SDG7) and to foster industry, innovation and infrastructure (SDG9) as well as partnerships to achieve the goals (SDG17). In addition, the program has a specific focus on supporting and financing women entrepreneurs, thus contributing to empowering women and </w:t>
      </w:r>
      <w:r w:rsidR="00B10640" w:rsidRPr="0024699B">
        <w:rPr>
          <w:rFonts w:ascii="Verdana" w:hAnsi="Verdana"/>
          <w:iCs/>
          <w:color w:val="000000" w:themeColor="text1"/>
          <w:sz w:val="20"/>
          <w:szCs w:val="20"/>
          <w:lang w:val="en-US"/>
        </w:rPr>
        <w:t>reducing inequalities (SDG 5</w:t>
      </w:r>
      <w:r w:rsidRPr="0024699B">
        <w:rPr>
          <w:rFonts w:ascii="Verdana" w:hAnsi="Verdana"/>
          <w:iCs/>
          <w:color w:val="000000" w:themeColor="text1"/>
          <w:sz w:val="20"/>
          <w:szCs w:val="20"/>
          <w:lang w:val="en-US"/>
        </w:rPr>
        <w:t xml:space="preserve">). </w:t>
      </w:r>
      <w:r w:rsidRPr="0024699B">
        <w:rPr>
          <w:lang w:val="en-US"/>
        </w:rPr>
        <w:t xml:space="preserve"> </w:t>
      </w:r>
      <w:r w:rsidRPr="0024699B">
        <w:rPr>
          <w:rFonts w:ascii="Verdana" w:hAnsi="Verdana"/>
          <w:iCs/>
          <w:color w:val="000000" w:themeColor="text1"/>
          <w:sz w:val="20"/>
          <w:szCs w:val="20"/>
          <w:lang w:val="en-US"/>
        </w:rPr>
        <w:t xml:space="preserve">Also, because it will give priority to projects with a high environmental impact, </w:t>
      </w:r>
      <w:r w:rsidRPr="0024699B">
        <w:rPr>
          <w:rFonts w:ascii="Verdana" w:hAnsi="Verdana"/>
          <w:b/>
          <w:iCs/>
          <w:color w:val="000000" w:themeColor="text1"/>
          <w:sz w:val="20"/>
          <w:szCs w:val="20"/>
          <w:lang w:val="en-US"/>
        </w:rPr>
        <w:t xml:space="preserve">SDGs </w:t>
      </w:r>
      <w:r w:rsidR="00B10640" w:rsidRPr="0024699B">
        <w:rPr>
          <w:rFonts w:ascii="Verdana" w:hAnsi="Verdana"/>
          <w:b/>
          <w:iCs/>
          <w:color w:val="000000" w:themeColor="text1"/>
          <w:sz w:val="20"/>
          <w:szCs w:val="20"/>
          <w:lang w:val="en-US"/>
        </w:rPr>
        <w:t xml:space="preserve">11 and  13 </w:t>
      </w:r>
      <w:r w:rsidRPr="0024699B">
        <w:rPr>
          <w:rFonts w:ascii="Verdana" w:hAnsi="Verdana"/>
          <w:iCs/>
          <w:color w:val="000000" w:themeColor="text1"/>
          <w:sz w:val="20"/>
          <w:szCs w:val="20"/>
          <w:lang w:val="en-US"/>
        </w:rPr>
        <w:t xml:space="preserve"> are involved in its implementation. The program will contribute to decent work conditions in rural areas and favor economic growth </w:t>
      </w:r>
      <w:r w:rsidRPr="0024699B">
        <w:rPr>
          <w:rFonts w:ascii="Verdana" w:hAnsi="Verdana"/>
          <w:b/>
          <w:iCs/>
          <w:color w:val="000000" w:themeColor="text1"/>
          <w:sz w:val="20"/>
          <w:szCs w:val="20"/>
          <w:lang w:val="en-US"/>
        </w:rPr>
        <w:t>(SDG8).</w:t>
      </w:r>
      <w:r w:rsidRPr="0024699B">
        <w:rPr>
          <w:rFonts w:ascii="Verdana" w:hAnsi="Verdana"/>
          <w:iCs/>
          <w:color w:val="000000" w:themeColor="text1"/>
          <w:sz w:val="20"/>
          <w:szCs w:val="20"/>
          <w:lang w:val="en-US"/>
        </w:rPr>
        <w:t xml:space="preserve"> Finally, The long-term impact will be</w:t>
      </w:r>
      <w:r w:rsidR="00B10640" w:rsidRPr="0024699B">
        <w:rPr>
          <w:rFonts w:ascii="Verdana" w:hAnsi="Verdana"/>
          <w:iCs/>
          <w:color w:val="000000" w:themeColor="text1"/>
          <w:sz w:val="20"/>
          <w:szCs w:val="20"/>
          <w:lang w:val="en-US"/>
        </w:rPr>
        <w:t xml:space="preserve"> to eradicate poverty</w:t>
      </w:r>
      <w:r w:rsidRPr="0024699B">
        <w:rPr>
          <w:rFonts w:ascii="Verdana" w:hAnsi="Verdana"/>
          <w:iCs/>
          <w:color w:val="000000" w:themeColor="text1"/>
          <w:sz w:val="20"/>
          <w:szCs w:val="20"/>
          <w:lang w:val="en-US"/>
        </w:rPr>
        <w:t xml:space="preserve"> </w:t>
      </w:r>
      <w:r w:rsidR="00635DF7" w:rsidRPr="0024699B">
        <w:rPr>
          <w:rFonts w:ascii="Verdana" w:hAnsi="Verdana"/>
          <w:b/>
          <w:iCs/>
          <w:color w:val="000000" w:themeColor="text1"/>
          <w:sz w:val="20"/>
          <w:szCs w:val="20"/>
          <w:lang w:val="en-US"/>
        </w:rPr>
        <w:t xml:space="preserve">(SDG </w:t>
      </w:r>
      <w:r w:rsidR="00B10640" w:rsidRPr="0024699B">
        <w:rPr>
          <w:rFonts w:ascii="Verdana" w:hAnsi="Verdana"/>
          <w:b/>
          <w:iCs/>
          <w:color w:val="000000" w:themeColor="text1"/>
          <w:sz w:val="20"/>
          <w:szCs w:val="20"/>
          <w:lang w:val="en-US"/>
        </w:rPr>
        <w:t>1</w:t>
      </w:r>
      <w:r w:rsidRPr="0024699B">
        <w:rPr>
          <w:rFonts w:ascii="Verdana" w:hAnsi="Verdana"/>
          <w:b/>
          <w:iCs/>
          <w:color w:val="000000" w:themeColor="text1"/>
          <w:sz w:val="20"/>
          <w:szCs w:val="20"/>
          <w:lang w:val="en-US"/>
        </w:rPr>
        <w:t>).</w:t>
      </w:r>
    </w:p>
    <w:p w14:paraId="6DF86D55" w14:textId="77777777" w:rsidR="00C23739" w:rsidRPr="0024699B" w:rsidRDefault="00C23739" w:rsidP="00FE0177">
      <w:pPr>
        <w:jc w:val="both"/>
        <w:rPr>
          <w:rFonts w:ascii="Verdana" w:hAnsi="Verdana"/>
          <w:b/>
          <w:iCs/>
          <w:color w:val="000000" w:themeColor="text1"/>
          <w:sz w:val="20"/>
          <w:szCs w:val="20"/>
          <w:lang w:val="en-US"/>
        </w:rPr>
      </w:pPr>
    </w:p>
    <w:p w14:paraId="6E873E67" w14:textId="77777777" w:rsidR="00C23739" w:rsidRPr="0024699B" w:rsidRDefault="00C23739" w:rsidP="00FE0177">
      <w:pPr>
        <w:jc w:val="both"/>
        <w:rPr>
          <w:rFonts w:ascii="Verdana" w:hAnsi="Verdana"/>
          <w:b/>
          <w:iCs/>
          <w:color w:val="000000" w:themeColor="text1"/>
          <w:sz w:val="20"/>
          <w:szCs w:val="20"/>
          <w:lang w:val="en-US"/>
        </w:rPr>
      </w:pPr>
      <w:r w:rsidRPr="0024699B">
        <w:rPr>
          <w:rFonts w:ascii="Verdana" w:hAnsi="Verdana"/>
          <w:iCs/>
          <w:color w:val="000000" w:themeColor="text1"/>
          <w:sz w:val="20"/>
          <w:szCs w:val="20"/>
          <w:lang w:val="en-US"/>
        </w:rPr>
        <w:t xml:space="preserve">The Program will </w:t>
      </w:r>
      <w:r w:rsidRPr="0024699B">
        <w:rPr>
          <w:rFonts w:ascii="Verdana" w:hAnsi="Verdana"/>
          <w:b/>
          <w:iCs/>
          <w:color w:val="000000" w:themeColor="text1"/>
          <w:sz w:val="20"/>
          <w:szCs w:val="20"/>
          <w:lang w:val="en-US"/>
        </w:rPr>
        <w:t>result in an integrated financial system with available financing that responds to the needs of energy startups and in increased renewable energy capacity through strategic projects.</w:t>
      </w:r>
    </w:p>
    <w:p w14:paraId="5571DE3E" w14:textId="77777777" w:rsidR="00C23739" w:rsidRPr="0024699B" w:rsidRDefault="00C23739" w:rsidP="00FE0177">
      <w:pPr>
        <w:jc w:val="both"/>
        <w:rPr>
          <w:rFonts w:ascii="Verdana" w:hAnsi="Verdana"/>
          <w:iCs/>
          <w:color w:val="000000" w:themeColor="text1"/>
          <w:sz w:val="20"/>
          <w:szCs w:val="20"/>
          <w:lang w:val="en-US"/>
        </w:rPr>
      </w:pPr>
    </w:p>
    <w:p w14:paraId="0C67CEDD" w14:textId="77777777" w:rsidR="00C23739" w:rsidRPr="0024699B" w:rsidRDefault="00C23739" w:rsidP="00FE0177">
      <w:pPr>
        <w:jc w:val="both"/>
        <w:rPr>
          <w:rFonts w:ascii="Verdana" w:hAnsi="Verdana"/>
          <w:iCs/>
          <w:color w:val="000000" w:themeColor="text1"/>
          <w:sz w:val="20"/>
          <w:szCs w:val="20"/>
          <w:lang w:val="en-US"/>
        </w:rPr>
      </w:pPr>
    </w:p>
    <w:p w14:paraId="05779BB4" w14:textId="77777777" w:rsidR="00C23739" w:rsidRPr="0024699B" w:rsidRDefault="00C23739" w:rsidP="00FE0177">
      <w:pPr>
        <w:jc w:val="both"/>
        <w:rPr>
          <w:rFonts w:ascii="Verdana" w:hAnsi="Verdana"/>
          <w:iCs/>
          <w:color w:val="000000" w:themeColor="text1"/>
          <w:sz w:val="20"/>
          <w:szCs w:val="20"/>
          <w:lang w:val="en-US"/>
        </w:rPr>
      </w:pPr>
      <w:r w:rsidRPr="0024699B">
        <w:rPr>
          <w:rFonts w:ascii="Verdana" w:hAnsi="Verdana"/>
          <w:iCs/>
          <w:color w:val="000000" w:themeColor="text1"/>
          <w:sz w:val="20"/>
          <w:szCs w:val="20"/>
          <w:lang w:val="en-US"/>
        </w:rPr>
        <w:t>2) Strategic approach to key audiences</w:t>
      </w:r>
    </w:p>
    <w:p w14:paraId="589CEA55" w14:textId="77777777" w:rsidR="00C23739" w:rsidRPr="0024699B" w:rsidRDefault="00C23739" w:rsidP="00FE0177">
      <w:pPr>
        <w:jc w:val="both"/>
        <w:rPr>
          <w:rFonts w:ascii="Verdana" w:hAnsi="Verdana"/>
          <w:iCs/>
          <w:color w:val="000000" w:themeColor="text1"/>
          <w:sz w:val="20"/>
          <w:szCs w:val="20"/>
          <w:lang w:val="en-US"/>
        </w:rPr>
      </w:pPr>
    </w:p>
    <w:p w14:paraId="16D6A396" w14:textId="77777777" w:rsidR="00C23739" w:rsidRPr="0024699B" w:rsidRDefault="00C23739" w:rsidP="00FE0177">
      <w:pPr>
        <w:jc w:val="both"/>
        <w:rPr>
          <w:rFonts w:ascii="Verdana" w:eastAsia="Verdana" w:hAnsi="Verdana" w:cs="Verdana"/>
          <w:sz w:val="20"/>
          <w:szCs w:val="20"/>
          <w:lang w:val="en-US"/>
        </w:rPr>
      </w:pPr>
      <w:r w:rsidRPr="0024699B">
        <w:rPr>
          <w:rFonts w:ascii="Verdana" w:eastAsia="Verdana" w:hAnsi="Verdana" w:cs="Verdana"/>
          <w:sz w:val="20"/>
          <w:szCs w:val="20"/>
          <w:lang w:val="en-US"/>
        </w:rPr>
        <w:t xml:space="preserve">The Strategic Approach to Key Audiences for the Advocacy, Media and Communication element of the Joint Program is based on the understanding of the audiences, their reasons for knowing more about the Program, and the use of the Information that they receive (why, for which purpose). </w:t>
      </w:r>
    </w:p>
    <w:p w14:paraId="434E69C3" w14:textId="77777777" w:rsidR="00C23739" w:rsidRPr="0024699B" w:rsidRDefault="00C23739" w:rsidP="00FE0177">
      <w:pPr>
        <w:jc w:val="both"/>
        <w:rPr>
          <w:rFonts w:ascii="Verdana" w:eastAsia="Verdana" w:hAnsi="Verdana" w:cs="Verdana"/>
          <w:sz w:val="20"/>
          <w:szCs w:val="20"/>
          <w:lang w:val="en-US"/>
        </w:rPr>
      </w:pPr>
    </w:p>
    <w:p w14:paraId="323C477D" w14:textId="77777777" w:rsidR="00C23739" w:rsidRPr="0024699B" w:rsidRDefault="00C23739" w:rsidP="00FE0177">
      <w:pPr>
        <w:jc w:val="both"/>
        <w:rPr>
          <w:rFonts w:ascii="Verdana" w:eastAsia="Verdana" w:hAnsi="Verdana" w:cs="Verdana"/>
          <w:sz w:val="20"/>
          <w:szCs w:val="20"/>
          <w:lang w:val="en-US"/>
        </w:rPr>
      </w:pPr>
      <w:r w:rsidRPr="0024699B">
        <w:rPr>
          <w:rFonts w:ascii="Verdana" w:eastAsia="Verdana" w:hAnsi="Verdana" w:cs="Verdana"/>
          <w:sz w:val="20"/>
          <w:szCs w:val="20"/>
          <w:lang w:val="en-US"/>
        </w:rPr>
        <w:t>There are three levels of communication and five different types of audience.</w:t>
      </w:r>
    </w:p>
    <w:p w14:paraId="4D8F6498" w14:textId="77777777" w:rsidR="00C23739" w:rsidRPr="0024699B" w:rsidRDefault="00C23739" w:rsidP="00FE0177">
      <w:pPr>
        <w:jc w:val="both"/>
        <w:rPr>
          <w:rFonts w:ascii="Verdana" w:eastAsia="Verdana" w:hAnsi="Verdana" w:cs="Verdana"/>
          <w:sz w:val="20"/>
          <w:szCs w:val="20"/>
          <w:lang w:val="en-US"/>
        </w:rPr>
      </w:pPr>
    </w:p>
    <w:p w14:paraId="1113016D" w14:textId="77777777" w:rsidR="00C23739" w:rsidRPr="0024699B" w:rsidRDefault="00C23739" w:rsidP="00FE0177">
      <w:pPr>
        <w:jc w:val="both"/>
        <w:rPr>
          <w:rFonts w:ascii="Verdana" w:eastAsia="Verdana" w:hAnsi="Verdana" w:cs="Verdana"/>
          <w:b/>
          <w:sz w:val="20"/>
          <w:szCs w:val="20"/>
          <w:lang w:val="en-US"/>
        </w:rPr>
      </w:pPr>
      <w:r w:rsidRPr="0024699B">
        <w:rPr>
          <w:rFonts w:ascii="Verdana" w:eastAsia="Verdana" w:hAnsi="Verdana" w:cs="Verdana"/>
          <w:b/>
          <w:sz w:val="20"/>
          <w:szCs w:val="20"/>
          <w:lang w:val="en-US"/>
        </w:rPr>
        <w:t xml:space="preserve">Communication: </w:t>
      </w:r>
      <w:r w:rsidRPr="0024699B">
        <w:rPr>
          <w:rFonts w:ascii="Verdana" w:eastAsia="Verdana" w:hAnsi="Verdana" w:cs="Verdana"/>
          <w:sz w:val="20"/>
          <w:szCs w:val="20"/>
          <w:lang w:val="en-US"/>
        </w:rPr>
        <w:t>Information for decision-making purposes; Knowledge-based for policy making purposes; advocacy and information-sharing for educational and sensitization purposes;</w:t>
      </w:r>
    </w:p>
    <w:p w14:paraId="212A5CC9" w14:textId="77777777" w:rsidR="00C23739" w:rsidRPr="0024699B" w:rsidRDefault="00C23739" w:rsidP="00FE0177">
      <w:pPr>
        <w:jc w:val="both"/>
        <w:rPr>
          <w:rFonts w:ascii="Verdana" w:eastAsia="Verdana" w:hAnsi="Verdana" w:cs="Verdana"/>
          <w:sz w:val="20"/>
          <w:szCs w:val="20"/>
          <w:lang w:val="en-US"/>
        </w:rPr>
      </w:pPr>
      <w:r w:rsidRPr="0024699B">
        <w:rPr>
          <w:rFonts w:ascii="Verdana" w:eastAsia="Verdana" w:hAnsi="Verdana" w:cs="Verdana"/>
          <w:b/>
          <w:sz w:val="20"/>
          <w:szCs w:val="20"/>
          <w:lang w:val="en-US"/>
        </w:rPr>
        <w:t>Audiences:</w:t>
      </w:r>
      <w:r w:rsidRPr="0024699B">
        <w:rPr>
          <w:rFonts w:ascii="Verdana" w:eastAsia="Verdana" w:hAnsi="Verdana" w:cs="Verdana"/>
          <w:sz w:val="20"/>
          <w:szCs w:val="20"/>
          <w:lang w:val="en-US"/>
        </w:rPr>
        <w:t xml:space="preserve"> Government and National Authorities; Private Sector, Partners and Donors; Academia and Higher Education Institutions; Press and Media; General Public. </w:t>
      </w:r>
    </w:p>
    <w:p w14:paraId="7136489C" w14:textId="77777777" w:rsidR="00C23739" w:rsidRPr="0024699B" w:rsidRDefault="00C23739" w:rsidP="00FE0177">
      <w:pPr>
        <w:jc w:val="both"/>
        <w:rPr>
          <w:rFonts w:ascii="Verdana" w:eastAsia="Verdana" w:hAnsi="Verdana" w:cs="Verdana"/>
          <w:sz w:val="20"/>
          <w:szCs w:val="20"/>
          <w:lang w:val="en-US"/>
        </w:rPr>
      </w:pPr>
    </w:p>
    <w:p w14:paraId="4A8C6E59" w14:textId="77777777" w:rsidR="00C23739" w:rsidRPr="0024699B" w:rsidRDefault="00C23739" w:rsidP="00FE0177">
      <w:pPr>
        <w:jc w:val="both"/>
        <w:rPr>
          <w:rFonts w:ascii="Verdana" w:eastAsia="Verdana" w:hAnsi="Verdana" w:cs="Verdana"/>
          <w:sz w:val="20"/>
          <w:szCs w:val="20"/>
          <w:lang w:val="en-US"/>
        </w:rPr>
      </w:pPr>
      <w:r w:rsidRPr="0024699B">
        <w:rPr>
          <w:rFonts w:ascii="Verdana" w:eastAsia="Verdana" w:hAnsi="Verdana" w:cs="Verdana"/>
          <w:i/>
          <w:sz w:val="20"/>
          <w:szCs w:val="20"/>
          <w:lang w:val="en-US"/>
        </w:rPr>
        <w:t>Government and national authorities</w:t>
      </w:r>
      <w:r w:rsidRPr="0024699B">
        <w:rPr>
          <w:rFonts w:ascii="Verdana" w:eastAsia="Verdana" w:hAnsi="Verdana" w:cs="Verdana"/>
          <w:sz w:val="20"/>
          <w:szCs w:val="20"/>
          <w:lang w:val="en-US"/>
        </w:rPr>
        <w:t xml:space="preserve"> will use the information about the Joint Program to strengthen its institutional, legal and policy framework, to increase sustainable energy production spending and industrialization initiatives in the country (and making it more inclusive of the needs of peasants and rural workers) and to scale up rural electrification </w:t>
      </w:r>
      <w:r w:rsidRPr="0024699B">
        <w:rPr>
          <w:rFonts w:ascii="Verdana" w:eastAsia="Verdana" w:hAnsi="Verdana" w:cs="Verdana"/>
          <w:sz w:val="20"/>
          <w:szCs w:val="20"/>
          <w:lang w:val="en-US"/>
        </w:rPr>
        <w:lastRenderedPageBreak/>
        <w:t>programs to reach excluded populations and areas (Information for decision-making purposes).</w:t>
      </w:r>
    </w:p>
    <w:p w14:paraId="087238E8" w14:textId="77777777" w:rsidR="00C23739" w:rsidRPr="0024699B" w:rsidRDefault="00C23739" w:rsidP="00FE0177">
      <w:pPr>
        <w:jc w:val="both"/>
        <w:rPr>
          <w:rFonts w:ascii="Verdana" w:eastAsia="Verdana" w:hAnsi="Verdana" w:cs="Verdana"/>
          <w:sz w:val="20"/>
          <w:szCs w:val="20"/>
          <w:lang w:val="en-US"/>
        </w:rPr>
      </w:pPr>
    </w:p>
    <w:p w14:paraId="20FDD754" w14:textId="77777777" w:rsidR="00C23739" w:rsidRPr="0024699B" w:rsidRDefault="00C23739" w:rsidP="00FE0177">
      <w:pPr>
        <w:jc w:val="both"/>
        <w:rPr>
          <w:rFonts w:ascii="Verdana" w:eastAsia="Verdana" w:hAnsi="Verdana" w:cs="Verdana"/>
          <w:sz w:val="20"/>
          <w:szCs w:val="20"/>
          <w:lang w:val="en-US"/>
        </w:rPr>
      </w:pPr>
      <w:r w:rsidRPr="0024699B">
        <w:rPr>
          <w:rFonts w:ascii="Verdana" w:eastAsia="Verdana" w:hAnsi="Verdana" w:cs="Verdana"/>
          <w:sz w:val="20"/>
          <w:szCs w:val="20"/>
          <w:lang w:val="en-US"/>
        </w:rPr>
        <w:t>The</w:t>
      </w:r>
      <w:r w:rsidRPr="0024699B">
        <w:rPr>
          <w:rFonts w:ascii="Verdana" w:eastAsia="Verdana" w:hAnsi="Verdana" w:cs="Verdana"/>
          <w:i/>
          <w:sz w:val="20"/>
          <w:szCs w:val="20"/>
          <w:lang w:val="en-US"/>
        </w:rPr>
        <w:t xml:space="preserve"> Private sector, Partners and Donors</w:t>
      </w:r>
      <w:r w:rsidRPr="0024699B">
        <w:rPr>
          <w:rFonts w:ascii="Verdana" w:eastAsia="Verdana" w:hAnsi="Verdana" w:cs="Verdana"/>
          <w:sz w:val="20"/>
          <w:szCs w:val="20"/>
          <w:lang w:val="en-US"/>
        </w:rPr>
        <w:t xml:space="preserve"> are interested in knowing about the Joint Program to contribute with financial support for the implementation, results and monitoring and evaluation of the project, ensuring the development of renewable energy capacity and rural electrification. </w:t>
      </w:r>
    </w:p>
    <w:p w14:paraId="453A6A16" w14:textId="77777777" w:rsidR="00C23739" w:rsidRPr="0024699B" w:rsidRDefault="00C23739" w:rsidP="00FE0177">
      <w:pPr>
        <w:jc w:val="both"/>
        <w:rPr>
          <w:rFonts w:ascii="Verdana" w:eastAsia="Verdana" w:hAnsi="Verdana" w:cs="Verdana"/>
          <w:sz w:val="20"/>
          <w:szCs w:val="20"/>
          <w:lang w:val="en-US"/>
        </w:rPr>
      </w:pPr>
      <w:r w:rsidRPr="0024699B">
        <w:rPr>
          <w:rFonts w:ascii="Verdana" w:eastAsia="Verdana" w:hAnsi="Verdana" w:cs="Verdana"/>
          <w:sz w:val="20"/>
          <w:szCs w:val="20"/>
          <w:lang w:val="en-US"/>
        </w:rPr>
        <w:t>Partners and donors are most likely to provide funding for the energy incubator and derisking facility between years 1 and 3 (Knowledge-based for policy making purposes) while investors are likely to take equity stakes in the startups as soon as year 2 (Information for decision-making purposes).</w:t>
      </w:r>
    </w:p>
    <w:p w14:paraId="6D04AD26" w14:textId="77777777" w:rsidR="00C23739" w:rsidRPr="0024699B" w:rsidRDefault="00C23739" w:rsidP="00FE0177">
      <w:pPr>
        <w:jc w:val="both"/>
        <w:rPr>
          <w:rFonts w:ascii="Verdana" w:eastAsia="Verdana" w:hAnsi="Verdana" w:cs="Verdana"/>
          <w:sz w:val="20"/>
          <w:szCs w:val="20"/>
          <w:lang w:val="en-US"/>
        </w:rPr>
      </w:pPr>
    </w:p>
    <w:p w14:paraId="67737EDE" w14:textId="77777777" w:rsidR="00C23739" w:rsidRPr="0024699B" w:rsidRDefault="00C23739" w:rsidP="00FE0177">
      <w:pPr>
        <w:jc w:val="both"/>
        <w:rPr>
          <w:rFonts w:ascii="Verdana" w:eastAsia="Verdana" w:hAnsi="Verdana" w:cs="Verdana"/>
          <w:sz w:val="20"/>
          <w:szCs w:val="20"/>
          <w:lang w:val="en-US"/>
        </w:rPr>
      </w:pPr>
      <w:r w:rsidRPr="0024699B">
        <w:rPr>
          <w:rFonts w:ascii="Verdana" w:eastAsia="Verdana" w:hAnsi="Verdana" w:cs="Verdana"/>
          <w:i/>
          <w:sz w:val="20"/>
          <w:szCs w:val="20"/>
          <w:lang w:val="en-US"/>
        </w:rPr>
        <w:t>Academia and higher education institutions</w:t>
      </w:r>
      <w:r w:rsidRPr="0024699B">
        <w:rPr>
          <w:rFonts w:ascii="Verdana" w:eastAsia="Verdana" w:hAnsi="Verdana" w:cs="Verdana"/>
          <w:sz w:val="20"/>
          <w:szCs w:val="20"/>
          <w:lang w:val="en-US"/>
        </w:rPr>
        <w:t xml:space="preserve"> will use the Joint Program information and will be interested in knowing more about the sustainable energy projects in Madagascar and produce best cases and lessons learned to be cascaded and shared as part of research in other developing countries in need of efficient and effective sustainable energy programs. (Cross-sharing information for in-depth policy analysis and research).</w:t>
      </w:r>
    </w:p>
    <w:p w14:paraId="54D6F26C" w14:textId="77777777" w:rsidR="00C23739" w:rsidRPr="0024699B" w:rsidRDefault="00C23739" w:rsidP="00FE0177">
      <w:pPr>
        <w:jc w:val="both"/>
        <w:rPr>
          <w:rFonts w:ascii="Verdana" w:eastAsia="Verdana" w:hAnsi="Verdana" w:cs="Verdana"/>
          <w:sz w:val="20"/>
          <w:szCs w:val="20"/>
          <w:lang w:val="en-US"/>
        </w:rPr>
      </w:pPr>
    </w:p>
    <w:p w14:paraId="551F0907" w14:textId="77777777" w:rsidR="00C23739" w:rsidRPr="0024699B" w:rsidRDefault="00C23739" w:rsidP="00FE0177">
      <w:pPr>
        <w:jc w:val="both"/>
        <w:rPr>
          <w:rFonts w:ascii="Verdana" w:eastAsia="Verdana" w:hAnsi="Verdana" w:cs="Verdana"/>
          <w:sz w:val="20"/>
          <w:szCs w:val="20"/>
          <w:lang w:val="en-US"/>
        </w:rPr>
      </w:pPr>
      <w:r w:rsidRPr="0024699B">
        <w:rPr>
          <w:rFonts w:ascii="Verdana" w:eastAsia="Verdana" w:hAnsi="Verdana" w:cs="Verdana"/>
          <w:i/>
          <w:sz w:val="20"/>
          <w:szCs w:val="20"/>
          <w:lang w:val="en-US"/>
        </w:rPr>
        <w:t>Media and Press</w:t>
      </w:r>
      <w:r w:rsidRPr="0024699B">
        <w:rPr>
          <w:rFonts w:ascii="Verdana" w:eastAsia="Verdana" w:hAnsi="Verdana" w:cs="Verdana"/>
          <w:sz w:val="20"/>
          <w:szCs w:val="20"/>
          <w:lang w:val="en-US"/>
        </w:rPr>
        <w:t xml:space="preserve"> will find the information useful to pitch stories with the Government of Madagascar as leader in the national ownership of the project, and UN agencies delivering as one. Visibility will be increased through the joint synergy and collaboration. Moreover, the Media will use the information to communicate about the strength of a financial mechanism, where efficiency and attention to results are keys for the success of the Program. The Media will closely look at the monitoring and evaluation aspects, and will make sure to interview the beneficiaries of the project to understand and to report on the actual impact on the field and the improvement of the resilience of rural populations.</w:t>
      </w:r>
    </w:p>
    <w:p w14:paraId="22AA2BAF" w14:textId="77777777" w:rsidR="00C23739" w:rsidRPr="0024699B" w:rsidRDefault="00C23739" w:rsidP="00FE0177">
      <w:pPr>
        <w:jc w:val="both"/>
        <w:rPr>
          <w:rFonts w:ascii="Verdana" w:eastAsia="Verdana" w:hAnsi="Verdana" w:cs="Verdana"/>
          <w:sz w:val="20"/>
          <w:szCs w:val="20"/>
          <w:lang w:val="en-US"/>
        </w:rPr>
      </w:pPr>
    </w:p>
    <w:p w14:paraId="755A9FC1" w14:textId="77777777" w:rsidR="00C23739" w:rsidRPr="0024699B" w:rsidRDefault="00C23739" w:rsidP="00FE0177">
      <w:pPr>
        <w:jc w:val="both"/>
        <w:rPr>
          <w:rFonts w:ascii="Verdana" w:eastAsia="Verdana" w:hAnsi="Verdana" w:cs="Verdana"/>
          <w:sz w:val="20"/>
          <w:szCs w:val="20"/>
          <w:lang w:val="en-US"/>
        </w:rPr>
      </w:pPr>
      <w:r w:rsidRPr="0024699B">
        <w:rPr>
          <w:rFonts w:ascii="Verdana" w:eastAsia="Verdana" w:hAnsi="Verdana" w:cs="Verdana"/>
          <w:sz w:val="20"/>
          <w:szCs w:val="20"/>
          <w:lang w:val="en-US"/>
        </w:rPr>
        <w:t xml:space="preserve">The </w:t>
      </w:r>
      <w:r w:rsidRPr="0024699B">
        <w:rPr>
          <w:rFonts w:ascii="Verdana" w:eastAsia="Verdana" w:hAnsi="Verdana" w:cs="Verdana"/>
          <w:i/>
          <w:sz w:val="20"/>
          <w:szCs w:val="20"/>
          <w:lang w:val="en-US"/>
        </w:rPr>
        <w:t>General Public</w:t>
      </w:r>
      <w:r w:rsidRPr="0024699B">
        <w:rPr>
          <w:rFonts w:ascii="Verdana" w:eastAsia="Verdana" w:hAnsi="Verdana" w:cs="Verdana"/>
          <w:sz w:val="20"/>
          <w:szCs w:val="20"/>
          <w:lang w:val="en-US"/>
        </w:rPr>
        <w:t xml:space="preserve"> will read, get to know more about the Joint Program as a source of information-sharing, sensitization and community actions towards sustainable energy use, and to be informed about the Government’s work and make more-informed decision based on sustainable energy information.</w:t>
      </w:r>
    </w:p>
    <w:p w14:paraId="30AF9E62" w14:textId="77777777" w:rsidR="00C23739" w:rsidRPr="0024699B" w:rsidRDefault="00C23739" w:rsidP="00FE0177">
      <w:pPr>
        <w:jc w:val="both"/>
        <w:rPr>
          <w:rFonts w:ascii="Verdana" w:hAnsi="Verdana"/>
          <w:iCs/>
          <w:color w:val="000000" w:themeColor="text1"/>
          <w:sz w:val="20"/>
          <w:szCs w:val="20"/>
          <w:lang w:val="en-US"/>
        </w:rPr>
      </w:pPr>
    </w:p>
    <w:p w14:paraId="5C5BE566" w14:textId="77777777" w:rsidR="00C23739" w:rsidRPr="0024699B" w:rsidRDefault="00C23739" w:rsidP="00FE0177">
      <w:pPr>
        <w:jc w:val="both"/>
        <w:rPr>
          <w:rFonts w:ascii="Verdana" w:hAnsi="Verdana"/>
          <w:iCs/>
          <w:color w:val="000000" w:themeColor="text1"/>
          <w:sz w:val="20"/>
          <w:szCs w:val="20"/>
          <w:lang w:val="en-US"/>
        </w:rPr>
      </w:pPr>
    </w:p>
    <w:p w14:paraId="4C7C650D" w14:textId="77777777" w:rsidR="00C23739" w:rsidRPr="0024699B" w:rsidRDefault="00C23739" w:rsidP="00FE0177">
      <w:pPr>
        <w:jc w:val="both"/>
        <w:rPr>
          <w:rFonts w:ascii="Verdana" w:hAnsi="Verdana"/>
          <w:iCs/>
          <w:color w:val="000000" w:themeColor="text1"/>
          <w:sz w:val="20"/>
          <w:szCs w:val="20"/>
          <w:lang w:val="en-US"/>
        </w:rPr>
      </w:pPr>
      <w:r w:rsidRPr="0024699B">
        <w:rPr>
          <w:rFonts w:ascii="Verdana" w:hAnsi="Verdana"/>
          <w:iCs/>
          <w:color w:val="000000" w:themeColor="text1"/>
          <w:sz w:val="20"/>
          <w:szCs w:val="20"/>
          <w:lang w:val="en-US"/>
        </w:rPr>
        <w:t>3) Objectives of strategic communication plan</w:t>
      </w:r>
    </w:p>
    <w:p w14:paraId="5B3D8C3F" w14:textId="77777777" w:rsidR="00C23739" w:rsidRPr="0024699B" w:rsidRDefault="00C23739" w:rsidP="00FE0177">
      <w:pPr>
        <w:jc w:val="both"/>
        <w:rPr>
          <w:rFonts w:ascii="Verdana" w:hAnsi="Verdana"/>
          <w:iCs/>
          <w:color w:val="000000" w:themeColor="text1"/>
          <w:sz w:val="20"/>
          <w:szCs w:val="20"/>
          <w:lang w:val="en-US"/>
        </w:rPr>
      </w:pPr>
    </w:p>
    <w:p w14:paraId="633A35A2" w14:textId="77777777" w:rsidR="00C23739" w:rsidRPr="0024699B" w:rsidRDefault="00C23739" w:rsidP="00FE0177">
      <w:pPr>
        <w:jc w:val="both"/>
        <w:rPr>
          <w:rFonts w:ascii="Verdana" w:eastAsia="Verdana" w:hAnsi="Verdana" w:cs="Verdana"/>
          <w:sz w:val="20"/>
          <w:szCs w:val="20"/>
          <w:lang w:val="en-US"/>
        </w:rPr>
      </w:pPr>
      <w:r w:rsidRPr="0024699B">
        <w:rPr>
          <w:rFonts w:ascii="Verdana" w:eastAsia="Verdana" w:hAnsi="Verdana" w:cs="Verdana"/>
          <w:sz w:val="20"/>
          <w:szCs w:val="20"/>
          <w:lang w:val="en-US"/>
        </w:rPr>
        <w:t xml:space="preserve">The </w:t>
      </w:r>
      <w:r w:rsidRPr="0024699B">
        <w:rPr>
          <w:rFonts w:ascii="Verdana" w:eastAsia="Verdana" w:hAnsi="Verdana" w:cs="Verdana"/>
          <w:b/>
          <w:sz w:val="20"/>
          <w:szCs w:val="20"/>
          <w:lang w:val="en-US"/>
        </w:rPr>
        <w:t>Objectives</w:t>
      </w:r>
      <w:r w:rsidRPr="0024699B">
        <w:rPr>
          <w:rFonts w:ascii="Verdana" w:eastAsia="Verdana" w:hAnsi="Verdana" w:cs="Verdana"/>
          <w:sz w:val="20"/>
          <w:szCs w:val="20"/>
          <w:lang w:val="en-US"/>
        </w:rPr>
        <w:t xml:space="preserve"> of the strategic communication plan are multifold: to ensure that UN Delivering as One and Strong Partnerships for the SDGs are met, by supporting the Government and by working together to meet SDGs nationally; to position the UN in Madagascar as a Partner of choice for partners and stakeholders in delivering strong, evidence-based, efficient results in an accountable and transparent way; to showcase how different UN agencies work together in synergy and collaboration, using finances wisely and efficiently, to reach the objectives set in the Government’s priorities; to showcase the work of the UN system nationally and internationally and to inform the public on the work of the organizations and how it directly has an impact on their lives.</w:t>
      </w:r>
    </w:p>
    <w:p w14:paraId="4B288582" w14:textId="77777777" w:rsidR="00C23739" w:rsidRPr="0024699B" w:rsidRDefault="00C23739" w:rsidP="00FE0177">
      <w:pPr>
        <w:jc w:val="both"/>
        <w:rPr>
          <w:rFonts w:ascii="Verdana" w:eastAsia="Verdana" w:hAnsi="Verdana" w:cs="Verdana"/>
          <w:sz w:val="20"/>
          <w:szCs w:val="20"/>
          <w:lang w:val="en-US"/>
        </w:rPr>
      </w:pPr>
    </w:p>
    <w:p w14:paraId="6C969727" w14:textId="77777777" w:rsidR="00C23739" w:rsidRPr="0024699B" w:rsidRDefault="00C23739" w:rsidP="00FE0177">
      <w:pPr>
        <w:jc w:val="both"/>
        <w:rPr>
          <w:rFonts w:ascii="Verdana" w:hAnsi="Verdana"/>
          <w:iCs/>
          <w:color w:val="000000" w:themeColor="text1"/>
          <w:sz w:val="20"/>
          <w:szCs w:val="20"/>
          <w:lang w:val="en-US"/>
        </w:rPr>
      </w:pPr>
      <w:r w:rsidRPr="0024699B">
        <w:rPr>
          <w:rFonts w:ascii="Verdana" w:eastAsia="Verdana" w:hAnsi="Verdana" w:cs="Verdana"/>
          <w:b/>
          <w:sz w:val="20"/>
          <w:szCs w:val="20"/>
          <w:lang w:val="en-US"/>
        </w:rPr>
        <w:t xml:space="preserve">Indicators of performance </w:t>
      </w:r>
      <w:r w:rsidRPr="0024699B">
        <w:rPr>
          <w:rFonts w:ascii="Verdana" w:eastAsia="Verdana" w:hAnsi="Verdana" w:cs="Verdana"/>
          <w:sz w:val="20"/>
          <w:szCs w:val="20"/>
          <w:lang w:val="en-US"/>
        </w:rPr>
        <w:t xml:space="preserve">should include production of reports, briefings and presentations on the results of the Joint Program to the different key Audiences. Production of marketing, visual and audio products for visibility and information–sharing purposes is another method of performance evaluation. Pitching the Joint Program to different media outlets is an asset and dissemination of press releases and bi-monthly bulletins can be additional measures of success (to inform on the development and the implementation of activities). Development, Design and Creation of Social Media postings and related social media analytics (social media </w:t>
      </w:r>
      <w:r w:rsidRPr="0024699B">
        <w:rPr>
          <w:rFonts w:ascii="Verdana" w:eastAsia="Verdana" w:hAnsi="Verdana" w:cs="Verdana"/>
          <w:sz w:val="20"/>
          <w:szCs w:val="20"/>
          <w:lang w:val="en-US"/>
        </w:rPr>
        <w:lastRenderedPageBreak/>
        <w:t>metrics monthly reports) can show the level of knowledge, engagement and direct impact on the general public's educational and sensitization level of knowledge about the program.</w:t>
      </w:r>
    </w:p>
    <w:p w14:paraId="6831A595" w14:textId="77777777" w:rsidR="00C23739" w:rsidRPr="0024699B" w:rsidRDefault="00C23739" w:rsidP="00FE0177">
      <w:pPr>
        <w:jc w:val="both"/>
        <w:rPr>
          <w:rFonts w:ascii="Verdana" w:hAnsi="Verdana"/>
          <w:iCs/>
          <w:color w:val="000000" w:themeColor="text1"/>
          <w:sz w:val="20"/>
          <w:szCs w:val="20"/>
          <w:lang w:val="en-US"/>
        </w:rPr>
      </w:pPr>
    </w:p>
    <w:p w14:paraId="53AA2D0E" w14:textId="77777777" w:rsidR="00C23739" w:rsidRPr="0024699B" w:rsidRDefault="00C23739" w:rsidP="00FE0177">
      <w:pPr>
        <w:jc w:val="both"/>
        <w:rPr>
          <w:rFonts w:ascii="Verdana" w:hAnsi="Verdana"/>
          <w:iCs/>
          <w:color w:val="000000" w:themeColor="text1"/>
          <w:sz w:val="20"/>
          <w:szCs w:val="20"/>
          <w:lang w:val="en-US"/>
        </w:rPr>
      </w:pPr>
      <w:r w:rsidRPr="0024699B">
        <w:rPr>
          <w:rFonts w:ascii="Verdana" w:hAnsi="Verdana"/>
          <w:iCs/>
          <w:color w:val="000000" w:themeColor="text1"/>
          <w:sz w:val="20"/>
          <w:szCs w:val="20"/>
          <w:lang w:val="en-US"/>
        </w:rPr>
        <w:t xml:space="preserve">4) Main activities </w:t>
      </w:r>
    </w:p>
    <w:p w14:paraId="428F4974" w14:textId="77777777" w:rsidR="00C23739" w:rsidRPr="0024699B" w:rsidRDefault="00C23739" w:rsidP="00FE0177">
      <w:pPr>
        <w:jc w:val="both"/>
        <w:rPr>
          <w:rFonts w:ascii="Verdana" w:hAnsi="Verdana"/>
          <w:i/>
          <w:color w:val="C45911" w:themeColor="accent2" w:themeShade="BF"/>
          <w:sz w:val="18"/>
          <w:szCs w:val="18"/>
          <w:lang w:val="en-US"/>
        </w:rPr>
      </w:pPr>
    </w:p>
    <w:p w14:paraId="0E01B90A" w14:textId="77777777" w:rsidR="00C23739" w:rsidRPr="0024699B" w:rsidRDefault="00C23739" w:rsidP="00FE0177">
      <w:pPr>
        <w:jc w:val="both"/>
        <w:rPr>
          <w:rFonts w:ascii="Verdana" w:eastAsia="Verdana" w:hAnsi="Verdana" w:cs="Verdana"/>
          <w:i/>
          <w:color w:val="C55911"/>
          <w:sz w:val="18"/>
          <w:szCs w:val="18"/>
          <w:lang w:val="en-US"/>
        </w:rPr>
      </w:pPr>
      <w:r w:rsidRPr="0024699B">
        <w:rPr>
          <w:rFonts w:ascii="Verdana" w:eastAsia="Verdana" w:hAnsi="Verdana" w:cs="Verdana"/>
          <w:color w:val="000000"/>
          <w:sz w:val="20"/>
          <w:szCs w:val="20"/>
          <w:lang w:val="en-US"/>
        </w:rPr>
        <w:t xml:space="preserve">The </w:t>
      </w:r>
      <w:r w:rsidRPr="0024699B">
        <w:rPr>
          <w:rFonts w:ascii="Verdana" w:eastAsia="Verdana" w:hAnsi="Verdana" w:cs="Verdana"/>
          <w:b/>
          <w:color w:val="000000"/>
          <w:sz w:val="20"/>
          <w:szCs w:val="20"/>
          <w:lang w:val="en-US"/>
        </w:rPr>
        <w:t>main activities</w:t>
      </w:r>
      <w:r w:rsidRPr="0024699B">
        <w:rPr>
          <w:rFonts w:ascii="Verdana" w:eastAsia="Verdana" w:hAnsi="Verdana" w:cs="Verdana"/>
          <w:color w:val="000000"/>
          <w:sz w:val="20"/>
          <w:szCs w:val="20"/>
          <w:lang w:val="en-US"/>
        </w:rPr>
        <w:t xml:space="preserve"> for the Communication plan include the production of reports and information bulletins; the design, creation and publishing of social media content; creation and dissemination of press releases, press kits and donors briefing kits.</w:t>
      </w:r>
    </w:p>
    <w:p w14:paraId="73247C90" w14:textId="77777777" w:rsidR="00C23739" w:rsidRPr="0024699B" w:rsidRDefault="00C23739" w:rsidP="00FE0177">
      <w:pPr>
        <w:jc w:val="both"/>
        <w:rPr>
          <w:rFonts w:ascii="Verdana" w:eastAsia="Verdana" w:hAnsi="Verdana" w:cs="Verdana"/>
          <w:color w:val="000000"/>
          <w:sz w:val="20"/>
          <w:szCs w:val="20"/>
          <w:lang w:val="en-US"/>
        </w:rPr>
      </w:pPr>
    </w:p>
    <w:p w14:paraId="59CB8889" w14:textId="77777777" w:rsidR="00C23739" w:rsidRPr="0024699B" w:rsidRDefault="00C23739" w:rsidP="00FE0177">
      <w:pPr>
        <w:jc w:val="both"/>
        <w:rPr>
          <w:rFonts w:ascii="Verdana" w:eastAsia="Verdana" w:hAnsi="Verdana" w:cs="Verdana"/>
          <w:color w:val="000000"/>
          <w:sz w:val="20"/>
          <w:szCs w:val="20"/>
          <w:lang w:val="en-US"/>
        </w:rPr>
      </w:pPr>
      <w:r w:rsidRPr="0024699B">
        <w:rPr>
          <w:rFonts w:ascii="Verdana" w:eastAsia="Verdana" w:hAnsi="Verdana" w:cs="Verdana"/>
          <w:color w:val="000000"/>
          <w:sz w:val="20"/>
          <w:szCs w:val="20"/>
          <w:lang w:val="en-US"/>
        </w:rPr>
        <w:t xml:space="preserve">The </w:t>
      </w:r>
      <w:r w:rsidRPr="0024699B">
        <w:rPr>
          <w:rFonts w:ascii="Verdana" w:eastAsia="Verdana" w:hAnsi="Verdana" w:cs="Verdana"/>
          <w:b/>
          <w:color w:val="000000"/>
          <w:sz w:val="20"/>
          <w:szCs w:val="20"/>
          <w:lang w:val="en-US"/>
        </w:rPr>
        <w:t>communication channels</w:t>
      </w:r>
      <w:r w:rsidRPr="0024699B">
        <w:rPr>
          <w:rFonts w:ascii="Verdana" w:eastAsia="Verdana" w:hAnsi="Verdana" w:cs="Verdana"/>
          <w:color w:val="000000"/>
          <w:sz w:val="20"/>
          <w:szCs w:val="20"/>
          <w:lang w:val="en-US"/>
        </w:rPr>
        <w:t xml:space="preserve"> include regular meetings with different stakeholders and sharing of information and bulletins of update of implementation of activities; updated mailing lists of stakeholders to disseminate press release kits and donors briefing kits; organization of events and meetings sharing results; articles, photos, videos and pitching news to relevant media outlets</w:t>
      </w:r>
    </w:p>
    <w:p w14:paraId="7041E315" w14:textId="77777777" w:rsidR="00C23739" w:rsidRPr="0024699B" w:rsidRDefault="00C23739" w:rsidP="00FE0177">
      <w:pPr>
        <w:jc w:val="both"/>
        <w:rPr>
          <w:rFonts w:ascii="Verdana" w:eastAsia="Verdana" w:hAnsi="Verdana" w:cs="Verdana"/>
          <w:color w:val="000000"/>
          <w:sz w:val="20"/>
          <w:szCs w:val="20"/>
          <w:lang w:val="en-US"/>
        </w:rPr>
      </w:pPr>
    </w:p>
    <w:p w14:paraId="2AB18B60" w14:textId="77777777" w:rsidR="00C23739" w:rsidRPr="0024699B" w:rsidRDefault="00C23739" w:rsidP="00FE0177">
      <w:pPr>
        <w:jc w:val="both"/>
        <w:rPr>
          <w:rFonts w:ascii="Verdana" w:eastAsia="Verdana" w:hAnsi="Verdana" w:cs="Verdana"/>
          <w:color w:val="000000"/>
          <w:sz w:val="20"/>
          <w:szCs w:val="20"/>
          <w:lang w:val="en-US"/>
        </w:rPr>
      </w:pPr>
      <w:r w:rsidRPr="0024699B">
        <w:rPr>
          <w:rFonts w:ascii="Verdana" w:eastAsia="Verdana" w:hAnsi="Verdana" w:cs="Verdana"/>
          <w:b/>
          <w:color w:val="000000"/>
          <w:sz w:val="20"/>
          <w:szCs w:val="20"/>
          <w:lang w:val="en-US"/>
        </w:rPr>
        <w:t>Each UN agency is responsible</w:t>
      </w:r>
      <w:r w:rsidRPr="0024699B">
        <w:rPr>
          <w:rFonts w:ascii="Verdana" w:eastAsia="Verdana" w:hAnsi="Verdana" w:cs="Verdana"/>
          <w:color w:val="000000"/>
          <w:sz w:val="20"/>
          <w:szCs w:val="20"/>
          <w:lang w:val="en-US"/>
        </w:rPr>
        <w:t xml:space="preserve"> for their own communication channels: It is highly advisable to share communication and to coordinate coordination efforts using the same information, data, and official hashtags during campaigns and events related to social protection programs. Monthly communication groups meetings are welcomed to share development and encourage joint planning.</w:t>
      </w:r>
    </w:p>
    <w:p w14:paraId="783CA755" w14:textId="77777777" w:rsidR="00C23739" w:rsidRPr="0024699B" w:rsidRDefault="00C23739" w:rsidP="00FE0177">
      <w:pPr>
        <w:jc w:val="both"/>
        <w:rPr>
          <w:rFonts w:ascii="Verdana" w:eastAsia="Verdana" w:hAnsi="Verdana" w:cs="Verdana"/>
          <w:color w:val="000000"/>
          <w:sz w:val="20"/>
          <w:szCs w:val="20"/>
          <w:lang w:val="en-US"/>
        </w:rPr>
      </w:pPr>
    </w:p>
    <w:p w14:paraId="49EC5054" w14:textId="77777777" w:rsidR="00C23739" w:rsidRPr="0024699B" w:rsidRDefault="00C23739" w:rsidP="00FE0177">
      <w:pPr>
        <w:jc w:val="both"/>
        <w:rPr>
          <w:rFonts w:ascii="Verdana" w:eastAsia="Verdana" w:hAnsi="Verdana" w:cs="Verdana"/>
          <w:color w:val="000000"/>
          <w:sz w:val="20"/>
          <w:szCs w:val="20"/>
          <w:lang w:val="en-US"/>
        </w:rPr>
      </w:pPr>
      <w:r w:rsidRPr="0024699B">
        <w:rPr>
          <w:rFonts w:ascii="Verdana" w:eastAsia="Verdana" w:hAnsi="Verdana" w:cs="Verdana"/>
          <w:b/>
          <w:color w:val="000000"/>
          <w:sz w:val="20"/>
          <w:szCs w:val="20"/>
          <w:lang w:val="en-US"/>
        </w:rPr>
        <w:t>Timeline:</w:t>
      </w:r>
      <w:r w:rsidRPr="0024699B">
        <w:rPr>
          <w:rFonts w:ascii="Verdana" w:eastAsia="Verdana" w:hAnsi="Verdana" w:cs="Verdana"/>
          <w:color w:val="000000"/>
          <w:sz w:val="20"/>
          <w:szCs w:val="20"/>
          <w:lang w:val="en-US"/>
        </w:rPr>
        <w:t xml:space="preserve"> bi-monthly bulletins and quarterly reports of activities/ bi-weekly – monthly social media postings, as well as production of articles, photos and videos.</w:t>
      </w:r>
    </w:p>
    <w:p w14:paraId="09D28873" w14:textId="77777777" w:rsidR="00C23739" w:rsidRPr="0024699B" w:rsidRDefault="00C23739" w:rsidP="00FE0177">
      <w:pPr>
        <w:jc w:val="both"/>
        <w:rPr>
          <w:rFonts w:ascii="Verdana" w:eastAsia="Verdana" w:hAnsi="Verdana" w:cs="Verdana"/>
          <w:color w:val="000000"/>
          <w:sz w:val="20"/>
          <w:szCs w:val="20"/>
          <w:lang w:val="en-US"/>
        </w:rPr>
      </w:pPr>
    </w:p>
    <w:p w14:paraId="6CC966C3" w14:textId="77777777" w:rsidR="00C23739" w:rsidRPr="0024699B" w:rsidRDefault="00C23739" w:rsidP="00FE0177">
      <w:pPr>
        <w:jc w:val="both"/>
        <w:rPr>
          <w:rFonts w:ascii="Verdana" w:eastAsia="Verdana" w:hAnsi="Verdana" w:cs="Verdana"/>
          <w:color w:val="000000"/>
          <w:sz w:val="20"/>
          <w:szCs w:val="20"/>
          <w:lang w:val="en-US"/>
        </w:rPr>
      </w:pPr>
      <w:r w:rsidRPr="0024699B">
        <w:rPr>
          <w:rFonts w:ascii="Verdana" w:eastAsia="Verdana" w:hAnsi="Verdana" w:cs="Verdana"/>
          <w:b/>
          <w:color w:val="000000"/>
          <w:sz w:val="20"/>
          <w:szCs w:val="20"/>
          <w:lang w:val="en-US"/>
        </w:rPr>
        <w:t>Overall monitoring and evaluation:</w:t>
      </w:r>
      <w:r w:rsidRPr="0024699B">
        <w:rPr>
          <w:rFonts w:ascii="Verdana" w:eastAsia="Verdana" w:hAnsi="Verdana" w:cs="Verdana"/>
          <w:color w:val="000000"/>
          <w:sz w:val="20"/>
          <w:szCs w:val="20"/>
          <w:lang w:val="en-US"/>
        </w:rPr>
        <w:t xml:space="preserve"> A UN agency can be appointed to collect the information and monitor and evaluate the overall performance of the Joint Program Communication Plan.</w:t>
      </w:r>
    </w:p>
    <w:p w14:paraId="05782F85" w14:textId="77777777" w:rsidR="00C23739" w:rsidRPr="0024699B" w:rsidRDefault="00C23739" w:rsidP="00FE0177">
      <w:pPr>
        <w:jc w:val="both"/>
        <w:rPr>
          <w:rFonts w:ascii="Verdana" w:eastAsia="Verdana" w:hAnsi="Verdana" w:cs="Verdana"/>
          <w:color w:val="000000"/>
          <w:sz w:val="20"/>
          <w:szCs w:val="20"/>
          <w:lang w:val="en-US"/>
        </w:rPr>
      </w:pPr>
    </w:p>
    <w:p w14:paraId="6EC3AB59" w14:textId="0F1708EC" w:rsidR="00C23739" w:rsidRPr="0024699B" w:rsidRDefault="00C23739" w:rsidP="00FE0177">
      <w:pPr>
        <w:jc w:val="both"/>
        <w:rPr>
          <w:rFonts w:ascii="Verdana" w:eastAsia="Verdana" w:hAnsi="Verdana" w:cs="Verdana"/>
          <w:color w:val="000000"/>
          <w:sz w:val="20"/>
          <w:szCs w:val="20"/>
          <w:lang w:val="en-US"/>
        </w:rPr>
      </w:pPr>
      <w:r w:rsidRPr="0024699B">
        <w:rPr>
          <w:rFonts w:ascii="Verdana" w:eastAsia="Verdana" w:hAnsi="Verdana" w:cs="Verdana"/>
          <w:color w:val="000000"/>
          <w:sz w:val="20"/>
          <w:szCs w:val="20"/>
          <w:lang w:val="en-US"/>
        </w:rPr>
        <w:t xml:space="preserve">The budget for communication is 1% of the total funds available, therefore it would be </w:t>
      </w:r>
      <w:r w:rsidR="00E45D3E" w:rsidRPr="0024699B">
        <w:rPr>
          <w:rFonts w:ascii="Verdana" w:eastAsia="Verdana" w:hAnsi="Verdana" w:cs="Verdana"/>
          <w:color w:val="000000"/>
          <w:sz w:val="20"/>
          <w:szCs w:val="20"/>
          <w:lang w:val="en-US"/>
        </w:rPr>
        <w:t>87</w:t>
      </w:r>
      <w:r w:rsidRPr="0024699B">
        <w:rPr>
          <w:rFonts w:ascii="Verdana" w:eastAsia="Verdana" w:hAnsi="Verdana" w:cs="Verdana"/>
          <w:color w:val="000000"/>
          <w:sz w:val="20"/>
          <w:szCs w:val="20"/>
          <w:lang w:val="en-US"/>
        </w:rPr>
        <w:t>,000 USD</w:t>
      </w:r>
      <w:r w:rsidR="00E45D3E" w:rsidRPr="0024699B">
        <w:rPr>
          <w:rFonts w:ascii="Verdana" w:eastAsia="Verdana" w:hAnsi="Verdana" w:cs="Verdana"/>
          <w:color w:val="000000"/>
          <w:sz w:val="20"/>
          <w:szCs w:val="20"/>
          <w:lang w:val="en-US"/>
        </w:rPr>
        <w:t xml:space="preserve"> including each agency’s own contribution</w:t>
      </w:r>
      <w:r w:rsidRPr="0024699B">
        <w:rPr>
          <w:rFonts w:ascii="Verdana" w:eastAsia="Verdana" w:hAnsi="Verdana" w:cs="Verdana"/>
          <w:color w:val="000000"/>
          <w:sz w:val="20"/>
          <w:szCs w:val="20"/>
          <w:lang w:val="en-US"/>
        </w:rPr>
        <w:t>.</w:t>
      </w:r>
    </w:p>
    <w:p w14:paraId="639171B6" w14:textId="77777777" w:rsidR="00C23739" w:rsidRPr="0024699B" w:rsidRDefault="00C23739" w:rsidP="00FE0177">
      <w:pPr>
        <w:jc w:val="both"/>
        <w:rPr>
          <w:rFonts w:ascii="Verdana" w:hAnsi="Verdana"/>
          <w:i/>
          <w:color w:val="C45911" w:themeColor="accent2" w:themeShade="BF"/>
          <w:sz w:val="18"/>
          <w:szCs w:val="18"/>
          <w:lang w:val="en-US"/>
        </w:rPr>
      </w:pPr>
    </w:p>
    <w:p w14:paraId="5DC44109" w14:textId="77777777" w:rsidR="00C23739" w:rsidRPr="0024699B" w:rsidRDefault="00C23739" w:rsidP="00FE0177">
      <w:pPr>
        <w:jc w:val="both"/>
        <w:rPr>
          <w:rFonts w:ascii="Verdana" w:hAnsi="Verdana"/>
          <w:i/>
          <w:color w:val="C45911" w:themeColor="accent2" w:themeShade="BF"/>
          <w:sz w:val="18"/>
          <w:szCs w:val="18"/>
          <w:lang w:val="en-US"/>
        </w:rPr>
      </w:pPr>
    </w:p>
    <w:p w14:paraId="2E9FA6D1" w14:textId="77777777" w:rsidR="001758EB" w:rsidRPr="0024699B" w:rsidRDefault="001758EB" w:rsidP="00FE0177">
      <w:pPr>
        <w:rPr>
          <w:rFonts w:ascii="Verdana" w:hAnsi="Verdana"/>
          <w:b/>
          <w:color w:val="0070C0"/>
          <w:u w:val="single"/>
          <w:lang w:val="en-US" w:eastAsia="en-GB"/>
        </w:rPr>
      </w:pPr>
      <w:r w:rsidRPr="0024699B">
        <w:rPr>
          <w:rFonts w:ascii="Verdana" w:hAnsi="Verdana"/>
          <w:b/>
          <w:color w:val="0070C0"/>
          <w:u w:val="single"/>
          <w:lang w:val="en-US" w:eastAsia="en-GB"/>
        </w:rPr>
        <w:br w:type="page"/>
      </w:r>
    </w:p>
    <w:p w14:paraId="4CFFE204" w14:textId="02E344B0" w:rsidR="00C23739" w:rsidRPr="0024699B" w:rsidRDefault="00C23739" w:rsidP="00FE0177">
      <w:pPr>
        <w:rPr>
          <w:rFonts w:ascii="Verdana" w:hAnsi="Verdana"/>
          <w:iCs/>
          <w:color w:val="C45911" w:themeColor="accent2" w:themeShade="BF"/>
          <w:sz w:val="13"/>
          <w:szCs w:val="20"/>
          <w:lang w:val="en-US"/>
        </w:rPr>
      </w:pPr>
      <w:r w:rsidRPr="0024699B">
        <w:rPr>
          <w:rFonts w:ascii="Verdana" w:hAnsi="Verdana"/>
          <w:b/>
          <w:color w:val="0070C0"/>
          <w:sz w:val="20"/>
          <w:szCs w:val="20"/>
          <w:u w:val="single"/>
          <w:lang w:val="en-US" w:eastAsia="en-GB"/>
        </w:rPr>
        <w:lastRenderedPageBreak/>
        <w:t xml:space="preserve">Annex </w:t>
      </w:r>
      <w:r w:rsidR="001758EB" w:rsidRPr="0024699B">
        <w:rPr>
          <w:rFonts w:ascii="Verdana" w:hAnsi="Verdana"/>
          <w:b/>
          <w:color w:val="0070C0"/>
          <w:sz w:val="20"/>
          <w:szCs w:val="20"/>
          <w:u w:val="single"/>
          <w:lang w:val="en-US" w:eastAsia="en-GB"/>
        </w:rPr>
        <w:t>1</w:t>
      </w:r>
      <w:r w:rsidR="006E337C" w:rsidRPr="0024699B">
        <w:rPr>
          <w:rFonts w:ascii="Verdana" w:hAnsi="Verdana"/>
          <w:b/>
          <w:color w:val="0070C0"/>
          <w:sz w:val="20"/>
          <w:szCs w:val="20"/>
          <w:u w:val="single"/>
          <w:lang w:val="en-US" w:eastAsia="en-GB"/>
        </w:rPr>
        <w:t>1</w:t>
      </w:r>
      <w:r w:rsidRPr="0024699B">
        <w:rPr>
          <w:rFonts w:ascii="Verdana" w:hAnsi="Verdana"/>
          <w:b/>
          <w:color w:val="0070C0"/>
          <w:sz w:val="20"/>
          <w:szCs w:val="20"/>
          <w:u w:val="single"/>
          <w:lang w:val="en-US" w:eastAsia="en-GB"/>
        </w:rPr>
        <w:t>. Learning and Sharing Plan</w:t>
      </w:r>
    </w:p>
    <w:p w14:paraId="0F8E94F0" w14:textId="77777777" w:rsidR="00C23739" w:rsidRPr="0024699B" w:rsidRDefault="00C23739" w:rsidP="00FE0177">
      <w:pPr>
        <w:jc w:val="both"/>
        <w:rPr>
          <w:rFonts w:ascii="Verdana" w:hAnsi="Verdana"/>
          <w:iCs/>
          <w:color w:val="000000" w:themeColor="text1"/>
          <w:sz w:val="20"/>
          <w:szCs w:val="20"/>
          <w:lang w:val="en-US"/>
        </w:rPr>
      </w:pPr>
    </w:p>
    <w:p w14:paraId="6BF47AB9" w14:textId="77777777" w:rsidR="00C23739" w:rsidRPr="0024699B" w:rsidRDefault="00C23739" w:rsidP="00FE0177">
      <w:pPr>
        <w:jc w:val="both"/>
        <w:rPr>
          <w:rFonts w:ascii="Verdana" w:eastAsia="Verdana" w:hAnsi="Verdana" w:cs="Verdana"/>
          <w:color w:val="000000"/>
          <w:sz w:val="19"/>
          <w:szCs w:val="19"/>
          <w:lang w:val="en-US"/>
        </w:rPr>
      </w:pPr>
      <w:r w:rsidRPr="0024699B">
        <w:rPr>
          <w:rFonts w:ascii="Verdana" w:eastAsia="Verdana" w:hAnsi="Verdana" w:cs="Verdana"/>
          <w:color w:val="000000"/>
          <w:sz w:val="19"/>
          <w:szCs w:val="19"/>
          <w:lang w:val="en-US"/>
        </w:rPr>
        <w:t xml:space="preserve">The learnings of the Joint Program will be shared through a </w:t>
      </w:r>
      <w:r w:rsidRPr="0024699B">
        <w:rPr>
          <w:rFonts w:ascii="Verdana" w:eastAsia="Verdana" w:hAnsi="Verdana" w:cs="Verdana"/>
          <w:b/>
          <w:color w:val="000000"/>
          <w:sz w:val="19"/>
          <w:szCs w:val="19"/>
          <w:lang w:val="en-US"/>
        </w:rPr>
        <w:t xml:space="preserve">Global Knowledge </w:t>
      </w:r>
      <w:sdt>
        <w:sdtPr>
          <w:rPr>
            <w:sz w:val="19"/>
            <w:szCs w:val="19"/>
          </w:rPr>
          <w:tag w:val="goog_rdk_40"/>
          <w:id w:val="-1733842958"/>
        </w:sdtPr>
        <w:sdtEndPr/>
        <w:sdtContent/>
      </w:sdt>
      <w:r w:rsidRPr="0024699B">
        <w:rPr>
          <w:rFonts w:ascii="Verdana" w:eastAsia="Verdana" w:hAnsi="Verdana" w:cs="Verdana"/>
          <w:b/>
          <w:color w:val="000000"/>
          <w:sz w:val="19"/>
          <w:szCs w:val="19"/>
          <w:lang w:val="en-US"/>
        </w:rPr>
        <w:t>Platform</w:t>
      </w:r>
      <w:r w:rsidRPr="0024699B">
        <w:rPr>
          <w:rFonts w:ascii="Verdana" w:eastAsia="Verdana" w:hAnsi="Verdana" w:cs="Verdana"/>
          <w:color w:val="000000"/>
          <w:sz w:val="19"/>
          <w:szCs w:val="19"/>
          <w:lang w:val="en-US"/>
        </w:rPr>
        <w:t xml:space="preserve"> and be managed by the Communications Focal Points of the Joint Program of a financial system for sustainable energy in Madagascar.</w:t>
      </w:r>
    </w:p>
    <w:p w14:paraId="1D150C9C" w14:textId="77777777" w:rsidR="00C23739" w:rsidRPr="0024699B" w:rsidRDefault="00C23739" w:rsidP="00FE0177">
      <w:pPr>
        <w:jc w:val="both"/>
        <w:rPr>
          <w:rFonts w:ascii="Verdana" w:eastAsia="Verdana" w:hAnsi="Verdana" w:cs="Verdana"/>
          <w:color w:val="000000"/>
          <w:sz w:val="19"/>
          <w:szCs w:val="19"/>
          <w:lang w:val="en-US"/>
        </w:rPr>
      </w:pPr>
    </w:p>
    <w:p w14:paraId="4B918AD2" w14:textId="77777777" w:rsidR="00C23739" w:rsidRPr="0024699B" w:rsidRDefault="00C23739" w:rsidP="00FE0177">
      <w:pPr>
        <w:jc w:val="both"/>
        <w:rPr>
          <w:rFonts w:ascii="Verdana" w:eastAsia="Verdana" w:hAnsi="Verdana" w:cs="Verdana"/>
          <w:color w:val="000000"/>
          <w:sz w:val="19"/>
          <w:szCs w:val="19"/>
          <w:lang w:val="en-US"/>
        </w:rPr>
      </w:pPr>
      <w:r w:rsidRPr="0024699B">
        <w:rPr>
          <w:rFonts w:ascii="Verdana" w:eastAsia="Verdana" w:hAnsi="Verdana" w:cs="Verdana"/>
          <w:color w:val="000000"/>
          <w:sz w:val="19"/>
          <w:szCs w:val="19"/>
          <w:lang w:val="en-US"/>
        </w:rPr>
        <w:t>The Global Knowledge Platform is a web application and open access to useful and relevant research on sustainable energy. The platform can be accessible by all parties, stakeholders, private sector, donors, Governments entities, UN agencies and the general public.</w:t>
      </w:r>
    </w:p>
    <w:p w14:paraId="29878570" w14:textId="77777777" w:rsidR="00C23739" w:rsidRPr="0024699B" w:rsidRDefault="00C23739" w:rsidP="00FE0177">
      <w:pPr>
        <w:jc w:val="both"/>
        <w:rPr>
          <w:rFonts w:ascii="Verdana" w:eastAsia="Verdana" w:hAnsi="Verdana" w:cs="Verdana"/>
          <w:color w:val="000000"/>
          <w:sz w:val="19"/>
          <w:szCs w:val="19"/>
          <w:lang w:val="en-US"/>
        </w:rPr>
      </w:pPr>
    </w:p>
    <w:p w14:paraId="4F16E9C9" w14:textId="77777777" w:rsidR="00C23739" w:rsidRPr="0024699B" w:rsidRDefault="00C23739" w:rsidP="00FE0177">
      <w:pPr>
        <w:jc w:val="both"/>
        <w:rPr>
          <w:rFonts w:ascii="Verdana" w:hAnsi="Verdana"/>
          <w:sz w:val="20"/>
          <w:szCs w:val="20"/>
          <w:lang w:val="en-US"/>
        </w:rPr>
      </w:pPr>
      <w:r w:rsidRPr="0024699B">
        <w:rPr>
          <w:rFonts w:ascii="Verdana" w:hAnsi="Verdana"/>
          <w:sz w:val="19"/>
          <w:szCs w:val="19"/>
          <w:lang w:val="en-US"/>
        </w:rPr>
        <w:t>The Knowledge Platform will have an internal modality for UN agencies involved in the project to upload and share content, and an external modality for transparency and accountability purposes, for all audiences to monitor and evaluate the Program, and for the public to get to know more about the Program –Learn more and Share. The platform will be also be connected to the Social Media platforms, which can instantly share social media content, relevant photos and videos about the successful human stories of the Joint Program</w:t>
      </w:r>
      <w:r w:rsidRPr="0024699B">
        <w:rPr>
          <w:rFonts w:ascii="Verdana" w:hAnsi="Verdana"/>
          <w:sz w:val="20"/>
          <w:szCs w:val="20"/>
          <w:lang w:val="en-US"/>
        </w:rPr>
        <w:t>.</w:t>
      </w:r>
    </w:p>
    <w:p w14:paraId="3D13A487" w14:textId="77777777" w:rsidR="00C23739" w:rsidRPr="0024699B" w:rsidRDefault="00C23739" w:rsidP="00FE0177">
      <w:pPr>
        <w:jc w:val="both"/>
        <w:rPr>
          <w:rFonts w:ascii="Verdana" w:hAnsi="Verdana"/>
          <w:iCs/>
          <w:color w:val="000000" w:themeColor="text1"/>
          <w:sz w:val="20"/>
          <w:szCs w:val="20"/>
          <w:lang w:val="en-US"/>
        </w:rPr>
      </w:pPr>
      <w:r w:rsidRPr="0024699B">
        <w:rPr>
          <w:rFonts w:ascii="Verdana" w:hAnsi="Verdana"/>
          <w:iCs/>
          <w:color w:val="000000" w:themeColor="text1"/>
          <w:sz w:val="20"/>
          <w:szCs w:val="20"/>
          <w:lang w:val="en-US"/>
        </w:rPr>
        <w:t>1) Strategic approach to learning and sharing</w:t>
      </w:r>
    </w:p>
    <w:p w14:paraId="359BA716" w14:textId="77777777" w:rsidR="00C23739" w:rsidRPr="0024699B" w:rsidRDefault="00C23739" w:rsidP="00FE0177">
      <w:pPr>
        <w:jc w:val="both"/>
        <w:rPr>
          <w:rFonts w:ascii="Verdana" w:hAnsi="Verdana"/>
          <w:iCs/>
          <w:color w:val="000000" w:themeColor="text1"/>
          <w:sz w:val="20"/>
          <w:szCs w:val="20"/>
          <w:lang w:val="en-US"/>
        </w:rPr>
      </w:pPr>
    </w:p>
    <w:p w14:paraId="2F65BAE1" w14:textId="77777777" w:rsidR="00C23739" w:rsidRPr="0024699B" w:rsidRDefault="00C23739" w:rsidP="00FE0177">
      <w:pPr>
        <w:jc w:val="both"/>
        <w:rPr>
          <w:rFonts w:ascii="Verdana" w:eastAsia="Verdana" w:hAnsi="Verdana" w:cs="Verdana"/>
          <w:color w:val="000000"/>
          <w:sz w:val="19"/>
          <w:szCs w:val="19"/>
          <w:lang w:val="en-US"/>
        </w:rPr>
      </w:pPr>
      <w:r w:rsidRPr="0024699B">
        <w:rPr>
          <w:rFonts w:ascii="Verdana" w:eastAsia="Verdana" w:hAnsi="Verdana" w:cs="Verdana"/>
          <w:color w:val="000000"/>
          <w:sz w:val="19"/>
          <w:szCs w:val="19"/>
          <w:lang w:val="en-US"/>
        </w:rPr>
        <w:t xml:space="preserve">The plan includes the creation of a Global Knowledge </w:t>
      </w:r>
      <w:sdt>
        <w:sdtPr>
          <w:tag w:val="goog_rdk_41"/>
          <w:id w:val="-1253278637"/>
        </w:sdtPr>
        <w:sdtEndPr/>
        <w:sdtContent/>
      </w:sdt>
      <w:r w:rsidRPr="0024699B">
        <w:rPr>
          <w:rFonts w:ascii="Verdana" w:eastAsia="Verdana" w:hAnsi="Verdana" w:cs="Verdana"/>
          <w:color w:val="000000"/>
          <w:sz w:val="19"/>
          <w:szCs w:val="19"/>
          <w:lang w:val="en-US"/>
        </w:rPr>
        <w:t>Platform, where relevant communications, policy, research, news, videos and events can be shared to cascade knowledge and inspire actions for change and the increase of sustainable energy capacity. The UN can lead it and keep improving it thanks to the Government of Madagascar inputs and best practices. The Global Knowledge Platform gathers academia, technical experts in sustainable energy projects and financing, and members of the relevant-line Ministries, who can share their expertise to unlock the high sustainable energy investment potential in Madagascar.</w:t>
      </w:r>
    </w:p>
    <w:p w14:paraId="6CBF12F1" w14:textId="77777777" w:rsidR="00C23739" w:rsidRPr="0024699B" w:rsidRDefault="00C23739" w:rsidP="00FE0177">
      <w:pPr>
        <w:jc w:val="both"/>
        <w:rPr>
          <w:rFonts w:ascii="Verdana" w:hAnsi="Verdana"/>
          <w:iCs/>
          <w:color w:val="000000" w:themeColor="text1"/>
          <w:sz w:val="20"/>
          <w:szCs w:val="20"/>
          <w:lang w:val="en-US"/>
        </w:rPr>
      </w:pPr>
    </w:p>
    <w:p w14:paraId="79469325" w14:textId="77777777" w:rsidR="00C23739" w:rsidRPr="0024699B" w:rsidRDefault="00C23739" w:rsidP="00FE0177">
      <w:pPr>
        <w:jc w:val="both"/>
        <w:rPr>
          <w:rFonts w:ascii="Verdana" w:hAnsi="Verdana"/>
          <w:iCs/>
          <w:color w:val="000000" w:themeColor="text1"/>
          <w:sz w:val="20"/>
          <w:szCs w:val="20"/>
          <w:lang w:val="en-US"/>
        </w:rPr>
      </w:pPr>
      <w:r w:rsidRPr="0024699B">
        <w:rPr>
          <w:rFonts w:ascii="Verdana" w:hAnsi="Verdana"/>
          <w:iCs/>
          <w:color w:val="000000" w:themeColor="text1"/>
          <w:sz w:val="20"/>
          <w:szCs w:val="20"/>
          <w:lang w:val="en-US"/>
        </w:rPr>
        <w:t>2) Objectives of learning and sharing</w:t>
      </w:r>
    </w:p>
    <w:p w14:paraId="2387EC5A" w14:textId="77777777" w:rsidR="00C23739" w:rsidRPr="0024699B" w:rsidRDefault="00C23739" w:rsidP="00FE0177">
      <w:pPr>
        <w:jc w:val="both"/>
        <w:rPr>
          <w:rFonts w:ascii="Verdana" w:hAnsi="Verdana"/>
          <w:iCs/>
          <w:color w:val="000000" w:themeColor="text1"/>
          <w:sz w:val="20"/>
          <w:szCs w:val="20"/>
          <w:lang w:val="en-US"/>
        </w:rPr>
      </w:pPr>
    </w:p>
    <w:p w14:paraId="3083008E" w14:textId="77777777" w:rsidR="00C23739" w:rsidRPr="0024699B" w:rsidRDefault="00C23739" w:rsidP="00FE0177">
      <w:pPr>
        <w:jc w:val="both"/>
        <w:rPr>
          <w:rFonts w:ascii="Verdana" w:eastAsia="Verdana" w:hAnsi="Verdana" w:cs="Verdana"/>
          <w:color w:val="000000"/>
          <w:sz w:val="19"/>
          <w:szCs w:val="19"/>
          <w:lang w:val="en-US"/>
        </w:rPr>
      </w:pPr>
      <w:r w:rsidRPr="0024699B">
        <w:rPr>
          <w:rFonts w:ascii="Verdana" w:eastAsia="Verdana" w:hAnsi="Verdana" w:cs="Verdana"/>
          <w:color w:val="000000"/>
          <w:sz w:val="19"/>
          <w:szCs w:val="19"/>
          <w:lang w:val="en-US"/>
        </w:rPr>
        <w:t>In order to facilitate the evidence-based policy making on National level, the main objective of learning and sharing is to better understand and address the importance of process of sustainable energy programming.</w:t>
      </w:r>
    </w:p>
    <w:p w14:paraId="2CB9027B" w14:textId="77777777" w:rsidR="00C23739" w:rsidRPr="0024699B" w:rsidRDefault="00C23739" w:rsidP="00FE0177">
      <w:pPr>
        <w:jc w:val="both"/>
        <w:rPr>
          <w:rFonts w:ascii="Verdana" w:eastAsia="Verdana" w:hAnsi="Verdana" w:cs="Verdana"/>
          <w:color w:val="000000"/>
          <w:sz w:val="19"/>
          <w:szCs w:val="19"/>
          <w:lang w:val="en-US"/>
        </w:rPr>
      </w:pPr>
    </w:p>
    <w:p w14:paraId="50A0F9AE" w14:textId="77777777" w:rsidR="00C23739" w:rsidRPr="0024699B" w:rsidRDefault="00C23739" w:rsidP="00FE0177">
      <w:pPr>
        <w:jc w:val="both"/>
        <w:rPr>
          <w:rFonts w:ascii="Verdana" w:eastAsia="Verdana" w:hAnsi="Verdana" w:cs="Verdana"/>
          <w:sz w:val="18"/>
          <w:szCs w:val="18"/>
          <w:lang w:val="en-US"/>
        </w:rPr>
      </w:pPr>
      <w:r w:rsidRPr="0024699B">
        <w:rPr>
          <w:rFonts w:ascii="Verdana" w:eastAsia="Verdana" w:hAnsi="Verdana" w:cs="Verdana"/>
          <w:sz w:val="18"/>
          <w:szCs w:val="18"/>
          <w:lang w:val="en-US"/>
        </w:rPr>
        <w:t xml:space="preserve">The sub-objectives are to: </w:t>
      </w:r>
    </w:p>
    <w:p w14:paraId="4A976F9D" w14:textId="77777777" w:rsidR="00C23739" w:rsidRPr="0024699B" w:rsidRDefault="00C23739" w:rsidP="00FE0177">
      <w:pPr>
        <w:numPr>
          <w:ilvl w:val="0"/>
          <w:numId w:val="35"/>
        </w:numPr>
        <w:pBdr>
          <w:top w:val="nil"/>
          <w:left w:val="nil"/>
          <w:bottom w:val="nil"/>
          <w:right w:val="nil"/>
          <w:between w:val="nil"/>
        </w:pBdr>
        <w:jc w:val="both"/>
        <w:rPr>
          <w:rFonts w:ascii="Verdana" w:eastAsia="Verdana" w:hAnsi="Verdana" w:cs="Verdana"/>
          <w:color w:val="000000"/>
          <w:sz w:val="18"/>
          <w:szCs w:val="18"/>
          <w:lang w:val="en-US"/>
        </w:rPr>
      </w:pPr>
      <w:r w:rsidRPr="0024699B">
        <w:rPr>
          <w:rFonts w:ascii="Verdana" w:eastAsia="Verdana" w:hAnsi="Verdana" w:cs="Verdana"/>
          <w:color w:val="000000"/>
          <w:sz w:val="18"/>
          <w:szCs w:val="18"/>
          <w:lang w:val="en-US"/>
        </w:rPr>
        <w:t>Highlight good practices/gaps that promote/impede on sustainable energy programming;</w:t>
      </w:r>
    </w:p>
    <w:p w14:paraId="2EA1A6FD" w14:textId="77777777" w:rsidR="00C23739" w:rsidRPr="0024699B" w:rsidRDefault="00C23739" w:rsidP="00FE0177">
      <w:pPr>
        <w:numPr>
          <w:ilvl w:val="0"/>
          <w:numId w:val="35"/>
        </w:numPr>
        <w:pBdr>
          <w:top w:val="nil"/>
          <w:left w:val="nil"/>
          <w:bottom w:val="nil"/>
          <w:right w:val="nil"/>
          <w:between w:val="nil"/>
        </w:pBdr>
        <w:jc w:val="both"/>
        <w:rPr>
          <w:rFonts w:ascii="Verdana" w:hAnsi="Verdana"/>
          <w:iCs/>
          <w:color w:val="000000" w:themeColor="text1"/>
          <w:sz w:val="20"/>
          <w:szCs w:val="20"/>
          <w:lang w:val="en-US"/>
        </w:rPr>
      </w:pPr>
      <w:r w:rsidRPr="0024699B">
        <w:rPr>
          <w:rFonts w:ascii="Verdana" w:eastAsia="Verdana" w:hAnsi="Verdana" w:cs="Verdana"/>
          <w:color w:val="000000"/>
          <w:sz w:val="18"/>
          <w:szCs w:val="18"/>
          <w:lang w:val="en-US"/>
        </w:rPr>
        <w:t>Recommend viable strategies/instruments to enhance good practices and address gaps within the National programs;</w:t>
      </w:r>
    </w:p>
    <w:p w14:paraId="0A90004B" w14:textId="77777777" w:rsidR="00C23739" w:rsidRPr="0024699B" w:rsidRDefault="00C23739" w:rsidP="00FE0177">
      <w:pPr>
        <w:numPr>
          <w:ilvl w:val="0"/>
          <w:numId w:val="35"/>
        </w:numPr>
        <w:pBdr>
          <w:top w:val="nil"/>
          <w:left w:val="nil"/>
          <w:bottom w:val="nil"/>
          <w:right w:val="nil"/>
          <w:between w:val="nil"/>
        </w:pBdr>
        <w:jc w:val="both"/>
        <w:rPr>
          <w:rFonts w:ascii="Verdana" w:hAnsi="Verdana"/>
          <w:iCs/>
          <w:color w:val="000000" w:themeColor="text1"/>
          <w:sz w:val="20"/>
          <w:szCs w:val="20"/>
          <w:lang w:val="en-US"/>
        </w:rPr>
      </w:pPr>
      <w:r w:rsidRPr="0024699B">
        <w:rPr>
          <w:rFonts w:ascii="Verdana" w:eastAsia="Verdana" w:hAnsi="Verdana" w:cs="Verdana"/>
          <w:color w:val="000000"/>
          <w:sz w:val="18"/>
          <w:szCs w:val="18"/>
          <w:lang w:val="en-US"/>
        </w:rPr>
        <w:t>Transfer good practices by viable National plans as to contribute to the internationalization of policies aligned to the needs of sustainable energy Programming and gaps not filled by the existing instruments.</w:t>
      </w:r>
    </w:p>
    <w:p w14:paraId="5168028E" w14:textId="77777777" w:rsidR="00C23739" w:rsidRPr="0024699B" w:rsidRDefault="00C23739" w:rsidP="00FE0177">
      <w:pPr>
        <w:jc w:val="both"/>
        <w:rPr>
          <w:rFonts w:ascii="Verdana" w:hAnsi="Verdana"/>
          <w:iCs/>
          <w:color w:val="000000" w:themeColor="text1"/>
          <w:sz w:val="20"/>
          <w:szCs w:val="20"/>
          <w:lang w:val="en-US"/>
        </w:rPr>
      </w:pPr>
    </w:p>
    <w:p w14:paraId="1E36DC1A" w14:textId="77777777" w:rsidR="00C23739" w:rsidRPr="0024699B" w:rsidRDefault="00C23739" w:rsidP="00FE0177">
      <w:pPr>
        <w:jc w:val="both"/>
        <w:rPr>
          <w:rFonts w:ascii="Verdana" w:hAnsi="Verdana"/>
          <w:iCs/>
          <w:color w:val="000000" w:themeColor="text1"/>
          <w:sz w:val="20"/>
          <w:szCs w:val="20"/>
          <w:lang w:val="en-US"/>
        </w:rPr>
      </w:pPr>
      <w:r w:rsidRPr="0024699B">
        <w:rPr>
          <w:rFonts w:ascii="Verdana" w:hAnsi="Verdana"/>
          <w:iCs/>
          <w:color w:val="000000" w:themeColor="text1"/>
          <w:sz w:val="20"/>
          <w:szCs w:val="20"/>
          <w:lang w:val="en-US"/>
        </w:rPr>
        <w:t xml:space="preserve">3) Main activities </w:t>
      </w:r>
    </w:p>
    <w:p w14:paraId="39A6951B" w14:textId="77777777" w:rsidR="00C23739" w:rsidRPr="0024699B" w:rsidRDefault="00C23739" w:rsidP="00FE0177">
      <w:pPr>
        <w:jc w:val="both"/>
        <w:rPr>
          <w:rFonts w:ascii="Verdana" w:hAnsi="Verdana"/>
          <w:i/>
          <w:color w:val="000000" w:themeColor="text1"/>
          <w:sz w:val="20"/>
          <w:szCs w:val="20"/>
          <w:lang w:val="en-US"/>
        </w:rPr>
      </w:pPr>
    </w:p>
    <w:p w14:paraId="46B30779" w14:textId="77777777" w:rsidR="00C23739" w:rsidRPr="0024699B" w:rsidRDefault="00C23739" w:rsidP="00FE0177">
      <w:pPr>
        <w:jc w:val="both"/>
        <w:rPr>
          <w:rFonts w:ascii="Verdana" w:eastAsia="Verdana" w:hAnsi="Verdana" w:cs="Verdana"/>
          <w:color w:val="000000"/>
          <w:sz w:val="19"/>
          <w:szCs w:val="19"/>
          <w:lang w:val="en-US"/>
        </w:rPr>
      </w:pPr>
      <w:r w:rsidRPr="0024699B">
        <w:rPr>
          <w:rFonts w:ascii="Verdana" w:eastAsia="Verdana" w:hAnsi="Verdana" w:cs="Verdana"/>
          <w:color w:val="000000"/>
          <w:sz w:val="19"/>
          <w:szCs w:val="19"/>
          <w:lang w:val="en-US"/>
        </w:rPr>
        <w:t>To achieve this, we are planning to implement the following activities:</w:t>
      </w:r>
    </w:p>
    <w:p w14:paraId="5D327E8D" w14:textId="77777777" w:rsidR="00C23739" w:rsidRPr="0024699B" w:rsidRDefault="00C23739" w:rsidP="00FE0177">
      <w:pPr>
        <w:numPr>
          <w:ilvl w:val="0"/>
          <w:numId w:val="36"/>
        </w:numPr>
        <w:pBdr>
          <w:top w:val="nil"/>
          <w:left w:val="nil"/>
          <w:bottom w:val="nil"/>
          <w:right w:val="nil"/>
          <w:between w:val="nil"/>
        </w:pBdr>
        <w:jc w:val="both"/>
        <w:rPr>
          <w:rFonts w:ascii="Verdana" w:eastAsia="Verdana" w:hAnsi="Verdana" w:cs="Verdana"/>
          <w:color w:val="000000"/>
          <w:sz w:val="19"/>
          <w:szCs w:val="19"/>
          <w:lang w:val="en-US"/>
        </w:rPr>
      </w:pPr>
      <w:r w:rsidRPr="0024699B">
        <w:rPr>
          <w:rFonts w:ascii="Verdana" w:eastAsia="Verdana" w:hAnsi="Verdana" w:cs="Verdana"/>
          <w:color w:val="000000"/>
          <w:sz w:val="19"/>
          <w:szCs w:val="19"/>
          <w:lang w:val="en-US"/>
        </w:rPr>
        <w:t>Analysis of the state per activities;</w:t>
      </w:r>
    </w:p>
    <w:p w14:paraId="752DE001" w14:textId="77777777" w:rsidR="00C23739" w:rsidRPr="00BC38BF" w:rsidRDefault="00C23739" w:rsidP="00FE0177">
      <w:pPr>
        <w:numPr>
          <w:ilvl w:val="0"/>
          <w:numId w:val="36"/>
        </w:numPr>
        <w:pBdr>
          <w:top w:val="nil"/>
          <w:left w:val="nil"/>
          <w:bottom w:val="nil"/>
          <w:right w:val="nil"/>
          <w:between w:val="nil"/>
        </w:pBdr>
        <w:jc w:val="both"/>
        <w:rPr>
          <w:rFonts w:ascii="Verdana" w:eastAsia="Verdana" w:hAnsi="Verdana" w:cs="Verdana"/>
          <w:color w:val="000000"/>
          <w:sz w:val="19"/>
          <w:szCs w:val="19"/>
        </w:rPr>
      </w:pPr>
      <w:r w:rsidRPr="00BC38BF">
        <w:rPr>
          <w:rFonts w:ascii="Verdana" w:eastAsia="Verdana" w:hAnsi="Verdana" w:cs="Verdana"/>
          <w:color w:val="000000"/>
          <w:sz w:val="19"/>
          <w:szCs w:val="19"/>
        </w:rPr>
        <w:t>Identification of good practices;</w:t>
      </w:r>
    </w:p>
    <w:p w14:paraId="7BF77F12" w14:textId="77777777" w:rsidR="00C23739" w:rsidRPr="0024699B" w:rsidRDefault="00C23739" w:rsidP="00FE0177">
      <w:pPr>
        <w:numPr>
          <w:ilvl w:val="0"/>
          <w:numId w:val="36"/>
        </w:numPr>
        <w:pBdr>
          <w:top w:val="nil"/>
          <w:left w:val="nil"/>
          <w:bottom w:val="nil"/>
          <w:right w:val="nil"/>
          <w:between w:val="nil"/>
        </w:pBdr>
        <w:jc w:val="both"/>
        <w:rPr>
          <w:rFonts w:ascii="Verdana" w:eastAsia="Verdana" w:hAnsi="Verdana" w:cs="Verdana"/>
          <w:color w:val="000000"/>
          <w:sz w:val="19"/>
          <w:szCs w:val="19"/>
          <w:lang w:val="en-US"/>
        </w:rPr>
      </w:pPr>
      <w:r w:rsidRPr="0024699B">
        <w:rPr>
          <w:rFonts w:ascii="Verdana" w:eastAsia="Verdana" w:hAnsi="Verdana" w:cs="Verdana"/>
          <w:color w:val="000000"/>
          <w:sz w:val="19"/>
          <w:szCs w:val="19"/>
          <w:lang w:val="en-US"/>
        </w:rPr>
        <w:t>In-depth study of identified examples to evaluate the feasibility of transfer;</w:t>
      </w:r>
    </w:p>
    <w:p w14:paraId="60D2C75A" w14:textId="77777777" w:rsidR="00C23739" w:rsidRPr="0024699B" w:rsidRDefault="00C23739" w:rsidP="00FE0177">
      <w:pPr>
        <w:numPr>
          <w:ilvl w:val="0"/>
          <w:numId w:val="36"/>
        </w:numPr>
        <w:pBdr>
          <w:top w:val="nil"/>
          <w:left w:val="nil"/>
          <w:bottom w:val="nil"/>
          <w:right w:val="nil"/>
          <w:between w:val="nil"/>
        </w:pBdr>
        <w:jc w:val="both"/>
        <w:rPr>
          <w:rFonts w:ascii="Verdana" w:eastAsia="Verdana" w:hAnsi="Verdana" w:cs="Verdana"/>
          <w:color w:val="000000"/>
          <w:sz w:val="19"/>
          <w:szCs w:val="19"/>
          <w:lang w:val="en-US"/>
        </w:rPr>
      </w:pPr>
      <w:r w:rsidRPr="0024699B">
        <w:rPr>
          <w:rFonts w:ascii="Verdana" w:eastAsia="Verdana" w:hAnsi="Verdana" w:cs="Verdana"/>
          <w:color w:val="000000"/>
          <w:sz w:val="19"/>
          <w:szCs w:val="19"/>
          <w:lang w:val="en-US"/>
        </w:rPr>
        <w:t>Preparation of comprehensive action plans;</w:t>
      </w:r>
    </w:p>
    <w:p w14:paraId="1136C49B" w14:textId="77777777" w:rsidR="00C23739" w:rsidRPr="00BC38BF" w:rsidRDefault="00C23739" w:rsidP="00FE0177">
      <w:pPr>
        <w:numPr>
          <w:ilvl w:val="0"/>
          <w:numId w:val="36"/>
        </w:numPr>
        <w:pBdr>
          <w:top w:val="nil"/>
          <w:left w:val="nil"/>
          <w:bottom w:val="nil"/>
          <w:right w:val="nil"/>
          <w:between w:val="nil"/>
        </w:pBdr>
        <w:jc w:val="both"/>
        <w:rPr>
          <w:rFonts w:ascii="Verdana" w:eastAsia="Verdana" w:hAnsi="Verdana" w:cs="Verdana"/>
          <w:color w:val="000000"/>
          <w:sz w:val="19"/>
          <w:szCs w:val="19"/>
        </w:rPr>
      </w:pPr>
      <w:r w:rsidRPr="00BC38BF">
        <w:rPr>
          <w:rFonts w:ascii="Verdana" w:eastAsia="Verdana" w:hAnsi="Verdana" w:cs="Verdana"/>
          <w:color w:val="000000"/>
          <w:sz w:val="19"/>
          <w:szCs w:val="19"/>
        </w:rPr>
        <w:t>Preparation of policy recommendations;</w:t>
      </w:r>
    </w:p>
    <w:p w14:paraId="7D2119EA" w14:textId="5095D462" w:rsidR="00C23739" w:rsidRPr="0024699B" w:rsidRDefault="00C23739" w:rsidP="00FE0177">
      <w:pPr>
        <w:numPr>
          <w:ilvl w:val="0"/>
          <w:numId w:val="36"/>
        </w:numPr>
        <w:pBdr>
          <w:top w:val="nil"/>
          <w:left w:val="nil"/>
          <w:bottom w:val="nil"/>
          <w:right w:val="nil"/>
          <w:between w:val="nil"/>
        </w:pBdr>
        <w:jc w:val="both"/>
        <w:rPr>
          <w:rFonts w:ascii="Verdana" w:eastAsia="Verdana" w:hAnsi="Verdana" w:cs="Verdana"/>
          <w:color w:val="000000"/>
          <w:sz w:val="19"/>
          <w:szCs w:val="19"/>
          <w:lang w:val="en-US"/>
        </w:rPr>
      </w:pPr>
      <w:r w:rsidRPr="0024699B">
        <w:rPr>
          <w:rFonts w:ascii="Verdana" w:eastAsia="Verdana" w:hAnsi="Verdana" w:cs="Verdana"/>
          <w:color w:val="000000"/>
          <w:sz w:val="19"/>
          <w:szCs w:val="19"/>
          <w:lang w:val="en-US"/>
        </w:rPr>
        <w:t>Implementation and monitoring the progress of the implementation of actions plans</w:t>
      </w:r>
    </w:p>
    <w:p w14:paraId="2F1B97A8" w14:textId="11B340FE" w:rsidR="00C23739" w:rsidRPr="0024699B" w:rsidRDefault="00C23739" w:rsidP="00FE0177">
      <w:pPr>
        <w:numPr>
          <w:ilvl w:val="0"/>
          <w:numId w:val="36"/>
        </w:numPr>
        <w:pBdr>
          <w:top w:val="nil"/>
          <w:left w:val="nil"/>
          <w:bottom w:val="nil"/>
          <w:right w:val="nil"/>
          <w:between w:val="nil"/>
        </w:pBdr>
        <w:jc w:val="both"/>
        <w:rPr>
          <w:rFonts w:ascii="Verdana" w:eastAsia="Verdana" w:hAnsi="Verdana" w:cs="Verdana"/>
          <w:color w:val="000000"/>
          <w:sz w:val="19"/>
          <w:szCs w:val="19"/>
          <w:lang w:val="en-US"/>
        </w:rPr>
      </w:pPr>
      <w:r w:rsidRPr="0024699B">
        <w:rPr>
          <w:rFonts w:ascii="Verdana" w:eastAsia="Verdana" w:hAnsi="Verdana" w:cs="Verdana"/>
          <w:color w:val="000000"/>
          <w:sz w:val="19"/>
          <w:szCs w:val="19"/>
          <w:lang w:val="en-US"/>
        </w:rPr>
        <w:t xml:space="preserve">Workshop of lesson learnd and good practices at the end of the project; </w:t>
      </w:r>
    </w:p>
    <w:p w14:paraId="7917660F" w14:textId="0E9E629E" w:rsidR="00C23739" w:rsidRPr="0024699B" w:rsidRDefault="00C23739" w:rsidP="00FE0177">
      <w:pPr>
        <w:numPr>
          <w:ilvl w:val="0"/>
          <w:numId w:val="36"/>
        </w:numPr>
        <w:pBdr>
          <w:top w:val="nil"/>
          <w:left w:val="nil"/>
          <w:bottom w:val="nil"/>
          <w:right w:val="nil"/>
          <w:between w:val="nil"/>
        </w:pBdr>
        <w:jc w:val="both"/>
        <w:rPr>
          <w:rFonts w:ascii="Verdana" w:eastAsia="Verdana" w:hAnsi="Verdana" w:cs="Verdana"/>
          <w:color w:val="000000"/>
          <w:sz w:val="19"/>
          <w:szCs w:val="19"/>
          <w:lang w:val="en-US"/>
        </w:rPr>
      </w:pPr>
      <w:r w:rsidRPr="0024699B">
        <w:rPr>
          <w:rFonts w:ascii="Verdana" w:eastAsia="Verdana" w:hAnsi="Verdana" w:cs="Verdana"/>
          <w:color w:val="000000"/>
          <w:sz w:val="19"/>
          <w:szCs w:val="19"/>
          <w:lang w:val="en-US"/>
        </w:rPr>
        <w:t xml:space="preserve">Raising awareness about Gender within Sustainable Energy Sector; </w:t>
      </w:r>
    </w:p>
    <w:p w14:paraId="79EC1B44" w14:textId="77777777" w:rsidR="00C23739" w:rsidRPr="0024699B" w:rsidRDefault="00C23739" w:rsidP="00FE0177">
      <w:pPr>
        <w:jc w:val="both"/>
        <w:rPr>
          <w:rFonts w:ascii="Verdana" w:eastAsia="Verdana" w:hAnsi="Verdana" w:cs="Verdana"/>
          <w:sz w:val="18"/>
          <w:szCs w:val="18"/>
          <w:lang w:val="en-US"/>
        </w:rPr>
      </w:pPr>
    </w:p>
    <w:p w14:paraId="71DF0A3E" w14:textId="77777777" w:rsidR="00C23739" w:rsidRPr="0024699B" w:rsidRDefault="00C23739" w:rsidP="00FE0177">
      <w:pPr>
        <w:jc w:val="both"/>
        <w:rPr>
          <w:rFonts w:ascii="Verdana" w:eastAsia="Verdana" w:hAnsi="Verdana" w:cs="Verdana"/>
          <w:color w:val="000000"/>
          <w:sz w:val="19"/>
          <w:szCs w:val="19"/>
          <w:lang w:val="en-US"/>
        </w:rPr>
      </w:pPr>
      <w:r w:rsidRPr="0024699B">
        <w:rPr>
          <w:rFonts w:ascii="Verdana" w:eastAsia="Verdana" w:hAnsi="Verdana" w:cs="Verdana"/>
          <w:color w:val="000000"/>
          <w:sz w:val="19"/>
          <w:szCs w:val="19"/>
          <w:lang w:val="en-US"/>
        </w:rPr>
        <w:t>To facilitate a process of dialogue between internal and external stakeholders, we will organize meetings, workshops, focus groups. The process is closely linked to project communication and dissemination.</w:t>
      </w:r>
    </w:p>
    <w:p w14:paraId="48E9B6E3" w14:textId="77777777" w:rsidR="00C23739" w:rsidRPr="00BC38BF" w:rsidRDefault="00C23739" w:rsidP="00FE0177">
      <w:pPr>
        <w:jc w:val="both"/>
        <w:rPr>
          <w:rFonts w:ascii="Verdana" w:eastAsia="Verdana" w:hAnsi="Verdana" w:cs="Verdana"/>
          <w:color w:val="000000" w:themeColor="text1"/>
          <w:sz w:val="19"/>
          <w:szCs w:val="19"/>
        </w:rPr>
      </w:pPr>
      <w:r w:rsidRPr="00BC38BF">
        <w:rPr>
          <w:rFonts w:ascii="Verdana" w:eastAsia="Verdana" w:hAnsi="Verdana" w:cs="Verdana"/>
          <w:color w:val="000000" w:themeColor="text1"/>
          <w:sz w:val="19"/>
          <w:szCs w:val="19"/>
        </w:rPr>
        <w:lastRenderedPageBreak/>
        <w:t>Indicators:</w:t>
      </w:r>
    </w:p>
    <w:p w14:paraId="491A00E0" w14:textId="77777777" w:rsidR="00C23739" w:rsidRPr="0024699B" w:rsidRDefault="00C23739" w:rsidP="00FE0177">
      <w:pPr>
        <w:numPr>
          <w:ilvl w:val="0"/>
          <w:numId w:val="37"/>
        </w:numPr>
        <w:pBdr>
          <w:top w:val="nil"/>
          <w:left w:val="nil"/>
          <w:bottom w:val="nil"/>
          <w:right w:val="nil"/>
          <w:between w:val="nil"/>
        </w:pBdr>
        <w:jc w:val="both"/>
        <w:rPr>
          <w:rFonts w:ascii="Verdana" w:eastAsia="Verdana" w:hAnsi="Verdana" w:cs="Verdana"/>
          <w:color w:val="000000" w:themeColor="text1"/>
          <w:sz w:val="19"/>
          <w:szCs w:val="19"/>
          <w:lang w:val="en-US"/>
        </w:rPr>
      </w:pPr>
      <w:r w:rsidRPr="0024699B">
        <w:rPr>
          <w:rFonts w:ascii="Verdana" w:eastAsia="Verdana" w:hAnsi="Verdana" w:cs="Verdana"/>
          <w:color w:val="000000" w:themeColor="text1"/>
          <w:sz w:val="19"/>
          <w:szCs w:val="19"/>
          <w:lang w:val="en-US"/>
        </w:rPr>
        <w:t>Number of policy learning events organized (Target: 3)</w:t>
      </w:r>
    </w:p>
    <w:p w14:paraId="05A0661F" w14:textId="77777777" w:rsidR="00C23739" w:rsidRPr="0024699B" w:rsidRDefault="00C23739" w:rsidP="00FE0177">
      <w:pPr>
        <w:numPr>
          <w:ilvl w:val="0"/>
          <w:numId w:val="37"/>
        </w:numPr>
        <w:pBdr>
          <w:top w:val="nil"/>
          <w:left w:val="nil"/>
          <w:bottom w:val="nil"/>
          <w:right w:val="nil"/>
          <w:between w:val="nil"/>
        </w:pBdr>
        <w:jc w:val="both"/>
        <w:rPr>
          <w:rFonts w:ascii="Verdana" w:hAnsi="Verdana"/>
          <w:iCs/>
          <w:color w:val="000000" w:themeColor="text1"/>
          <w:sz w:val="20"/>
          <w:szCs w:val="20"/>
          <w:lang w:val="en-US"/>
        </w:rPr>
      </w:pPr>
      <w:r w:rsidRPr="0024699B">
        <w:rPr>
          <w:rFonts w:ascii="Verdana" w:eastAsia="Verdana" w:hAnsi="Verdana" w:cs="Verdana"/>
          <w:color w:val="000000" w:themeColor="text1"/>
          <w:sz w:val="19"/>
          <w:szCs w:val="19"/>
          <w:lang w:val="en-US"/>
        </w:rPr>
        <w:t>Number of good practices identified (Target : 10 per activities)</w:t>
      </w:r>
    </w:p>
    <w:p w14:paraId="757A7772" w14:textId="77777777" w:rsidR="00C23739" w:rsidRPr="0024699B" w:rsidRDefault="00C23739" w:rsidP="00FE0177">
      <w:pPr>
        <w:numPr>
          <w:ilvl w:val="0"/>
          <w:numId w:val="37"/>
        </w:numPr>
        <w:pBdr>
          <w:top w:val="nil"/>
          <w:left w:val="nil"/>
          <w:bottom w:val="nil"/>
          <w:right w:val="nil"/>
          <w:between w:val="nil"/>
        </w:pBdr>
        <w:jc w:val="both"/>
        <w:rPr>
          <w:rFonts w:ascii="Verdana" w:hAnsi="Verdana"/>
          <w:iCs/>
          <w:color w:val="000000" w:themeColor="text1"/>
          <w:sz w:val="20"/>
          <w:szCs w:val="20"/>
          <w:lang w:val="en-US"/>
        </w:rPr>
      </w:pPr>
      <w:r w:rsidRPr="0024699B">
        <w:rPr>
          <w:rFonts w:ascii="Verdana" w:eastAsia="Verdana" w:hAnsi="Verdana" w:cs="Verdana"/>
          <w:color w:val="000000" w:themeColor="text1"/>
          <w:sz w:val="19"/>
          <w:szCs w:val="19"/>
          <w:lang w:val="en-US"/>
        </w:rPr>
        <w:t>Number of action plans developed (Target: 1)</w:t>
      </w:r>
    </w:p>
    <w:p w14:paraId="7645357D" w14:textId="77777777" w:rsidR="00C23739" w:rsidRPr="0024699B" w:rsidRDefault="00C23739" w:rsidP="00FE0177">
      <w:pPr>
        <w:rPr>
          <w:lang w:val="en-US"/>
        </w:rPr>
      </w:pPr>
    </w:p>
    <w:p w14:paraId="1410657E" w14:textId="0B23BC8E" w:rsidR="003E3E3C" w:rsidRPr="0024699B" w:rsidRDefault="003E3E3C" w:rsidP="00FE0177">
      <w:pPr>
        <w:rPr>
          <w:rFonts w:ascii="Verdana" w:eastAsia="Verdana" w:hAnsi="Verdana" w:cs="Verdana"/>
          <w:b/>
          <w:color w:val="0070C0"/>
          <w:sz w:val="20"/>
          <w:szCs w:val="20"/>
          <w:lang w:val="en-US"/>
        </w:rPr>
      </w:pPr>
    </w:p>
    <w:p w14:paraId="75053766" w14:textId="5FB18467" w:rsidR="009C341C" w:rsidRPr="0024699B" w:rsidRDefault="009C341C" w:rsidP="00FE0177">
      <w:pPr>
        <w:rPr>
          <w:rFonts w:ascii="Verdana" w:eastAsia="Verdana" w:hAnsi="Verdana" w:cs="Verdana"/>
          <w:b/>
          <w:color w:val="0070C0"/>
          <w:sz w:val="20"/>
          <w:szCs w:val="20"/>
          <w:lang w:val="en-US"/>
        </w:rPr>
      </w:pPr>
      <w:r w:rsidRPr="0024699B">
        <w:rPr>
          <w:rFonts w:ascii="Verdana" w:eastAsia="Verdana" w:hAnsi="Verdana" w:cs="Verdana"/>
          <w:b/>
          <w:color w:val="0070C0"/>
          <w:sz w:val="20"/>
          <w:szCs w:val="20"/>
          <w:lang w:val="en-US"/>
        </w:rPr>
        <w:br w:type="page"/>
      </w:r>
    </w:p>
    <w:p w14:paraId="38315888" w14:textId="1148E237" w:rsidR="009C341C" w:rsidRPr="0024699B" w:rsidRDefault="009C341C" w:rsidP="00FE0177">
      <w:pPr>
        <w:rPr>
          <w:rFonts w:ascii="Verdana" w:eastAsia="Verdana" w:hAnsi="Verdana" w:cs="Verdana"/>
          <w:b/>
          <w:color w:val="0070C0"/>
          <w:sz w:val="20"/>
          <w:szCs w:val="20"/>
          <w:lang w:val="en-US"/>
        </w:rPr>
      </w:pPr>
      <w:r w:rsidRPr="0024699B">
        <w:rPr>
          <w:rFonts w:ascii="Verdana" w:hAnsi="Verdana"/>
          <w:b/>
          <w:color w:val="0070C0"/>
          <w:sz w:val="20"/>
          <w:szCs w:val="20"/>
          <w:u w:val="single"/>
          <w:lang w:val="en-US" w:eastAsia="en-GB"/>
        </w:rPr>
        <w:lastRenderedPageBreak/>
        <w:t>Annex 1</w:t>
      </w:r>
      <w:r w:rsidR="006E337C" w:rsidRPr="0024699B">
        <w:rPr>
          <w:rFonts w:ascii="Verdana" w:hAnsi="Verdana"/>
          <w:b/>
          <w:color w:val="0070C0"/>
          <w:sz w:val="20"/>
          <w:szCs w:val="20"/>
          <w:u w:val="single"/>
          <w:lang w:val="en-US" w:eastAsia="en-GB"/>
        </w:rPr>
        <w:t>2</w:t>
      </w:r>
      <w:r w:rsidRPr="0024699B">
        <w:rPr>
          <w:rFonts w:ascii="Verdana" w:hAnsi="Verdana"/>
          <w:b/>
          <w:color w:val="0070C0"/>
          <w:sz w:val="20"/>
          <w:szCs w:val="20"/>
          <w:u w:val="single"/>
          <w:lang w:val="en-US" w:eastAsia="en-GB"/>
        </w:rPr>
        <w:t>. SUNREF</w:t>
      </w:r>
    </w:p>
    <w:p w14:paraId="6C6EAC88" w14:textId="6CDDC089" w:rsidR="00360C13" w:rsidRPr="0024699B" w:rsidRDefault="00360C13" w:rsidP="00FE0177">
      <w:pPr>
        <w:rPr>
          <w:rFonts w:ascii="Verdana" w:eastAsia="Verdana" w:hAnsi="Verdana" w:cs="Verdana"/>
          <w:b/>
          <w:color w:val="0070C0"/>
          <w:sz w:val="20"/>
          <w:szCs w:val="20"/>
          <w:lang w:val="en-US"/>
        </w:rPr>
      </w:pPr>
    </w:p>
    <w:p w14:paraId="497658DF" w14:textId="14E90F0D" w:rsidR="00360C13" w:rsidRPr="0024699B" w:rsidRDefault="00360C13"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SUNREF (Sustainable Use of Natural Resources and Energy Finance) is an initiaive developed by Agence Française de Développement (AFD) and backed by the European Union, to support financial institutions and their clients in order to boost financing for projects for sustainable natural resources management, with a focus on clean energy.</w:t>
      </w:r>
    </w:p>
    <w:p w14:paraId="5C3C3C1A" w14:textId="77777777" w:rsidR="00360C13" w:rsidRPr="0024699B" w:rsidRDefault="00360C13" w:rsidP="00FE0177">
      <w:pPr>
        <w:jc w:val="both"/>
        <w:rPr>
          <w:rFonts w:ascii="Verdana" w:eastAsia="Verdana" w:hAnsi="Verdana" w:cs="Verdana"/>
          <w:color w:val="000000" w:themeColor="text1"/>
          <w:sz w:val="20"/>
          <w:szCs w:val="20"/>
          <w:lang w:val="en-US"/>
        </w:rPr>
      </w:pPr>
    </w:p>
    <w:p w14:paraId="0DDA8A2A" w14:textId="77777777" w:rsidR="00360C13" w:rsidRPr="0024699B" w:rsidRDefault="00360C13"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initiative is aimed at supporting local banks in order to unlock investments to clean energy – related projects and companies, moving from a “risk averse” approach to a “business opportunity” approach</w:t>
      </w:r>
    </w:p>
    <w:p w14:paraId="13F32322" w14:textId="77777777" w:rsidR="00360C13" w:rsidRPr="0024699B" w:rsidRDefault="00360C13" w:rsidP="00FE0177">
      <w:pPr>
        <w:jc w:val="both"/>
        <w:rPr>
          <w:rFonts w:ascii="Verdana" w:eastAsia="Verdana" w:hAnsi="Verdana" w:cs="Verdana"/>
          <w:color w:val="000000" w:themeColor="text1"/>
          <w:sz w:val="20"/>
          <w:szCs w:val="20"/>
          <w:lang w:val="en-US"/>
        </w:rPr>
      </w:pPr>
    </w:p>
    <w:p w14:paraId="719799D4" w14:textId="46F6E3E9" w:rsidR="00360C13" w:rsidRPr="0024699B" w:rsidRDefault="00360C13"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SUNREF is active in ~ 35 countries: in Madagascar they have already signed an agreement with one local bank (Mauritius Commercial Bank – Madagascar), and they plan to work with additional two banks in the next 3 to 4 years, deploying up to </w:t>
      </w:r>
      <w:r w:rsidRPr="0024699B">
        <w:rPr>
          <w:rFonts w:ascii="Verdana" w:eastAsia="Verdana" w:hAnsi="Verdana" w:cs="Verdana"/>
          <w:b/>
          <w:bCs/>
          <w:color w:val="000000" w:themeColor="text1"/>
          <w:sz w:val="20"/>
          <w:szCs w:val="20"/>
          <w:lang w:val="en-US"/>
        </w:rPr>
        <w:t>EUR 12-15 Mil</w:t>
      </w:r>
      <w:r w:rsidRPr="0024699B">
        <w:rPr>
          <w:rFonts w:ascii="Verdana" w:eastAsia="Verdana" w:hAnsi="Verdana" w:cs="Verdana"/>
          <w:color w:val="000000" w:themeColor="text1"/>
          <w:sz w:val="20"/>
          <w:szCs w:val="20"/>
          <w:lang w:val="en-US"/>
        </w:rPr>
        <w:t>.</w:t>
      </w:r>
    </w:p>
    <w:p w14:paraId="5FF548FC" w14:textId="77777777" w:rsidR="00360C13" w:rsidRPr="0024699B" w:rsidRDefault="00360C13" w:rsidP="00FE0177">
      <w:pPr>
        <w:jc w:val="both"/>
        <w:rPr>
          <w:rFonts w:ascii="Verdana" w:eastAsia="Verdana" w:hAnsi="Verdana" w:cs="Verdana"/>
          <w:color w:val="000000" w:themeColor="text1"/>
          <w:sz w:val="20"/>
          <w:szCs w:val="20"/>
          <w:lang w:val="en-US"/>
        </w:rPr>
      </w:pPr>
    </w:p>
    <w:p w14:paraId="5FFDC5D5" w14:textId="6DCA83C1" w:rsidR="00360C13" w:rsidRPr="0024699B" w:rsidRDefault="00360C13"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SUNREF provides to banks long term capital (loan and guarantees), and the banks in turn deploy capital by supporting local companies.</w:t>
      </w:r>
    </w:p>
    <w:p w14:paraId="0D2D7695" w14:textId="45DE446F" w:rsidR="001D6116" w:rsidRPr="006716EC" w:rsidRDefault="001D6116" w:rsidP="00FE0177">
      <w:pPr>
        <w:jc w:val="both"/>
        <w:rPr>
          <w:rFonts w:ascii="Verdana" w:eastAsia="Verdana" w:hAnsi="Verdana" w:cs="Verdana"/>
          <w:color w:val="000000" w:themeColor="text1"/>
          <w:sz w:val="20"/>
          <w:szCs w:val="20"/>
        </w:rPr>
      </w:pPr>
      <w:r w:rsidRPr="006716EC">
        <w:rPr>
          <w:rFonts w:ascii="Verdana" w:eastAsia="Verdana" w:hAnsi="Verdana" w:cs="Verdana"/>
          <w:color w:val="000000" w:themeColor="text1"/>
          <w:sz w:val="20"/>
          <w:szCs w:val="20"/>
        </w:rPr>
        <w:t>The project:</w:t>
      </w:r>
    </w:p>
    <w:p w14:paraId="3E8B5D58" w14:textId="60810E98" w:rsidR="001D6116" w:rsidRPr="006716EC" w:rsidRDefault="001D6116" w:rsidP="00FE0177">
      <w:pPr>
        <w:pStyle w:val="Paragrafoelenco"/>
        <w:numPr>
          <w:ilvl w:val="0"/>
          <w:numId w:val="47"/>
        </w:numPr>
        <w:spacing w:line="240" w:lineRule="auto"/>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offers to banks long-term financial instruments: the objective is to bring the partner bank to finance more innovative private development projects than those usually financed;</w:t>
      </w:r>
    </w:p>
    <w:p w14:paraId="0388D12A" w14:textId="77777777" w:rsidR="001D6116" w:rsidRPr="006716EC" w:rsidRDefault="001D6116" w:rsidP="00FE0177">
      <w:pPr>
        <w:pStyle w:val="Paragrafoelenco"/>
        <w:numPr>
          <w:ilvl w:val="0"/>
          <w:numId w:val="47"/>
        </w:numPr>
        <w:spacing w:line="240" w:lineRule="auto"/>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contributes to building the technical capacities of banks and their client companies: the capacity building programs specifically involve helping banks to identify innovative green projects and appraising the corresponding loan applications</w:t>
      </w:r>
    </w:p>
    <w:p w14:paraId="41B0139F" w14:textId="566D2881" w:rsidR="001D6116" w:rsidRPr="0024699B" w:rsidRDefault="001D6116" w:rsidP="00FE0177">
      <w:pPr>
        <w:jc w:val="both"/>
        <w:rPr>
          <w:rFonts w:ascii="Verdana" w:eastAsia="Verdana" w:hAnsi="Verdana" w:cs="Verdana"/>
          <w:color w:val="000000" w:themeColor="text1"/>
          <w:sz w:val="20"/>
          <w:szCs w:val="20"/>
          <w:lang w:val="en-US"/>
        </w:rPr>
      </w:pPr>
    </w:p>
    <w:p w14:paraId="42D9AE6C" w14:textId="34B7C278" w:rsidR="001D6116" w:rsidRPr="006716EC" w:rsidRDefault="001D6116" w:rsidP="00FE0177">
      <w:r w:rsidRPr="006716EC">
        <w:rPr>
          <w:noProof/>
          <w:lang w:val="en-US" w:eastAsia="en-US"/>
        </w:rPr>
        <w:drawing>
          <wp:anchor distT="0" distB="0" distL="114300" distR="114300" simplePos="0" relativeHeight="251681792" behindDoc="0" locked="0" layoutInCell="1" allowOverlap="1" wp14:anchorId="0C2A039F" wp14:editId="7B4DC302">
            <wp:simplePos x="0" y="0"/>
            <wp:positionH relativeFrom="column">
              <wp:posOffset>3228975</wp:posOffset>
            </wp:positionH>
            <wp:positionV relativeFrom="paragraph">
              <wp:posOffset>68175</wp:posOffset>
            </wp:positionV>
            <wp:extent cx="885217" cy="289560"/>
            <wp:effectExtent l="0" t="0" r="3810" b="2540"/>
            <wp:wrapNone/>
            <wp:docPr id="29" name="Immagine 29" descr="Banque_européenne_d'investissement_-_logo"/>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0" name="Picture 13" descr="Banque_européenne_d'investissement_-_logo"/>
                    <pic:cNvPicPr>
                      <a:picLocks noChangeAspect="1" noChangeArrowheads="1"/>
                    </pic:cNvPicPr>
                  </pic:nvPicPr>
                  <pic:blipFill>
                    <a:blip r:embed="rId88">
                      <a:extLst>
                        <a:ext uri="{28A0092B-C50C-407E-A947-70E740481C1C}">
                          <a14:useLocalDpi xmlns:a14="http://schemas.microsoft.com/office/drawing/2010/main" val="0"/>
                        </a:ext>
                      </a:extLst>
                    </a:blip>
                    <a:srcRect/>
                    <a:stretch>
                      <a:fillRect/>
                    </a:stretch>
                  </pic:blipFill>
                  <pic:spPr bwMode="auto">
                    <a:xfrm>
                      <a:off x="0" y="0"/>
                      <a:ext cx="885217" cy="289560"/>
                    </a:xfrm>
                    <a:prstGeom prst="rect">
                      <a:avLst/>
                    </a:prstGeom>
                    <a:noFill/>
                    <a:ln>
                      <a:noFill/>
                    </a:ln>
                  </pic:spPr>
                </pic:pic>
              </a:graphicData>
            </a:graphic>
            <wp14:sizeRelH relativeFrom="margin">
              <wp14:pctWidth>0</wp14:pctWidth>
            </wp14:sizeRelH>
            <wp14:sizeRelV relativeFrom="margin">
              <wp14:pctHeight>0</wp14:pctHeight>
            </wp14:sizeRelV>
          </wp:anchor>
        </w:drawing>
      </w:r>
      <w:r w:rsidRPr="006716EC">
        <w:rPr>
          <w:noProof/>
          <w:lang w:val="en-US" w:eastAsia="en-US"/>
        </w:rPr>
        <w:drawing>
          <wp:inline distT="0" distB="0" distL="0" distR="0" wp14:anchorId="0D3A3C45" wp14:editId="6F14CEBE">
            <wp:extent cx="5943600" cy="2676224"/>
            <wp:effectExtent l="0" t="0" r="0" b="3810"/>
            <wp:docPr id="21" name="Immagine 21"/>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2" name="Immagine 2"/>
                    <pic:cNvPicPr/>
                  </pic:nvPicPr>
                  <pic:blipFill>
                    <a:blip r:embed="rId89">
                      <a:extLst>
                        <a:ext uri="{28A0092B-C50C-407E-A947-70E740481C1C}">
                          <a14:useLocalDpi xmlns:a14="http://schemas.microsoft.com/office/drawing/2010/main" val="0"/>
                        </a:ext>
                      </a:extLst>
                    </a:blip>
                    <a:stretch>
                      <a:fillRect/>
                    </a:stretch>
                  </pic:blipFill>
                  <pic:spPr>
                    <a:xfrm>
                      <a:off x="0" y="0"/>
                      <a:ext cx="5943600" cy="2676224"/>
                    </a:xfrm>
                    <a:prstGeom prst="rect">
                      <a:avLst/>
                    </a:prstGeom>
                  </pic:spPr>
                </pic:pic>
              </a:graphicData>
            </a:graphic>
          </wp:inline>
        </w:drawing>
      </w:r>
      <w:r w:rsidRPr="006716EC">
        <w:fldChar w:fldCharType="begin"/>
      </w:r>
      <w:r w:rsidRPr="006716EC">
        <w:instrText xml:space="preserve"> INCLUDEPICTURE "https://www.sunref.org/wp-content/uploads/2015/06/Banque_europ%C3%A9enne_dinvestissement_-_logo.png" \* MERGEFORMATINET </w:instrText>
      </w:r>
      <w:r w:rsidRPr="006716EC">
        <w:fldChar w:fldCharType="end"/>
      </w:r>
    </w:p>
    <w:p w14:paraId="24A094B2" w14:textId="77777777" w:rsidR="001D6116" w:rsidRPr="006716EC" w:rsidRDefault="001D6116" w:rsidP="00FE0177">
      <w:pPr>
        <w:jc w:val="both"/>
        <w:rPr>
          <w:rFonts w:ascii="Verdana" w:eastAsia="Verdana" w:hAnsi="Verdana" w:cs="Verdana"/>
          <w:color w:val="000000" w:themeColor="text1"/>
          <w:sz w:val="20"/>
          <w:szCs w:val="20"/>
        </w:rPr>
      </w:pPr>
    </w:p>
    <w:p w14:paraId="259B77DD" w14:textId="77777777" w:rsidR="00360C13" w:rsidRPr="0024699B" w:rsidRDefault="00360C13"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 selection process of the investments involves both the partner bank and the SUNREF/AFD team:</w:t>
      </w:r>
    </w:p>
    <w:p w14:paraId="585219F2" w14:textId="77777777" w:rsidR="00360C13" w:rsidRPr="006716EC" w:rsidRDefault="00360C13" w:rsidP="00FE0177">
      <w:pPr>
        <w:pStyle w:val="Paragrafoelenco"/>
        <w:numPr>
          <w:ilvl w:val="0"/>
          <w:numId w:val="48"/>
        </w:numPr>
        <w:spacing w:line="240" w:lineRule="auto"/>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the pipeline is built both by the bank and by SUNREF, which can introduce possible leads to the bank</w:t>
      </w:r>
    </w:p>
    <w:p w14:paraId="60BA4FC0" w14:textId="77777777" w:rsidR="00360C13" w:rsidRPr="006716EC" w:rsidRDefault="00360C13" w:rsidP="00FE0177">
      <w:pPr>
        <w:pStyle w:val="Paragrafoelenco"/>
        <w:numPr>
          <w:ilvl w:val="0"/>
          <w:numId w:val="48"/>
        </w:numPr>
        <w:spacing w:line="240" w:lineRule="auto"/>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the bank performs a financial due diligence, while the SUNREF/AFD provides the business/technical due diligence; after the assessment they can also suggest to the bank adjustment of the financial scheme to be used</w:t>
      </w:r>
    </w:p>
    <w:p w14:paraId="669255BC" w14:textId="77777777" w:rsidR="00360C13" w:rsidRPr="0024699B" w:rsidRDefault="00360C13" w:rsidP="00FE0177">
      <w:pPr>
        <w:jc w:val="both"/>
        <w:rPr>
          <w:rFonts w:ascii="Verdana" w:eastAsia="Verdana" w:hAnsi="Verdana" w:cs="Verdana"/>
          <w:color w:val="000000" w:themeColor="text1"/>
          <w:sz w:val="20"/>
          <w:szCs w:val="20"/>
          <w:lang w:val="en-US"/>
        </w:rPr>
      </w:pPr>
    </w:p>
    <w:p w14:paraId="16EFF719" w14:textId="77777777" w:rsidR="00360C13" w:rsidRPr="0024699B" w:rsidRDefault="00360C13"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Projects are divided into three categories, depending on size:</w:t>
      </w:r>
    </w:p>
    <w:p w14:paraId="0EE73FD8" w14:textId="31D5418A" w:rsidR="00360C13" w:rsidRPr="006716EC" w:rsidRDefault="00360C13" w:rsidP="00FE0177">
      <w:pPr>
        <w:pStyle w:val="Paragrafoelenco"/>
        <w:numPr>
          <w:ilvl w:val="0"/>
          <w:numId w:val="48"/>
        </w:numPr>
        <w:spacing w:line="240" w:lineRule="auto"/>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lastRenderedPageBreak/>
        <w:t>up to EUR 150k: investment decision making is in the hands of the bank as long as the technology is eligible – they can use the SUNREF line (no SUNREF TA team opinion is needed)</w:t>
      </w:r>
    </w:p>
    <w:p w14:paraId="6C780A19" w14:textId="313BFC09" w:rsidR="00360C13" w:rsidRPr="006716EC" w:rsidRDefault="00360C13" w:rsidP="00FE0177">
      <w:pPr>
        <w:pStyle w:val="Paragrafoelenco"/>
        <w:numPr>
          <w:ilvl w:val="0"/>
          <w:numId w:val="48"/>
        </w:numPr>
        <w:spacing w:line="240" w:lineRule="auto"/>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 xml:space="preserve">from EUR 150k to 1 Mil: the bank can use the Sunref line only if the SUNREF TA Team has greenlighted the project, but they have also the faculty to reject it; if the SUNREF TA Team does not greenlight the project the bank can still fund the project, but without using the SUNREF line </w:t>
      </w:r>
    </w:p>
    <w:p w14:paraId="19C7D27A" w14:textId="44DAC347" w:rsidR="00360C13" w:rsidRPr="006716EC" w:rsidRDefault="00360C13" w:rsidP="00FE0177">
      <w:pPr>
        <w:pStyle w:val="Paragrafoelenco"/>
        <w:numPr>
          <w:ilvl w:val="0"/>
          <w:numId w:val="48"/>
        </w:numPr>
        <w:spacing w:line="240" w:lineRule="auto"/>
        <w:rPr>
          <w:rFonts w:ascii="Verdana" w:eastAsia="Verdana" w:hAnsi="Verdana" w:cs="Verdana"/>
          <w:color w:val="000000" w:themeColor="text1"/>
          <w:sz w:val="20"/>
          <w:szCs w:val="20"/>
          <w:lang w:val="en-US"/>
        </w:rPr>
      </w:pPr>
      <w:r w:rsidRPr="006716EC">
        <w:rPr>
          <w:rFonts w:ascii="Verdana" w:eastAsia="Verdana" w:hAnsi="Verdana" w:cs="Verdana"/>
          <w:color w:val="000000" w:themeColor="text1"/>
          <w:sz w:val="20"/>
          <w:szCs w:val="20"/>
          <w:lang w:val="en-US"/>
        </w:rPr>
        <w:t>beyond EUR 1 Mil, on a case by case basis: same as before</w:t>
      </w:r>
    </w:p>
    <w:p w14:paraId="01124F7C" w14:textId="77777777" w:rsidR="00360C13" w:rsidRPr="0024699B" w:rsidRDefault="00360C13" w:rsidP="00FE0177">
      <w:pPr>
        <w:jc w:val="both"/>
        <w:rPr>
          <w:rFonts w:ascii="Verdana" w:eastAsia="Verdana" w:hAnsi="Verdana" w:cs="Verdana"/>
          <w:color w:val="000000" w:themeColor="text1"/>
          <w:sz w:val="20"/>
          <w:szCs w:val="20"/>
          <w:lang w:val="en-US"/>
        </w:rPr>
      </w:pPr>
    </w:p>
    <w:p w14:paraId="367FEB90" w14:textId="7D2CFF70" w:rsidR="00360C13" w:rsidRPr="0024699B" w:rsidRDefault="00360C13"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Projects can be financed through a mix of capital provided by the banks (up to EUR 350k) and directly by SUNREF (up to EUR 650k – a combination of loans and grants), for a total maximum investment of EUR 1 Mil.</w:t>
      </w:r>
    </w:p>
    <w:p w14:paraId="647CD0E6" w14:textId="77777777" w:rsidR="00360C13" w:rsidRPr="0024699B" w:rsidRDefault="00360C13"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Thanks to SUNREF support, banks can increase maturities (min 3 years for energy efficiency projects, 5 for others) and reduce interest rates.</w:t>
      </w:r>
    </w:p>
    <w:p w14:paraId="2366E7D7" w14:textId="77777777" w:rsidR="00360C13" w:rsidRPr="0024699B" w:rsidRDefault="00360C13" w:rsidP="00FE0177">
      <w:pPr>
        <w:jc w:val="both"/>
        <w:rPr>
          <w:rFonts w:ascii="Verdana" w:eastAsia="Verdana" w:hAnsi="Verdana" w:cs="Verdana"/>
          <w:color w:val="000000" w:themeColor="text1"/>
          <w:sz w:val="20"/>
          <w:szCs w:val="20"/>
          <w:lang w:val="en-US"/>
        </w:rPr>
      </w:pPr>
    </w:p>
    <w:p w14:paraId="3DD8E63E" w14:textId="77777777" w:rsidR="00360C13" w:rsidRPr="0024699B" w:rsidRDefault="00360C13"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 xml:space="preserve">SUNREF has already identified a strong pipeline of possible investments in Madagascar in sectors such as hydropower, ESCOs, biomass, solar PV, etc.. and has recently released </w:t>
      </w:r>
    </w:p>
    <w:p w14:paraId="4505A8C6" w14:textId="77777777" w:rsidR="00360C13" w:rsidRPr="0024699B" w:rsidRDefault="00360C13" w:rsidP="00FE0177">
      <w:pPr>
        <w:jc w:val="both"/>
        <w:rPr>
          <w:rFonts w:ascii="Verdana" w:eastAsia="Verdana" w:hAnsi="Verdana" w:cs="Verdana"/>
          <w:color w:val="000000" w:themeColor="text1"/>
          <w:sz w:val="20"/>
          <w:szCs w:val="20"/>
          <w:lang w:val="en-US"/>
        </w:rPr>
      </w:pPr>
    </w:p>
    <w:p w14:paraId="05287C04" w14:textId="77777777" w:rsidR="00360C13" w:rsidRPr="0024699B" w:rsidRDefault="00360C13"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Following discussions with the team working on the present JP, the SUNREF team has expressed appreciation for the initiative as they can see the value and the potential synergies that the JP – above all through the Sustainable Energy Incubator and through the Derisking Facility – could bring in the market.</w:t>
      </w:r>
    </w:p>
    <w:p w14:paraId="5B214576" w14:textId="77777777" w:rsidR="00360C13" w:rsidRPr="0024699B" w:rsidRDefault="00360C13" w:rsidP="00FE0177">
      <w:pPr>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These synergies have the potential to create collaborations both at financial level, through co-investments, and at technical support level, with SUNREF providing TA to the banks and the JO providing TA to the investment targets, increasing the chance that additional investment capital in unlocked</w:t>
      </w:r>
    </w:p>
    <w:p w14:paraId="2672A865" w14:textId="7EDE8841" w:rsidR="00360C13" w:rsidRPr="0024699B" w:rsidRDefault="00360C13" w:rsidP="00FE0177">
      <w:pPr>
        <w:jc w:val="both"/>
        <w:rPr>
          <w:rFonts w:ascii="Verdana" w:eastAsia="Verdana" w:hAnsi="Verdana" w:cs="Verdana"/>
          <w:color w:val="000000" w:themeColor="text1"/>
          <w:sz w:val="20"/>
          <w:szCs w:val="20"/>
          <w:lang w:val="en-US"/>
        </w:rPr>
      </w:pPr>
    </w:p>
    <w:p w14:paraId="3A1E2F68" w14:textId="0DDFC5D4" w:rsidR="001D6116" w:rsidRPr="0024699B" w:rsidRDefault="001D6116" w:rsidP="00FE0177">
      <w:pPr>
        <w:jc w:val="both"/>
        <w:rPr>
          <w:rFonts w:ascii="Verdana" w:eastAsia="Verdana" w:hAnsi="Verdana" w:cs="Verdana"/>
          <w:color w:val="000000" w:themeColor="text1"/>
          <w:sz w:val="20"/>
          <w:szCs w:val="20"/>
          <w:lang w:val="en-US"/>
        </w:rPr>
      </w:pPr>
      <w:r w:rsidRPr="0024699B">
        <w:rPr>
          <w:rFonts w:ascii="Verdana" w:eastAsia="Verdana" w:hAnsi="Verdana" w:cs="Verdana"/>
          <w:color w:val="000000" w:themeColor="text1"/>
          <w:sz w:val="20"/>
          <w:szCs w:val="20"/>
          <w:lang w:val="en-US"/>
        </w:rPr>
        <w:t>LoIs from SUNREF and from Mauritius Commercial Bank – Madagascar are available.</w:t>
      </w:r>
    </w:p>
    <w:p w14:paraId="33196880" w14:textId="77777777" w:rsidR="000D41F5" w:rsidRPr="0024699B" w:rsidRDefault="000D41F5" w:rsidP="00FE0177">
      <w:pPr>
        <w:rPr>
          <w:rFonts w:ascii="Verdana" w:eastAsia="Verdana" w:hAnsi="Verdana" w:cs="Verdana"/>
          <w:iCs/>
          <w:color w:val="000000" w:themeColor="text1"/>
          <w:sz w:val="20"/>
          <w:szCs w:val="20"/>
          <w:lang w:val="en-US"/>
        </w:rPr>
      </w:pPr>
      <w:r w:rsidRPr="0024699B">
        <w:rPr>
          <w:rFonts w:ascii="Verdana" w:eastAsia="Verdana" w:hAnsi="Verdana" w:cs="Verdana"/>
          <w:i/>
          <w:color w:val="000000" w:themeColor="text1"/>
          <w:sz w:val="20"/>
          <w:szCs w:val="20"/>
          <w:lang w:val="en-US"/>
        </w:rPr>
        <w:t>(LoIs will be included in the final version of the JP).</w:t>
      </w:r>
    </w:p>
    <w:p w14:paraId="5CB518C6" w14:textId="77777777" w:rsidR="000D41F5" w:rsidRPr="0024699B" w:rsidRDefault="000D41F5" w:rsidP="00FE0177">
      <w:pPr>
        <w:jc w:val="both"/>
        <w:rPr>
          <w:rFonts w:ascii="Verdana" w:eastAsia="Verdana" w:hAnsi="Verdana" w:cs="Verdana"/>
          <w:color w:val="000000" w:themeColor="text1"/>
          <w:sz w:val="20"/>
          <w:szCs w:val="20"/>
          <w:lang w:val="en-US"/>
        </w:rPr>
      </w:pPr>
    </w:p>
    <w:sectPr w:rsidR="000D41F5" w:rsidRPr="0024699B" w:rsidSect="006C629F">
      <w:pgSz w:w="12240" w:h="15840"/>
      <w:pgMar w:top="1440" w:right="1440" w:bottom="1440" w:left="1440" w:header="720" w:footer="720" w:gutter="0"/>
      <w:cols w:space="720"/>
      <w:titlePg/>
      <w:docGrid w:linePitch="360"/>
    </w:sectPr>
  </w:body>
</w:document>
</file>

<file path=word/endnotes.xml><?xml version="1.0" encoding="utf-8"?>
<w:end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endnote w:type="separator" w:id="-1">
    <w:p w14:paraId="67CA8DC2" w14:textId="77777777" w:rsidR="002B3C1B" w:rsidRDefault="002B3C1B" w:rsidP="00F553AC">
      <w:r>
        <w:separator/>
      </w:r>
    </w:p>
  </w:endnote>
  <w:endnote w:type="continuationSeparator" w:id="0">
    <w:p w14:paraId="72880C07" w14:textId="77777777" w:rsidR="002B3C1B" w:rsidRDefault="002B3C1B" w:rsidP="00F553AC">
      <w:r>
        <w:continuationSeparator/>
      </w:r>
    </w:p>
  </w:endnote>
</w:endnotes>
</file>

<file path=word/fontTable.xml><?xml version="1.0" encoding="utf-8"?>
<w:font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mc:Ignorable="w14 w15 w16se w16cid w16 w16cex w16sdtdh">
  <w:font w:name="Symbol">
    <w:panose1 w:val="05050102010706020507"/>
    <w:charset w:val="02"/>
    <w:family w:val="decorative"/>
    <w:pitch w:val="variable"/>
    <w:sig w:usb0="00000000" w:usb1="10000000" w:usb2="00000000" w:usb3="00000000" w:csb0="80000000" w:csb1="00000000"/>
  </w:font>
  <w:font w:name="Times New Roman">
    <w:panose1 w:val="02020603050405020304"/>
    <w:charset w:val="00"/>
    <w:family w:val="roman"/>
    <w:pitch w:val="variable"/>
    <w:sig w:usb0="E0002EFF" w:usb1="C000785B" w:usb2="00000009" w:usb3="00000000" w:csb0="000001FF" w:csb1="00000000"/>
  </w:font>
  <w:font w:name="Courier New">
    <w:panose1 w:val="02070309020205020404"/>
    <w:charset w:val="00"/>
    <w:family w:val="modern"/>
    <w:pitch w:val="fixed"/>
    <w:sig w:usb0="E0002EFF" w:usb1="C0007843" w:usb2="00000009" w:usb3="00000000" w:csb0="000001FF" w:csb1="00000000"/>
  </w:font>
  <w:font w:name="Wingdings">
    <w:panose1 w:val="05000000000000000000"/>
    <w:charset w:val="4D"/>
    <w:family w:val="decorative"/>
    <w:pitch w:val="variable"/>
    <w:sig w:usb0="00000003" w:usb1="00000000" w:usb2="00000000" w:usb3="00000000" w:csb0="80000001" w:csb1="00000000"/>
  </w:font>
  <w:font w:name="Calibri">
    <w:panose1 w:val="020F0502020204030204"/>
    <w:charset w:val="00"/>
    <w:family w:val="swiss"/>
    <w:pitch w:val="variable"/>
    <w:sig w:usb0="E4002EFF" w:usb1="C000247B" w:usb2="00000009" w:usb3="00000000" w:csb0="000001FF" w:csb1="00000000"/>
  </w:font>
  <w:font w:name="Noto Sans Symbols">
    <w:altName w:val="Calibri"/>
    <w:panose1 w:val="020B0604020202020204"/>
    <w:charset w:val="00"/>
    <w:family w:val="auto"/>
    <w:pitch w:val="default"/>
  </w:font>
  <w:font w:name="Verdana">
    <w:panose1 w:val="020B0604030504040204"/>
    <w:charset w:val="00"/>
    <w:family w:val="swiss"/>
    <w:pitch w:val="variable"/>
    <w:sig w:usb0="A10006FF" w:usb1="4000205B" w:usb2="00000010" w:usb3="00000000" w:csb0="0000019F" w:csb1="00000000"/>
  </w:font>
  <w:font w:name="Arial">
    <w:panose1 w:val="020B0604020202020204"/>
    <w:charset w:val="00"/>
    <w:family w:val="swiss"/>
    <w:pitch w:val="variable"/>
    <w:sig w:usb0="E0002EFF" w:usb1="C000785B" w:usb2="00000009" w:usb3="00000000" w:csb0="000001FF" w:csb1="00000000"/>
  </w:font>
  <w:font w:name="Calibri Light">
    <w:panose1 w:val="020F0302020204030204"/>
    <w:charset w:val="00"/>
    <w:family w:val="swiss"/>
    <w:pitch w:val="variable"/>
    <w:sig w:usb0="E4002EFF" w:usb1="C000247B" w:usb2="00000009" w:usb3="00000000" w:csb0="000001FF" w:csb1="00000000"/>
  </w:font>
  <w:font w:name="Malgun Gothic">
    <w:panose1 w:val="020B0503020000020004"/>
    <w:charset w:val="81"/>
    <w:family w:val="swiss"/>
    <w:pitch w:val="variable"/>
    <w:sig w:usb0="9000002F" w:usb1="29D77CFB" w:usb2="00000012" w:usb3="00000000" w:csb0="00080001" w:csb1="00000000"/>
  </w:font>
  <w:font w:name="Myriad Pro">
    <w:altName w:val="Corbel"/>
    <w:panose1 w:val="020B0604020202020204"/>
    <w:charset w:val="00"/>
    <w:family w:val="swiss"/>
    <w:notTrueType/>
    <w:pitch w:val="variable"/>
    <w:sig w:usb0="20000287" w:usb1="00000001" w:usb2="00000000" w:usb3="00000000" w:csb0="0000019F" w:csb1="00000000"/>
  </w:font>
  <w:font w:name="Microsoft YaHei Light">
    <w:panose1 w:val="020B0502040204020203"/>
    <w:charset w:val="86"/>
    <w:family w:val="swiss"/>
    <w:pitch w:val="variable"/>
    <w:sig w:usb0="A00002BF" w:usb1="2ACF0010" w:usb2="00000016" w:usb3="00000000" w:csb0="0004001F" w:csb1="00000000"/>
  </w:font>
  <w:font w:name="DejaVuSans">
    <w:altName w:val="MS Mincho"/>
    <w:panose1 w:val="020B0604020202020204"/>
    <w:charset w:val="80"/>
    <w:family w:val="auto"/>
    <w:notTrueType/>
    <w:pitch w:val="default"/>
    <w:sig w:usb0="00000001" w:usb1="08070000" w:usb2="00000010" w:usb3="00000000" w:csb0="00020000" w:csb1="00000000"/>
  </w:font>
  <w:font w:name="Garamond">
    <w:panose1 w:val="02020404030301010803"/>
    <w:charset w:val="00"/>
    <w:family w:val="roman"/>
    <w:pitch w:val="variable"/>
    <w:sig w:usb0="00000287" w:usb1="00000002" w:usb2="00000000" w:usb3="00000000" w:csb0="0000009F" w:csb1="00000000"/>
  </w:font>
  <w:font w:name="Impact">
    <w:panose1 w:val="020B0806030902050204"/>
    <w:charset w:val="00"/>
    <w:family w:val="swiss"/>
    <w:pitch w:val="variable"/>
    <w:sig w:usb0="00000287" w:usb1="00000000" w:usb2="00000000" w:usb3="00000000" w:csb0="0000009F" w:csb1="00000000"/>
  </w:font>
  <w:font w:name="Arial Narrow">
    <w:panose1 w:val="020B0606020202030204"/>
    <w:charset w:val="00"/>
    <w:family w:val="swiss"/>
    <w:pitch w:val="variable"/>
    <w:sig w:usb0="00000287" w:usb1="00000800" w:usb2="00000000" w:usb3="00000000" w:csb0="0000009F" w:csb1="00000000"/>
  </w:font>
</w:fonts>
</file>

<file path=word/footer1.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sdt>
    <w:sdtPr>
      <w:rPr>
        <w:rStyle w:val="Numeropagina"/>
      </w:rPr>
      <w:id w:val="566461016"/>
      <w:docPartObj>
        <w:docPartGallery w:val="Page Numbers (Bottom of Page)"/>
        <w:docPartUnique/>
      </w:docPartObj>
    </w:sdtPr>
    <w:sdtEndPr>
      <w:rPr>
        <w:rStyle w:val="Numeropagina"/>
      </w:rPr>
    </w:sdtEndPr>
    <w:sdtContent>
      <w:p w14:paraId="6290F859" w14:textId="4CFFEADC" w:rsidR="00B268DD" w:rsidRDefault="00B268DD" w:rsidP="00974969">
        <w:pPr>
          <w:pStyle w:val="Pidipagina"/>
          <w:framePr w:wrap="none" w:vAnchor="text" w:hAnchor="margin" w:xAlign="right" w:y="1"/>
          <w:rPr>
            <w:rStyle w:val="Numeropagina"/>
          </w:rPr>
        </w:pPr>
        <w:r>
          <w:rPr>
            <w:rStyle w:val="Numeropagina"/>
          </w:rPr>
          <w:fldChar w:fldCharType="begin"/>
        </w:r>
        <w:r>
          <w:rPr>
            <w:rStyle w:val="Numeropagina"/>
          </w:rPr>
          <w:instrText xml:space="preserve"> PAGE </w:instrText>
        </w:r>
        <w:r>
          <w:rPr>
            <w:rStyle w:val="Numeropagina"/>
          </w:rPr>
          <w:fldChar w:fldCharType="end"/>
        </w:r>
      </w:p>
    </w:sdtContent>
  </w:sdt>
  <w:p w14:paraId="240B5A39" w14:textId="77777777" w:rsidR="00B268DD" w:rsidRDefault="00B268DD" w:rsidP="00832880">
    <w:pPr>
      <w:pStyle w:val="Pidipagina"/>
      <w:ind w:right="360"/>
    </w:pPr>
  </w:p>
</w:ftr>
</file>

<file path=word/footer2.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sdt>
    <w:sdtPr>
      <w:rPr>
        <w:rStyle w:val="Numeropagina"/>
      </w:rPr>
      <w:id w:val="-1357575928"/>
      <w:docPartObj>
        <w:docPartGallery w:val="Page Numbers (Bottom of Page)"/>
        <w:docPartUnique/>
      </w:docPartObj>
    </w:sdtPr>
    <w:sdtEndPr>
      <w:rPr>
        <w:rStyle w:val="Numeropagina"/>
      </w:rPr>
    </w:sdtEndPr>
    <w:sdtContent>
      <w:p w14:paraId="6CF62519" w14:textId="209F9EAF" w:rsidR="00B268DD" w:rsidRDefault="00B268DD" w:rsidP="00974969">
        <w:pPr>
          <w:pStyle w:val="Pidipagina"/>
          <w:framePr w:wrap="none" w:vAnchor="text" w:hAnchor="margin" w:xAlign="right" w:y="1"/>
          <w:rPr>
            <w:rStyle w:val="Numeropagina"/>
          </w:rPr>
        </w:pPr>
        <w:r>
          <w:rPr>
            <w:rStyle w:val="Numeropagina"/>
          </w:rPr>
          <w:fldChar w:fldCharType="begin"/>
        </w:r>
        <w:r>
          <w:rPr>
            <w:rStyle w:val="Numeropagina"/>
          </w:rPr>
          <w:instrText xml:space="preserve"> PAGE </w:instrText>
        </w:r>
        <w:r>
          <w:rPr>
            <w:rStyle w:val="Numeropagina"/>
          </w:rPr>
          <w:fldChar w:fldCharType="separate"/>
        </w:r>
        <w:r w:rsidR="004567EF">
          <w:rPr>
            <w:rStyle w:val="Numeropagina"/>
            <w:noProof/>
          </w:rPr>
          <w:t>27</w:t>
        </w:r>
        <w:r>
          <w:rPr>
            <w:rStyle w:val="Numeropagina"/>
          </w:rPr>
          <w:fldChar w:fldCharType="end"/>
        </w:r>
      </w:p>
    </w:sdtContent>
  </w:sdt>
  <w:p w14:paraId="1BC77C37" w14:textId="09CA269C" w:rsidR="00B268DD" w:rsidRDefault="00B268DD" w:rsidP="00832880">
    <w:pPr>
      <w:pStyle w:val="Pidipagina"/>
      <w:pBdr>
        <w:top w:val="single" w:sz="4" w:space="1" w:color="D9D9D9" w:themeColor="background1" w:themeShade="D9"/>
      </w:pBdr>
      <w:ind w:right="360"/>
      <w:rPr>
        <w:b/>
        <w:bCs/>
      </w:rPr>
    </w:pPr>
  </w:p>
  <w:p w14:paraId="7DCB23DA" w14:textId="77777777" w:rsidR="00B268DD" w:rsidRDefault="00B268DD">
    <w:pPr>
      <w:pStyle w:val="Pidipagina"/>
    </w:pPr>
  </w:p>
</w:ftr>
</file>

<file path=word/footer3.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sdt>
    <w:sdtPr>
      <w:rPr>
        <w:rStyle w:val="Numeropagina"/>
      </w:rPr>
      <w:id w:val="-1026095429"/>
      <w:docPartObj>
        <w:docPartGallery w:val="Page Numbers (Bottom of Page)"/>
        <w:docPartUnique/>
      </w:docPartObj>
    </w:sdtPr>
    <w:sdtEndPr>
      <w:rPr>
        <w:rStyle w:val="Numeropagina"/>
      </w:rPr>
    </w:sdtEndPr>
    <w:sdtContent>
      <w:p w14:paraId="749E1948" w14:textId="6B853EA4" w:rsidR="00B268DD" w:rsidRDefault="00B268DD" w:rsidP="001D2002">
        <w:pPr>
          <w:pStyle w:val="Pidipagina"/>
          <w:framePr w:wrap="none" w:vAnchor="text" w:hAnchor="margin" w:xAlign="right" w:y="1"/>
          <w:rPr>
            <w:rStyle w:val="Numeropagina"/>
          </w:rPr>
        </w:pPr>
        <w:r>
          <w:rPr>
            <w:rStyle w:val="Numeropagina"/>
          </w:rPr>
          <w:fldChar w:fldCharType="begin"/>
        </w:r>
        <w:r>
          <w:rPr>
            <w:rStyle w:val="Numeropagina"/>
          </w:rPr>
          <w:instrText xml:space="preserve"> PAGE </w:instrText>
        </w:r>
        <w:r>
          <w:rPr>
            <w:rStyle w:val="Numeropagina"/>
          </w:rPr>
          <w:fldChar w:fldCharType="end"/>
        </w:r>
      </w:p>
    </w:sdtContent>
  </w:sdt>
  <w:p w14:paraId="005C6BBE" w14:textId="77777777" w:rsidR="00B268DD" w:rsidRDefault="00B268DD" w:rsidP="001D2002">
    <w:pPr>
      <w:pStyle w:val="Pidipagina"/>
      <w:ind w:right="360"/>
    </w:pPr>
  </w:p>
  <w:p w14:paraId="34E070F4" w14:textId="77777777" w:rsidR="00B268DD" w:rsidRDefault="00B268DD"/>
</w:ftr>
</file>

<file path=word/footer4.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sdt>
    <w:sdtPr>
      <w:rPr>
        <w:rStyle w:val="Numeropagina"/>
      </w:rPr>
      <w:id w:val="595904255"/>
      <w:docPartObj>
        <w:docPartGallery w:val="Page Numbers (Bottom of Page)"/>
        <w:docPartUnique/>
      </w:docPartObj>
    </w:sdtPr>
    <w:sdtEndPr>
      <w:rPr>
        <w:rStyle w:val="Numeropagina"/>
      </w:rPr>
    </w:sdtEndPr>
    <w:sdtContent>
      <w:p w14:paraId="4E41C5FB" w14:textId="7F9373D8" w:rsidR="00B268DD" w:rsidRDefault="00B268DD" w:rsidP="00974969">
        <w:pPr>
          <w:pStyle w:val="Pidipagina"/>
          <w:framePr w:wrap="none" w:vAnchor="text" w:hAnchor="margin" w:xAlign="right" w:y="1"/>
          <w:rPr>
            <w:rStyle w:val="Numeropagina"/>
          </w:rPr>
        </w:pPr>
        <w:r>
          <w:rPr>
            <w:rStyle w:val="Numeropagina"/>
          </w:rPr>
          <w:fldChar w:fldCharType="begin"/>
        </w:r>
        <w:r>
          <w:rPr>
            <w:rStyle w:val="Numeropagina"/>
          </w:rPr>
          <w:instrText xml:space="preserve"> PAGE </w:instrText>
        </w:r>
        <w:r>
          <w:rPr>
            <w:rStyle w:val="Numeropagina"/>
          </w:rPr>
          <w:fldChar w:fldCharType="separate"/>
        </w:r>
        <w:r w:rsidR="00115AD1">
          <w:rPr>
            <w:rStyle w:val="Numeropagina"/>
            <w:noProof/>
          </w:rPr>
          <w:t>67</w:t>
        </w:r>
        <w:r>
          <w:rPr>
            <w:rStyle w:val="Numeropagina"/>
          </w:rPr>
          <w:fldChar w:fldCharType="end"/>
        </w:r>
      </w:p>
    </w:sdtContent>
  </w:sdt>
  <w:p w14:paraId="3FC0E947" w14:textId="702A9018" w:rsidR="00B268DD" w:rsidRDefault="00B268DD" w:rsidP="001D2002">
    <w:pPr>
      <w:pStyle w:val="Pidipagina"/>
      <w:ind w:right="360"/>
    </w:pPr>
  </w:p>
  <w:p w14:paraId="268D3051" w14:textId="777C7F2F" w:rsidR="00B268DD" w:rsidRDefault="00B268DD">
    <w:r>
      <w:tab/>
    </w:r>
    <w:r>
      <w:tab/>
    </w:r>
    <w:r>
      <w:tab/>
    </w:r>
    <w:r>
      <w:tab/>
    </w:r>
    <w:r>
      <w:tab/>
    </w:r>
    <w:r>
      <w:tab/>
    </w:r>
    <w:r>
      <w:tab/>
    </w:r>
    <w:r>
      <w:tab/>
    </w:r>
    <w:r>
      <w:tab/>
    </w:r>
    <w:r>
      <w:tab/>
    </w:r>
    <w:r>
      <w:tab/>
    </w:r>
    <w:r>
      <w:tab/>
    </w:r>
    <w:r>
      <w:tab/>
    </w:r>
    <w:r>
      <w:tab/>
    </w:r>
    <w:r>
      <w:tab/>
    </w:r>
    <w:r>
      <w:tab/>
    </w:r>
  </w:p>
</w:ftr>
</file>

<file path=word/footer5.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sdt>
    <w:sdtPr>
      <w:rPr>
        <w:rStyle w:val="Numeropagina"/>
      </w:rPr>
      <w:id w:val="1604613467"/>
      <w:docPartObj>
        <w:docPartGallery w:val="Page Numbers (Bottom of Page)"/>
        <w:docPartUnique/>
      </w:docPartObj>
    </w:sdtPr>
    <w:sdtEndPr>
      <w:rPr>
        <w:rStyle w:val="Numeropagina"/>
      </w:rPr>
    </w:sdtEndPr>
    <w:sdtContent>
      <w:p w14:paraId="3714DBDA" w14:textId="0E19B957" w:rsidR="00B268DD" w:rsidRDefault="00B268DD" w:rsidP="00974969">
        <w:pPr>
          <w:pStyle w:val="Pidipagina"/>
          <w:framePr w:wrap="none" w:vAnchor="text" w:hAnchor="margin" w:xAlign="right" w:y="1"/>
          <w:rPr>
            <w:rStyle w:val="Numeropagina"/>
          </w:rPr>
        </w:pPr>
        <w:r>
          <w:rPr>
            <w:rStyle w:val="Numeropagina"/>
          </w:rPr>
          <w:fldChar w:fldCharType="begin"/>
        </w:r>
        <w:r>
          <w:rPr>
            <w:rStyle w:val="Numeropagina"/>
          </w:rPr>
          <w:instrText xml:space="preserve"> PAGE </w:instrText>
        </w:r>
        <w:r>
          <w:rPr>
            <w:rStyle w:val="Numeropagina"/>
          </w:rPr>
          <w:fldChar w:fldCharType="separate"/>
        </w:r>
        <w:r w:rsidR="00115AD1">
          <w:rPr>
            <w:rStyle w:val="Numeropagina"/>
            <w:noProof/>
          </w:rPr>
          <w:t>83</w:t>
        </w:r>
        <w:r>
          <w:rPr>
            <w:rStyle w:val="Numeropagina"/>
          </w:rPr>
          <w:fldChar w:fldCharType="end"/>
        </w:r>
      </w:p>
    </w:sdtContent>
  </w:sdt>
  <w:p w14:paraId="27234F63" w14:textId="77777777" w:rsidR="00B268DD" w:rsidRPr="00832880" w:rsidRDefault="00B268DD" w:rsidP="001D2002">
    <w:pPr>
      <w:pStyle w:val="Pidipagina"/>
      <w:ind w:right="360"/>
    </w:pPr>
  </w:p>
</w:ftr>
</file>

<file path=word/footer6.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sdt>
    <w:sdtPr>
      <w:id w:val="404500324"/>
      <w:docPartObj>
        <w:docPartGallery w:val="Page Numbers (Bottom of Page)"/>
        <w:docPartUnique/>
      </w:docPartObj>
    </w:sdtPr>
    <w:sdtEndPr/>
    <w:sdtContent>
      <w:p w14:paraId="6C403484" w14:textId="37BC73A2" w:rsidR="00B268DD" w:rsidRDefault="00B268DD" w:rsidP="001D2002">
        <w:pPr>
          <w:pStyle w:val="Pidipagina"/>
          <w:jc w:val="right"/>
        </w:pPr>
        <w:r>
          <w:fldChar w:fldCharType="begin"/>
        </w:r>
        <w:r>
          <w:instrText>PAGE   \* MERGEFORMAT</w:instrText>
        </w:r>
        <w:r>
          <w:fldChar w:fldCharType="separate"/>
        </w:r>
        <w:r w:rsidR="00115AD1">
          <w:rPr>
            <w:noProof/>
          </w:rPr>
          <w:t>89</w:t>
        </w:r>
        <w:r>
          <w:fldChar w:fldCharType="end"/>
        </w:r>
      </w:p>
    </w:sdtContent>
  </w:sdt>
  <w:p w14:paraId="762B8E08" w14:textId="77777777" w:rsidR="00B268DD" w:rsidRDefault="00B268DD">
    <w:pPr>
      <w:pStyle w:val="Pidipagina"/>
    </w:pPr>
  </w:p>
</w:ftr>
</file>

<file path=word/footnotes.xml><?xml version="1.0" encoding="utf-8"?>
<w:foot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footnote w:type="separator" w:id="-1">
    <w:p w14:paraId="1C15CB87" w14:textId="77777777" w:rsidR="002B3C1B" w:rsidRDefault="002B3C1B" w:rsidP="00F553AC">
      <w:r>
        <w:separator/>
      </w:r>
    </w:p>
  </w:footnote>
  <w:footnote w:type="continuationSeparator" w:id="0">
    <w:p w14:paraId="72C294D9" w14:textId="77777777" w:rsidR="002B3C1B" w:rsidRDefault="002B3C1B" w:rsidP="00F553AC">
      <w:r>
        <w:continuationSeparator/>
      </w:r>
    </w:p>
  </w:footnote>
  <w:footnote w:id="1">
    <w:p w14:paraId="3557F6E4" w14:textId="77777777" w:rsidR="00B268DD" w:rsidRPr="0024699B" w:rsidRDefault="00B268DD" w:rsidP="003E0333">
      <w:pPr>
        <w:pStyle w:val="Testonotaapidipagina"/>
        <w:jc w:val="both"/>
        <w:rPr>
          <w:rFonts w:ascii="Verdana" w:hAnsi="Verdana"/>
          <w:sz w:val="16"/>
          <w:szCs w:val="16"/>
          <w:lang w:val="en-US"/>
        </w:rPr>
      </w:pPr>
      <w:r w:rsidRPr="000837CF">
        <w:rPr>
          <w:rStyle w:val="Rimandonotaapidipagina"/>
          <w:rFonts w:ascii="Verdana" w:hAnsi="Verdana"/>
          <w:sz w:val="16"/>
          <w:szCs w:val="16"/>
        </w:rPr>
        <w:footnoteRef/>
      </w:r>
      <w:r w:rsidRPr="0024699B">
        <w:rPr>
          <w:rFonts w:ascii="Verdana" w:hAnsi="Verdana"/>
          <w:sz w:val="16"/>
          <w:szCs w:val="16"/>
          <w:lang w:val="en-US"/>
        </w:rPr>
        <w:t xml:space="preserve"> World Bank – 2018 - SD7 Tracking Tool ESMAP: </w:t>
      </w:r>
      <w:hyperlink r:id="rId1" w:history="1">
        <w:r w:rsidRPr="0024699B">
          <w:rPr>
            <w:rStyle w:val="Collegamentoipertestuale"/>
            <w:rFonts w:ascii="Verdana" w:hAnsi="Verdana"/>
            <w:sz w:val="16"/>
            <w:szCs w:val="16"/>
            <w:lang w:val="en-US"/>
          </w:rPr>
          <w:t>https://trackingsdg7.esmap.org/data/files/download-documents/tracking_sdg_7_2020-full_report_-_web_0.pdf</w:t>
        </w:r>
      </w:hyperlink>
      <w:r w:rsidRPr="0024699B">
        <w:rPr>
          <w:rFonts w:ascii="Verdana" w:hAnsi="Verdana"/>
          <w:sz w:val="16"/>
          <w:szCs w:val="16"/>
          <w:lang w:val="en-US"/>
        </w:rPr>
        <w:t xml:space="preserve">  </w:t>
      </w:r>
    </w:p>
  </w:footnote>
  <w:footnote w:id="2">
    <w:p w14:paraId="0AA7546F" w14:textId="77777777" w:rsidR="00B268DD" w:rsidRPr="000837CF" w:rsidRDefault="00B268DD" w:rsidP="003E0333">
      <w:pPr>
        <w:pStyle w:val="Testonotaapidipagina"/>
        <w:jc w:val="both"/>
        <w:rPr>
          <w:rFonts w:ascii="Verdana" w:hAnsi="Verdana"/>
          <w:sz w:val="16"/>
          <w:szCs w:val="16"/>
          <w:lang w:val="en-ZA"/>
        </w:rPr>
      </w:pPr>
      <w:r w:rsidRPr="000837CF">
        <w:rPr>
          <w:rStyle w:val="Rimandonotaapidipagina"/>
          <w:rFonts w:ascii="Verdana" w:hAnsi="Verdana"/>
          <w:sz w:val="16"/>
          <w:szCs w:val="16"/>
        </w:rPr>
        <w:footnoteRef/>
      </w:r>
      <w:r w:rsidRPr="0024699B">
        <w:rPr>
          <w:rFonts w:ascii="Verdana" w:hAnsi="Verdana"/>
          <w:sz w:val="16"/>
          <w:szCs w:val="16"/>
          <w:lang w:val="en-US"/>
        </w:rPr>
        <w:t xml:space="preserve"> All data mentioned can be found on the </w:t>
      </w:r>
      <w:r w:rsidRPr="000837CF">
        <w:rPr>
          <w:rFonts w:ascii="Verdana" w:hAnsi="Verdana"/>
          <w:sz w:val="16"/>
          <w:szCs w:val="16"/>
          <w:lang w:val="en-ZA"/>
        </w:rPr>
        <w:t xml:space="preserve">National Energy Information System - </w:t>
      </w:r>
      <w:hyperlink r:id="rId2" w:history="1">
        <w:r w:rsidRPr="000837CF">
          <w:rPr>
            <w:rStyle w:val="Collegamentoipertestuale"/>
            <w:rFonts w:ascii="Verdana" w:hAnsi="Verdana"/>
            <w:sz w:val="16"/>
            <w:szCs w:val="16"/>
            <w:lang w:val="en-ZA"/>
          </w:rPr>
          <w:t>http://www.energie.mg/</w:t>
        </w:r>
      </w:hyperlink>
      <w:r w:rsidRPr="000837CF">
        <w:rPr>
          <w:rFonts w:ascii="Verdana" w:hAnsi="Verdana"/>
          <w:sz w:val="16"/>
          <w:szCs w:val="16"/>
          <w:lang w:val="en-ZA"/>
        </w:rPr>
        <w:t xml:space="preserve"> </w:t>
      </w:r>
    </w:p>
    <w:p w14:paraId="505EE45D" w14:textId="77777777" w:rsidR="00B268DD" w:rsidRPr="000837CF" w:rsidRDefault="00B268DD" w:rsidP="003E0333">
      <w:pPr>
        <w:pStyle w:val="Testonotaapidipagina"/>
        <w:jc w:val="both"/>
        <w:rPr>
          <w:rFonts w:ascii="Verdana" w:hAnsi="Verdana"/>
          <w:sz w:val="16"/>
          <w:szCs w:val="16"/>
          <w:lang w:val="en-ZA"/>
        </w:rPr>
      </w:pPr>
      <w:r w:rsidRPr="000837CF">
        <w:rPr>
          <w:rFonts w:ascii="Verdana" w:hAnsi="Verdana"/>
          <w:sz w:val="16"/>
          <w:szCs w:val="16"/>
          <w:lang w:val="en-ZA"/>
        </w:rPr>
        <w:t>N.B: Data for electricity access are slightly different from the world bank SDG7 tracking tool mainly because of the methodology. The World Bank included (by projection) part of population having access to s</w:t>
      </w:r>
      <w:r>
        <w:rPr>
          <w:rFonts w:ascii="Verdana" w:hAnsi="Verdana"/>
          <w:sz w:val="16"/>
          <w:szCs w:val="16"/>
          <w:lang w:val="en-ZA"/>
        </w:rPr>
        <w:t>olar lamps / solar home systems</w:t>
      </w:r>
      <w:r w:rsidRPr="000837CF">
        <w:rPr>
          <w:rFonts w:ascii="Verdana" w:hAnsi="Verdana"/>
          <w:sz w:val="16"/>
          <w:szCs w:val="16"/>
          <w:lang w:val="en-ZA"/>
        </w:rPr>
        <w:t xml:space="preserve"> while data from National Energy Information System consider only access to an electrical grid. </w:t>
      </w:r>
    </w:p>
  </w:footnote>
  <w:footnote w:id="3">
    <w:p w14:paraId="667372AC" w14:textId="77777777" w:rsidR="00B268DD" w:rsidRPr="000837CF" w:rsidRDefault="00B268DD" w:rsidP="00AA5336">
      <w:pPr>
        <w:pStyle w:val="Testonotaapidipagina"/>
        <w:jc w:val="both"/>
        <w:rPr>
          <w:rFonts w:ascii="Verdana" w:hAnsi="Verdana"/>
          <w:sz w:val="16"/>
          <w:szCs w:val="16"/>
          <w:lang w:val="en-ZA"/>
        </w:rPr>
      </w:pPr>
      <w:r w:rsidRPr="000837CF">
        <w:rPr>
          <w:rStyle w:val="Rimandonotaapidipagina"/>
          <w:rFonts w:ascii="Verdana" w:hAnsi="Verdana"/>
          <w:sz w:val="16"/>
          <w:szCs w:val="16"/>
        </w:rPr>
        <w:footnoteRef/>
      </w:r>
      <w:r w:rsidRPr="000837CF">
        <w:rPr>
          <w:rFonts w:ascii="Verdana" w:hAnsi="Verdana"/>
          <w:sz w:val="16"/>
          <w:szCs w:val="16"/>
          <w:lang w:val="en-ZA"/>
        </w:rPr>
        <w:t xml:space="preserve"> Institute for Health Metrics and Eevaluation (IHME) 2016</w:t>
      </w:r>
    </w:p>
  </w:footnote>
  <w:footnote w:id="4">
    <w:p w14:paraId="76031722" w14:textId="77777777" w:rsidR="00B268DD" w:rsidRPr="000367EA" w:rsidRDefault="00B268DD" w:rsidP="00AA5336">
      <w:pPr>
        <w:pStyle w:val="Testonotaapidipagina"/>
        <w:jc w:val="both"/>
        <w:rPr>
          <w:lang w:val="fr-FR"/>
        </w:rPr>
      </w:pPr>
      <w:r w:rsidRPr="000837CF">
        <w:rPr>
          <w:rStyle w:val="Rimandonotaapidipagina"/>
          <w:rFonts w:ascii="Verdana" w:hAnsi="Verdana"/>
          <w:sz w:val="16"/>
          <w:szCs w:val="16"/>
        </w:rPr>
        <w:footnoteRef/>
      </w:r>
      <w:r w:rsidRPr="000837CF">
        <w:rPr>
          <w:rFonts w:ascii="Verdana" w:hAnsi="Verdana"/>
          <w:sz w:val="16"/>
          <w:szCs w:val="16"/>
          <w:lang w:val="fr-FR"/>
        </w:rPr>
        <w:t xml:space="preserve"> </w:t>
      </w:r>
      <w:r w:rsidRPr="000837CF">
        <w:rPr>
          <w:rFonts w:ascii="Verdana" w:eastAsia="Microsoft YaHei Light" w:hAnsi="Verdana"/>
          <w:sz w:val="16"/>
          <w:szCs w:val="16"/>
          <w:lang w:val="fr-FR"/>
        </w:rPr>
        <w:t>Le secteur de l’énergie à Madagascar : enjeux et opportunité d’affaires, Anne Georgelin, Service Economique de l’Ambassade de France à Madagascar, 2016</w:t>
      </w:r>
    </w:p>
  </w:footnote>
  <w:footnote w:id="5">
    <w:p w14:paraId="2619C658" w14:textId="77777777" w:rsidR="00B268DD" w:rsidRPr="0024699B" w:rsidRDefault="00B268DD" w:rsidP="00272BF8">
      <w:pPr>
        <w:pStyle w:val="Testonotaapidipagina"/>
        <w:rPr>
          <w:rFonts w:ascii="Verdana" w:hAnsi="Verdana"/>
          <w:sz w:val="16"/>
          <w:szCs w:val="16"/>
          <w:lang w:val="en-US"/>
        </w:rPr>
      </w:pPr>
      <w:r w:rsidRPr="001E5E29">
        <w:rPr>
          <w:rStyle w:val="Rimandonotaapidipagina"/>
          <w:rFonts w:ascii="Verdana" w:hAnsi="Verdana"/>
          <w:sz w:val="16"/>
          <w:szCs w:val="16"/>
        </w:rPr>
        <w:footnoteRef/>
      </w:r>
      <w:r w:rsidRPr="0024699B">
        <w:rPr>
          <w:rFonts w:ascii="Verdana" w:hAnsi="Verdana"/>
          <w:sz w:val="16"/>
          <w:szCs w:val="16"/>
          <w:lang w:val="en-US"/>
        </w:rPr>
        <w:t xml:space="preserve"> This will be the basis for release of funding for the second year of implementation. </w:t>
      </w:r>
    </w:p>
  </w:footnote>
  <w:footnote w:id="6">
    <w:p w14:paraId="45DAD783" w14:textId="77777777" w:rsidR="00B268DD" w:rsidRPr="0024699B" w:rsidRDefault="00B268DD" w:rsidP="00272BF8">
      <w:pPr>
        <w:pStyle w:val="Testonotaapidipagina"/>
        <w:rPr>
          <w:rFonts w:ascii="Verdana" w:hAnsi="Verdana"/>
          <w:sz w:val="16"/>
          <w:szCs w:val="16"/>
          <w:lang w:val="en-US"/>
        </w:rPr>
      </w:pPr>
      <w:r w:rsidRPr="001E5E29">
        <w:rPr>
          <w:rStyle w:val="Rimandonotaapidipagina"/>
          <w:rFonts w:ascii="Verdana" w:hAnsi="Verdana"/>
          <w:sz w:val="16"/>
          <w:szCs w:val="16"/>
        </w:rPr>
        <w:footnoteRef/>
      </w:r>
      <w:r w:rsidRPr="0024699B">
        <w:rPr>
          <w:rFonts w:ascii="Verdana" w:hAnsi="Verdana"/>
          <w:sz w:val="16"/>
          <w:szCs w:val="16"/>
          <w:lang w:val="en-US"/>
        </w:rPr>
        <w:t xml:space="preserve"> </w:t>
      </w:r>
      <w:hyperlink r:id="rId3" w:history="1">
        <w:r w:rsidRPr="0024699B">
          <w:rPr>
            <w:rStyle w:val="Collegamentoipertestuale"/>
            <w:rFonts w:ascii="Verdana" w:hAnsi="Verdana"/>
            <w:sz w:val="16"/>
            <w:szCs w:val="16"/>
            <w:lang w:val="en-US"/>
          </w:rPr>
          <w:t>How to manage a gender responsive evaluation, Evaluation handbook</w:t>
        </w:r>
      </w:hyperlink>
      <w:r w:rsidRPr="0024699B">
        <w:rPr>
          <w:rFonts w:ascii="Verdana" w:hAnsi="Verdana"/>
          <w:sz w:val="16"/>
          <w:szCs w:val="16"/>
          <w:lang w:val="en-US"/>
        </w:rPr>
        <w:t>, UN Women, 2015</w:t>
      </w:r>
    </w:p>
    <w:p w14:paraId="778AA99C" w14:textId="77777777" w:rsidR="00B268DD" w:rsidRPr="0024699B" w:rsidRDefault="00B268DD" w:rsidP="00272BF8">
      <w:pPr>
        <w:pStyle w:val="Testonotaapidipagina"/>
        <w:rPr>
          <w:rFonts w:ascii="Verdana" w:hAnsi="Verdana"/>
          <w:sz w:val="16"/>
          <w:szCs w:val="16"/>
          <w:lang w:val="en-US"/>
        </w:rPr>
      </w:pPr>
    </w:p>
  </w:footnote>
  <w:footnote w:id="7">
    <w:p w14:paraId="4D2392BF" w14:textId="77777777" w:rsidR="00B268DD" w:rsidRPr="0024699B" w:rsidRDefault="00B268DD" w:rsidP="00272BF8">
      <w:pPr>
        <w:pStyle w:val="Testonotaapidipagina"/>
        <w:rPr>
          <w:rFonts w:ascii="Verdana" w:hAnsi="Verdana" w:cstheme="minorHAnsi"/>
          <w:sz w:val="16"/>
          <w:szCs w:val="16"/>
          <w:lang w:val="en-US"/>
        </w:rPr>
      </w:pPr>
      <w:r w:rsidRPr="001E5E29">
        <w:rPr>
          <w:rStyle w:val="Rimandonotaapidipagina"/>
          <w:rFonts w:ascii="Verdana" w:hAnsi="Verdana" w:cstheme="minorHAnsi"/>
          <w:sz w:val="16"/>
          <w:szCs w:val="16"/>
        </w:rPr>
        <w:footnoteRef/>
      </w:r>
      <w:r w:rsidRPr="0024699B">
        <w:rPr>
          <w:rFonts w:ascii="Verdana" w:hAnsi="Verdana" w:cstheme="minorHAnsi"/>
          <w:sz w:val="16"/>
          <w:szCs w:val="16"/>
          <w:lang w:val="en-US"/>
        </w:rPr>
        <w:t xml:space="preserve"> Annual survey will provide qualitative information towards this indicator.</w:t>
      </w:r>
    </w:p>
  </w:footnote>
</w:footnotes>
</file>

<file path=word/header1.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p w14:paraId="2D778D50" w14:textId="6AFE823F" w:rsidR="00B268DD" w:rsidRDefault="00B268DD" w:rsidP="00B556C5">
    <w:pPr>
      <w:pStyle w:val="Intestazione"/>
    </w:pPr>
  </w:p>
  <w:p w14:paraId="68C1894B" w14:textId="46650B83" w:rsidR="00B268DD" w:rsidRPr="00004618" w:rsidRDefault="00B268DD" w:rsidP="006F5D97">
    <w:pPr>
      <w:jc w:val="right"/>
      <w:rPr>
        <w:b/>
        <w:bCs/>
      </w:rPr>
    </w:pPr>
  </w:p>
</w:hdr>
</file>

<file path=word/numbering.xml><?xml version="1.0" encoding="utf-8"?>
<w:numberin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p14">
  <w:abstractNum w:abstractNumId="0" w15:restartNumberingAfterBreak="0">
    <w:nsid w:val="00BD7621"/>
    <w:multiLevelType w:val="hybridMultilevel"/>
    <w:tmpl w:val="51A6D4F6"/>
    <w:lvl w:ilvl="0" w:tplc="040C0001">
      <w:start w:val="1"/>
      <w:numFmt w:val="bullet"/>
      <w:lvlText w:val=""/>
      <w:lvlJc w:val="left"/>
      <w:pPr>
        <w:ind w:left="720" w:hanging="360"/>
      </w:pPr>
      <w:rPr>
        <w:rFonts w:ascii="Symbol" w:hAnsi="Symbol" w:hint="default"/>
      </w:rPr>
    </w:lvl>
    <w:lvl w:ilvl="1" w:tplc="040C0003" w:tentative="1">
      <w:start w:val="1"/>
      <w:numFmt w:val="bullet"/>
      <w:lvlText w:val="o"/>
      <w:lvlJc w:val="left"/>
      <w:pPr>
        <w:ind w:left="1440" w:hanging="360"/>
      </w:pPr>
      <w:rPr>
        <w:rFonts w:ascii="Courier New" w:hAnsi="Courier New" w:cs="Courier New" w:hint="default"/>
      </w:rPr>
    </w:lvl>
    <w:lvl w:ilvl="2" w:tplc="040C0005" w:tentative="1">
      <w:start w:val="1"/>
      <w:numFmt w:val="bullet"/>
      <w:lvlText w:val=""/>
      <w:lvlJc w:val="left"/>
      <w:pPr>
        <w:ind w:left="2160" w:hanging="360"/>
      </w:pPr>
      <w:rPr>
        <w:rFonts w:ascii="Wingdings" w:hAnsi="Wingdings" w:hint="default"/>
      </w:rPr>
    </w:lvl>
    <w:lvl w:ilvl="3" w:tplc="040C0001" w:tentative="1">
      <w:start w:val="1"/>
      <w:numFmt w:val="bullet"/>
      <w:lvlText w:val=""/>
      <w:lvlJc w:val="left"/>
      <w:pPr>
        <w:ind w:left="2880" w:hanging="360"/>
      </w:pPr>
      <w:rPr>
        <w:rFonts w:ascii="Symbol" w:hAnsi="Symbol" w:hint="default"/>
      </w:rPr>
    </w:lvl>
    <w:lvl w:ilvl="4" w:tplc="040C0003" w:tentative="1">
      <w:start w:val="1"/>
      <w:numFmt w:val="bullet"/>
      <w:lvlText w:val="o"/>
      <w:lvlJc w:val="left"/>
      <w:pPr>
        <w:ind w:left="3600" w:hanging="360"/>
      </w:pPr>
      <w:rPr>
        <w:rFonts w:ascii="Courier New" w:hAnsi="Courier New" w:cs="Courier New" w:hint="default"/>
      </w:rPr>
    </w:lvl>
    <w:lvl w:ilvl="5" w:tplc="040C0005" w:tentative="1">
      <w:start w:val="1"/>
      <w:numFmt w:val="bullet"/>
      <w:lvlText w:val=""/>
      <w:lvlJc w:val="left"/>
      <w:pPr>
        <w:ind w:left="4320" w:hanging="360"/>
      </w:pPr>
      <w:rPr>
        <w:rFonts w:ascii="Wingdings" w:hAnsi="Wingdings" w:hint="default"/>
      </w:rPr>
    </w:lvl>
    <w:lvl w:ilvl="6" w:tplc="040C0001" w:tentative="1">
      <w:start w:val="1"/>
      <w:numFmt w:val="bullet"/>
      <w:lvlText w:val=""/>
      <w:lvlJc w:val="left"/>
      <w:pPr>
        <w:ind w:left="5040" w:hanging="360"/>
      </w:pPr>
      <w:rPr>
        <w:rFonts w:ascii="Symbol" w:hAnsi="Symbol" w:hint="default"/>
      </w:rPr>
    </w:lvl>
    <w:lvl w:ilvl="7" w:tplc="040C0003" w:tentative="1">
      <w:start w:val="1"/>
      <w:numFmt w:val="bullet"/>
      <w:lvlText w:val="o"/>
      <w:lvlJc w:val="left"/>
      <w:pPr>
        <w:ind w:left="5760" w:hanging="360"/>
      </w:pPr>
      <w:rPr>
        <w:rFonts w:ascii="Courier New" w:hAnsi="Courier New" w:cs="Courier New" w:hint="default"/>
      </w:rPr>
    </w:lvl>
    <w:lvl w:ilvl="8" w:tplc="040C0005" w:tentative="1">
      <w:start w:val="1"/>
      <w:numFmt w:val="bullet"/>
      <w:lvlText w:val=""/>
      <w:lvlJc w:val="left"/>
      <w:pPr>
        <w:ind w:left="6480" w:hanging="360"/>
      </w:pPr>
      <w:rPr>
        <w:rFonts w:ascii="Wingdings" w:hAnsi="Wingdings" w:hint="default"/>
      </w:rPr>
    </w:lvl>
  </w:abstractNum>
  <w:abstractNum w:abstractNumId="1" w15:restartNumberingAfterBreak="0">
    <w:nsid w:val="00C129A1"/>
    <w:multiLevelType w:val="hybridMultilevel"/>
    <w:tmpl w:val="85C8E822"/>
    <w:lvl w:ilvl="0" w:tplc="040C0001">
      <w:start w:val="1"/>
      <w:numFmt w:val="bullet"/>
      <w:lvlText w:val=""/>
      <w:lvlJc w:val="left"/>
      <w:pPr>
        <w:ind w:left="360" w:hanging="360"/>
      </w:pPr>
      <w:rPr>
        <w:rFonts w:ascii="Symbol" w:hAnsi="Symbol" w:hint="default"/>
      </w:rPr>
    </w:lvl>
    <w:lvl w:ilvl="1" w:tplc="040C0003" w:tentative="1">
      <w:start w:val="1"/>
      <w:numFmt w:val="bullet"/>
      <w:lvlText w:val="o"/>
      <w:lvlJc w:val="left"/>
      <w:pPr>
        <w:ind w:left="1080" w:hanging="360"/>
      </w:pPr>
      <w:rPr>
        <w:rFonts w:ascii="Courier New" w:hAnsi="Courier New" w:cs="Courier New" w:hint="default"/>
      </w:rPr>
    </w:lvl>
    <w:lvl w:ilvl="2" w:tplc="040C0005" w:tentative="1">
      <w:start w:val="1"/>
      <w:numFmt w:val="bullet"/>
      <w:lvlText w:val=""/>
      <w:lvlJc w:val="left"/>
      <w:pPr>
        <w:ind w:left="1800" w:hanging="360"/>
      </w:pPr>
      <w:rPr>
        <w:rFonts w:ascii="Wingdings" w:hAnsi="Wingdings" w:hint="default"/>
      </w:rPr>
    </w:lvl>
    <w:lvl w:ilvl="3" w:tplc="040C0001" w:tentative="1">
      <w:start w:val="1"/>
      <w:numFmt w:val="bullet"/>
      <w:lvlText w:val=""/>
      <w:lvlJc w:val="left"/>
      <w:pPr>
        <w:ind w:left="2520" w:hanging="360"/>
      </w:pPr>
      <w:rPr>
        <w:rFonts w:ascii="Symbol" w:hAnsi="Symbol" w:hint="default"/>
      </w:rPr>
    </w:lvl>
    <w:lvl w:ilvl="4" w:tplc="040C0003" w:tentative="1">
      <w:start w:val="1"/>
      <w:numFmt w:val="bullet"/>
      <w:lvlText w:val="o"/>
      <w:lvlJc w:val="left"/>
      <w:pPr>
        <w:ind w:left="3240" w:hanging="360"/>
      </w:pPr>
      <w:rPr>
        <w:rFonts w:ascii="Courier New" w:hAnsi="Courier New" w:cs="Courier New" w:hint="default"/>
      </w:rPr>
    </w:lvl>
    <w:lvl w:ilvl="5" w:tplc="040C0005" w:tentative="1">
      <w:start w:val="1"/>
      <w:numFmt w:val="bullet"/>
      <w:lvlText w:val=""/>
      <w:lvlJc w:val="left"/>
      <w:pPr>
        <w:ind w:left="3960" w:hanging="360"/>
      </w:pPr>
      <w:rPr>
        <w:rFonts w:ascii="Wingdings" w:hAnsi="Wingdings" w:hint="default"/>
      </w:rPr>
    </w:lvl>
    <w:lvl w:ilvl="6" w:tplc="040C0001" w:tentative="1">
      <w:start w:val="1"/>
      <w:numFmt w:val="bullet"/>
      <w:lvlText w:val=""/>
      <w:lvlJc w:val="left"/>
      <w:pPr>
        <w:ind w:left="4680" w:hanging="360"/>
      </w:pPr>
      <w:rPr>
        <w:rFonts w:ascii="Symbol" w:hAnsi="Symbol" w:hint="default"/>
      </w:rPr>
    </w:lvl>
    <w:lvl w:ilvl="7" w:tplc="040C0003" w:tentative="1">
      <w:start w:val="1"/>
      <w:numFmt w:val="bullet"/>
      <w:lvlText w:val="o"/>
      <w:lvlJc w:val="left"/>
      <w:pPr>
        <w:ind w:left="5400" w:hanging="360"/>
      </w:pPr>
      <w:rPr>
        <w:rFonts w:ascii="Courier New" w:hAnsi="Courier New" w:cs="Courier New" w:hint="default"/>
      </w:rPr>
    </w:lvl>
    <w:lvl w:ilvl="8" w:tplc="040C0005" w:tentative="1">
      <w:start w:val="1"/>
      <w:numFmt w:val="bullet"/>
      <w:lvlText w:val=""/>
      <w:lvlJc w:val="left"/>
      <w:pPr>
        <w:ind w:left="6120" w:hanging="360"/>
      </w:pPr>
      <w:rPr>
        <w:rFonts w:ascii="Wingdings" w:hAnsi="Wingdings" w:hint="default"/>
      </w:rPr>
    </w:lvl>
  </w:abstractNum>
  <w:abstractNum w:abstractNumId="2" w15:restartNumberingAfterBreak="0">
    <w:nsid w:val="015428B0"/>
    <w:multiLevelType w:val="hybridMultilevel"/>
    <w:tmpl w:val="418E3AAC"/>
    <w:lvl w:ilvl="0" w:tplc="0410000F">
      <w:start w:val="1"/>
      <w:numFmt w:val="decimal"/>
      <w:lvlText w:val="%1."/>
      <w:lvlJc w:val="left"/>
      <w:pPr>
        <w:ind w:left="720" w:hanging="360"/>
      </w:pPr>
      <w:rPr>
        <w:rFonts w:hint="default"/>
      </w:rPr>
    </w:lvl>
    <w:lvl w:ilvl="1" w:tplc="04100003" w:tentative="1">
      <w:start w:val="1"/>
      <w:numFmt w:val="bullet"/>
      <w:lvlText w:val="o"/>
      <w:lvlJc w:val="left"/>
      <w:pPr>
        <w:ind w:left="1440" w:hanging="360"/>
      </w:pPr>
      <w:rPr>
        <w:rFonts w:ascii="Courier New" w:hAnsi="Courier New" w:hint="default"/>
      </w:rPr>
    </w:lvl>
    <w:lvl w:ilvl="2" w:tplc="04100005" w:tentative="1">
      <w:start w:val="1"/>
      <w:numFmt w:val="bullet"/>
      <w:lvlText w:val=""/>
      <w:lvlJc w:val="left"/>
      <w:pPr>
        <w:ind w:left="2160" w:hanging="360"/>
      </w:pPr>
      <w:rPr>
        <w:rFonts w:ascii="Wingdings" w:hAnsi="Wingdings" w:hint="default"/>
      </w:rPr>
    </w:lvl>
    <w:lvl w:ilvl="3" w:tplc="04100001" w:tentative="1">
      <w:start w:val="1"/>
      <w:numFmt w:val="bullet"/>
      <w:lvlText w:val=""/>
      <w:lvlJc w:val="left"/>
      <w:pPr>
        <w:ind w:left="2880" w:hanging="360"/>
      </w:pPr>
      <w:rPr>
        <w:rFonts w:ascii="Symbol" w:hAnsi="Symbol" w:hint="default"/>
      </w:rPr>
    </w:lvl>
    <w:lvl w:ilvl="4" w:tplc="04100003" w:tentative="1">
      <w:start w:val="1"/>
      <w:numFmt w:val="bullet"/>
      <w:lvlText w:val="o"/>
      <w:lvlJc w:val="left"/>
      <w:pPr>
        <w:ind w:left="3600" w:hanging="360"/>
      </w:pPr>
      <w:rPr>
        <w:rFonts w:ascii="Courier New" w:hAnsi="Courier New" w:hint="default"/>
      </w:rPr>
    </w:lvl>
    <w:lvl w:ilvl="5" w:tplc="04100005" w:tentative="1">
      <w:start w:val="1"/>
      <w:numFmt w:val="bullet"/>
      <w:lvlText w:val=""/>
      <w:lvlJc w:val="left"/>
      <w:pPr>
        <w:ind w:left="4320" w:hanging="360"/>
      </w:pPr>
      <w:rPr>
        <w:rFonts w:ascii="Wingdings" w:hAnsi="Wingdings" w:hint="default"/>
      </w:rPr>
    </w:lvl>
    <w:lvl w:ilvl="6" w:tplc="04100001" w:tentative="1">
      <w:start w:val="1"/>
      <w:numFmt w:val="bullet"/>
      <w:lvlText w:val=""/>
      <w:lvlJc w:val="left"/>
      <w:pPr>
        <w:ind w:left="5040" w:hanging="360"/>
      </w:pPr>
      <w:rPr>
        <w:rFonts w:ascii="Symbol" w:hAnsi="Symbol" w:hint="default"/>
      </w:rPr>
    </w:lvl>
    <w:lvl w:ilvl="7" w:tplc="04100003" w:tentative="1">
      <w:start w:val="1"/>
      <w:numFmt w:val="bullet"/>
      <w:lvlText w:val="o"/>
      <w:lvlJc w:val="left"/>
      <w:pPr>
        <w:ind w:left="5760" w:hanging="360"/>
      </w:pPr>
      <w:rPr>
        <w:rFonts w:ascii="Courier New" w:hAnsi="Courier New" w:hint="default"/>
      </w:rPr>
    </w:lvl>
    <w:lvl w:ilvl="8" w:tplc="04100005" w:tentative="1">
      <w:start w:val="1"/>
      <w:numFmt w:val="bullet"/>
      <w:lvlText w:val=""/>
      <w:lvlJc w:val="left"/>
      <w:pPr>
        <w:ind w:left="6480" w:hanging="360"/>
      </w:pPr>
      <w:rPr>
        <w:rFonts w:ascii="Wingdings" w:hAnsi="Wingdings" w:hint="default"/>
      </w:rPr>
    </w:lvl>
  </w:abstractNum>
  <w:abstractNum w:abstractNumId="3" w15:restartNumberingAfterBreak="0">
    <w:nsid w:val="021D3B2A"/>
    <w:multiLevelType w:val="hybridMultilevel"/>
    <w:tmpl w:val="14F8B084"/>
    <w:lvl w:ilvl="0" w:tplc="04100001">
      <w:start w:val="1"/>
      <w:numFmt w:val="bullet"/>
      <w:lvlText w:val=""/>
      <w:lvlJc w:val="left"/>
      <w:pPr>
        <w:ind w:left="360" w:hanging="360"/>
      </w:pPr>
      <w:rPr>
        <w:rFonts w:ascii="Symbol" w:hAnsi="Symbol" w:hint="default"/>
      </w:rPr>
    </w:lvl>
    <w:lvl w:ilvl="1" w:tplc="04100003" w:tentative="1">
      <w:start w:val="1"/>
      <w:numFmt w:val="bullet"/>
      <w:lvlText w:val="o"/>
      <w:lvlJc w:val="left"/>
      <w:pPr>
        <w:ind w:left="1080" w:hanging="360"/>
      </w:pPr>
      <w:rPr>
        <w:rFonts w:ascii="Courier New" w:hAnsi="Courier New" w:hint="default"/>
      </w:rPr>
    </w:lvl>
    <w:lvl w:ilvl="2" w:tplc="04100005" w:tentative="1">
      <w:start w:val="1"/>
      <w:numFmt w:val="bullet"/>
      <w:lvlText w:val=""/>
      <w:lvlJc w:val="left"/>
      <w:pPr>
        <w:ind w:left="1800" w:hanging="360"/>
      </w:pPr>
      <w:rPr>
        <w:rFonts w:ascii="Wingdings" w:hAnsi="Wingdings" w:hint="default"/>
      </w:rPr>
    </w:lvl>
    <w:lvl w:ilvl="3" w:tplc="04100001" w:tentative="1">
      <w:start w:val="1"/>
      <w:numFmt w:val="bullet"/>
      <w:lvlText w:val=""/>
      <w:lvlJc w:val="left"/>
      <w:pPr>
        <w:ind w:left="2520" w:hanging="360"/>
      </w:pPr>
      <w:rPr>
        <w:rFonts w:ascii="Symbol" w:hAnsi="Symbol" w:hint="default"/>
      </w:rPr>
    </w:lvl>
    <w:lvl w:ilvl="4" w:tplc="04100003" w:tentative="1">
      <w:start w:val="1"/>
      <w:numFmt w:val="bullet"/>
      <w:lvlText w:val="o"/>
      <w:lvlJc w:val="left"/>
      <w:pPr>
        <w:ind w:left="3240" w:hanging="360"/>
      </w:pPr>
      <w:rPr>
        <w:rFonts w:ascii="Courier New" w:hAnsi="Courier New" w:hint="default"/>
      </w:rPr>
    </w:lvl>
    <w:lvl w:ilvl="5" w:tplc="04100005" w:tentative="1">
      <w:start w:val="1"/>
      <w:numFmt w:val="bullet"/>
      <w:lvlText w:val=""/>
      <w:lvlJc w:val="left"/>
      <w:pPr>
        <w:ind w:left="3960" w:hanging="360"/>
      </w:pPr>
      <w:rPr>
        <w:rFonts w:ascii="Wingdings" w:hAnsi="Wingdings" w:hint="default"/>
      </w:rPr>
    </w:lvl>
    <w:lvl w:ilvl="6" w:tplc="04100001" w:tentative="1">
      <w:start w:val="1"/>
      <w:numFmt w:val="bullet"/>
      <w:lvlText w:val=""/>
      <w:lvlJc w:val="left"/>
      <w:pPr>
        <w:ind w:left="4680" w:hanging="360"/>
      </w:pPr>
      <w:rPr>
        <w:rFonts w:ascii="Symbol" w:hAnsi="Symbol" w:hint="default"/>
      </w:rPr>
    </w:lvl>
    <w:lvl w:ilvl="7" w:tplc="04100003" w:tentative="1">
      <w:start w:val="1"/>
      <w:numFmt w:val="bullet"/>
      <w:lvlText w:val="o"/>
      <w:lvlJc w:val="left"/>
      <w:pPr>
        <w:ind w:left="5400" w:hanging="360"/>
      </w:pPr>
      <w:rPr>
        <w:rFonts w:ascii="Courier New" w:hAnsi="Courier New" w:hint="default"/>
      </w:rPr>
    </w:lvl>
    <w:lvl w:ilvl="8" w:tplc="04100005" w:tentative="1">
      <w:start w:val="1"/>
      <w:numFmt w:val="bullet"/>
      <w:lvlText w:val=""/>
      <w:lvlJc w:val="left"/>
      <w:pPr>
        <w:ind w:left="6120" w:hanging="360"/>
      </w:pPr>
      <w:rPr>
        <w:rFonts w:ascii="Wingdings" w:hAnsi="Wingdings" w:hint="default"/>
      </w:rPr>
    </w:lvl>
  </w:abstractNum>
  <w:abstractNum w:abstractNumId="4" w15:restartNumberingAfterBreak="0">
    <w:nsid w:val="056A657A"/>
    <w:multiLevelType w:val="hybridMultilevel"/>
    <w:tmpl w:val="7F9CF2DC"/>
    <w:lvl w:ilvl="0" w:tplc="20000001">
      <w:start w:val="1"/>
      <w:numFmt w:val="bullet"/>
      <w:lvlText w:val=""/>
      <w:lvlJc w:val="left"/>
      <w:pPr>
        <w:ind w:left="720" w:hanging="360"/>
      </w:pPr>
      <w:rPr>
        <w:rFonts w:ascii="Symbol" w:hAnsi="Symbol" w:hint="default"/>
      </w:rPr>
    </w:lvl>
    <w:lvl w:ilvl="1" w:tplc="20000003">
      <w:start w:val="1"/>
      <w:numFmt w:val="bullet"/>
      <w:lvlText w:val="o"/>
      <w:lvlJc w:val="left"/>
      <w:pPr>
        <w:ind w:left="1440" w:hanging="360"/>
      </w:pPr>
      <w:rPr>
        <w:rFonts w:ascii="Courier New" w:hAnsi="Courier New" w:cs="Courier New" w:hint="default"/>
      </w:rPr>
    </w:lvl>
    <w:lvl w:ilvl="2" w:tplc="20000005">
      <w:start w:val="1"/>
      <w:numFmt w:val="bullet"/>
      <w:lvlText w:val=""/>
      <w:lvlJc w:val="left"/>
      <w:pPr>
        <w:ind w:left="2160" w:hanging="360"/>
      </w:pPr>
      <w:rPr>
        <w:rFonts w:ascii="Wingdings" w:hAnsi="Wingdings" w:hint="default"/>
      </w:rPr>
    </w:lvl>
    <w:lvl w:ilvl="3" w:tplc="20000001">
      <w:start w:val="1"/>
      <w:numFmt w:val="bullet"/>
      <w:lvlText w:val=""/>
      <w:lvlJc w:val="left"/>
      <w:pPr>
        <w:ind w:left="2880" w:hanging="360"/>
      </w:pPr>
      <w:rPr>
        <w:rFonts w:ascii="Symbol" w:hAnsi="Symbol" w:hint="default"/>
      </w:rPr>
    </w:lvl>
    <w:lvl w:ilvl="4" w:tplc="20000003">
      <w:start w:val="1"/>
      <w:numFmt w:val="bullet"/>
      <w:lvlText w:val="o"/>
      <w:lvlJc w:val="left"/>
      <w:pPr>
        <w:ind w:left="3600" w:hanging="360"/>
      </w:pPr>
      <w:rPr>
        <w:rFonts w:ascii="Courier New" w:hAnsi="Courier New" w:cs="Courier New" w:hint="default"/>
      </w:rPr>
    </w:lvl>
    <w:lvl w:ilvl="5" w:tplc="20000005">
      <w:start w:val="1"/>
      <w:numFmt w:val="bullet"/>
      <w:lvlText w:val=""/>
      <w:lvlJc w:val="left"/>
      <w:pPr>
        <w:ind w:left="4320" w:hanging="360"/>
      </w:pPr>
      <w:rPr>
        <w:rFonts w:ascii="Wingdings" w:hAnsi="Wingdings" w:hint="default"/>
      </w:rPr>
    </w:lvl>
    <w:lvl w:ilvl="6" w:tplc="20000001">
      <w:start w:val="1"/>
      <w:numFmt w:val="bullet"/>
      <w:lvlText w:val=""/>
      <w:lvlJc w:val="left"/>
      <w:pPr>
        <w:ind w:left="5040" w:hanging="360"/>
      </w:pPr>
      <w:rPr>
        <w:rFonts w:ascii="Symbol" w:hAnsi="Symbol" w:hint="default"/>
      </w:rPr>
    </w:lvl>
    <w:lvl w:ilvl="7" w:tplc="20000003">
      <w:start w:val="1"/>
      <w:numFmt w:val="bullet"/>
      <w:lvlText w:val="o"/>
      <w:lvlJc w:val="left"/>
      <w:pPr>
        <w:ind w:left="5760" w:hanging="360"/>
      </w:pPr>
      <w:rPr>
        <w:rFonts w:ascii="Courier New" w:hAnsi="Courier New" w:cs="Courier New" w:hint="default"/>
      </w:rPr>
    </w:lvl>
    <w:lvl w:ilvl="8" w:tplc="20000005">
      <w:start w:val="1"/>
      <w:numFmt w:val="bullet"/>
      <w:lvlText w:val=""/>
      <w:lvlJc w:val="left"/>
      <w:pPr>
        <w:ind w:left="6480" w:hanging="360"/>
      </w:pPr>
      <w:rPr>
        <w:rFonts w:ascii="Wingdings" w:hAnsi="Wingdings" w:hint="default"/>
      </w:rPr>
    </w:lvl>
  </w:abstractNum>
  <w:abstractNum w:abstractNumId="5" w15:restartNumberingAfterBreak="0">
    <w:nsid w:val="05885090"/>
    <w:multiLevelType w:val="hybridMultilevel"/>
    <w:tmpl w:val="AA424B3E"/>
    <w:lvl w:ilvl="0" w:tplc="3304AD1C">
      <w:numFmt w:val="bullet"/>
      <w:lvlText w:val="-"/>
      <w:lvlJc w:val="left"/>
      <w:pPr>
        <w:ind w:left="720" w:hanging="360"/>
      </w:pPr>
      <w:rPr>
        <w:rFonts w:ascii="Calibri" w:eastAsiaTheme="minorHAnsi" w:hAnsi="Calibri" w:cs="Calibri" w:hint="default"/>
      </w:rPr>
    </w:lvl>
    <w:lvl w:ilvl="1" w:tplc="04100003" w:tentative="1">
      <w:start w:val="1"/>
      <w:numFmt w:val="bullet"/>
      <w:lvlText w:val="o"/>
      <w:lvlJc w:val="left"/>
      <w:pPr>
        <w:ind w:left="1440" w:hanging="360"/>
      </w:pPr>
      <w:rPr>
        <w:rFonts w:ascii="Courier New" w:hAnsi="Courier New" w:hint="default"/>
      </w:rPr>
    </w:lvl>
    <w:lvl w:ilvl="2" w:tplc="04100005" w:tentative="1">
      <w:start w:val="1"/>
      <w:numFmt w:val="bullet"/>
      <w:lvlText w:val=""/>
      <w:lvlJc w:val="left"/>
      <w:pPr>
        <w:ind w:left="2160" w:hanging="360"/>
      </w:pPr>
      <w:rPr>
        <w:rFonts w:ascii="Wingdings" w:hAnsi="Wingdings" w:hint="default"/>
      </w:rPr>
    </w:lvl>
    <w:lvl w:ilvl="3" w:tplc="04100001" w:tentative="1">
      <w:start w:val="1"/>
      <w:numFmt w:val="bullet"/>
      <w:lvlText w:val=""/>
      <w:lvlJc w:val="left"/>
      <w:pPr>
        <w:ind w:left="2880" w:hanging="360"/>
      </w:pPr>
      <w:rPr>
        <w:rFonts w:ascii="Symbol" w:hAnsi="Symbol" w:hint="default"/>
      </w:rPr>
    </w:lvl>
    <w:lvl w:ilvl="4" w:tplc="04100003" w:tentative="1">
      <w:start w:val="1"/>
      <w:numFmt w:val="bullet"/>
      <w:lvlText w:val="o"/>
      <w:lvlJc w:val="left"/>
      <w:pPr>
        <w:ind w:left="3600" w:hanging="360"/>
      </w:pPr>
      <w:rPr>
        <w:rFonts w:ascii="Courier New" w:hAnsi="Courier New" w:hint="default"/>
      </w:rPr>
    </w:lvl>
    <w:lvl w:ilvl="5" w:tplc="04100005" w:tentative="1">
      <w:start w:val="1"/>
      <w:numFmt w:val="bullet"/>
      <w:lvlText w:val=""/>
      <w:lvlJc w:val="left"/>
      <w:pPr>
        <w:ind w:left="4320" w:hanging="360"/>
      </w:pPr>
      <w:rPr>
        <w:rFonts w:ascii="Wingdings" w:hAnsi="Wingdings" w:hint="default"/>
      </w:rPr>
    </w:lvl>
    <w:lvl w:ilvl="6" w:tplc="04100001" w:tentative="1">
      <w:start w:val="1"/>
      <w:numFmt w:val="bullet"/>
      <w:lvlText w:val=""/>
      <w:lvlJc w:val="left"/>
      <w:pPr>
        <w:ind w:left="5040" w:hanging="360"/>
      </w:pPr>
      <w:rPr>
        <w:rFonts w:ascii="Symbol" w:hAnsi="Symbol" w:hint="default"/>
      </w:rPr>
    </w:lvl>
    <w:lvl w:ilvl="7" w:tplc="04100003" w:tentative="1">
      <w:start w:val="1"/>
      <w:numFmt w:val="bullet"/>
      <w:lvlText w:val="o"/>
      <w:lvlJc w:val="left"/>
      <w:pPr>
        <w:ind w:left="5760" w:hanging="360"/>
      </w:pPr>
      <w:rPr>
        <w:rFonts w:ascii="Courier New" w:hAnsi="Courier New" w:hint="default"/>
      </w:rPr>
    </w:lvl>
    <w:lvl w:ilvl="8" w:tplc="04100005" w:tentative="1">
      <w:start w:val="1"/>
      <w:numFmt w:val="bullet"/>
      <w:lvlText w:val=""/>
      <w:lvlJc w:val="left"/>
      <w:pPr>
        <w:ind w:left="6480" w:hanging="360"/>
      </w:pPr>
      <w:rPr>
        <w:rFonts w:ascii="Wingdings" w:hAnsi="Wingdings" w:hint="default"/>
      </w:rPr>
    </w:lvl>
  </w:abstractNum>
  <w:abstractNum w:abstractNumId="6" w15:restartNumberingAfterBreak="0">
    <w:nsid w:val="05E14380"/>
    <w:multiLevelType w:val="hybridMultilevel"/>
    <w:tmpl w:val="AF8ABA3E"/>
    <w:lvl w:ilvl="0" w:tplc="8CF4CF98">
      <w:start w:val="3"/>
      <w:numFmt w:val="bullet"/>
      <w:lvlText w:val="-"/>
      <w:lvlJc w:val="left"/>
      <w:pPr>
        <w:ind w:left="720" w:hanging="360"/>
      </w:pPr>
      <w:rPr>
        <w:rFonts w:ascii="Calibri" w:eastAsia="Calibri" w:hAnsi="Calibri" w:cs="Calibri" w:hint="default"/>
      </w:rPr>
    </w:lvl>
    <w:lvl w:ilvl="1" w:tplc="040C0003" w:tentative="1">
      <w:start w:val="1"/>
      <w:numFmt w:val="bullet"/>
      <w:lvlText w:val="o"/>
      <w:lvlJc w:val="left"/>
      <w:pPr>
        <w:ind w:left="1440" w:hanging="360"/>
      </w:pPr>
      <w:rPr>
        <w:rFonts w:ascii="Courier New" w:hAnsi="Courier New" w:cs="Courier New" w:hint="default"/>
      </w:rPr>
    </w:lvl>
    <w:lvl w:ilvl="2" w:tplc="040C0005" w:tentative="1">
      <w:start w:val="1"/>
      <w:numFmt w:val="bullet"/>
      <w:lvlText w:val=""/>
      <w:lvlJc w:val="left"/>
      <w:pPr>
        <w:ind w:left="2160" w:hanging="360"/>
      </w:pPr>
      <w:rPr>
        <w:rFonts w:ascii="Wingdings" w:hAnsi="Wingdings" w:hint="default"/>
      </w:rPr>
    </w:lvl>
    <w:lvl w:ilvl="3" w:tplc="040C0001" w:tentative="1">
      <w:start w:val="1"/>
      <w:numFmt w:val="bullet"/>
      <w:lvlText w:val=""/>
      <w:lvlJc w:val="left"/>
      <w:pPr>
        <w:ind w:left="2880" w:hanging="360"/>
      </w:pPr>
      <w:rPr>
        <w:rFonts w:ascii="Symbol" w:hAnsi="Symbol" w:hint="default"/>
      </w:rPr>
    </w:lvl>
    <w:lvl w:ilvl="4" w:tplc="040C0003" w:tentative="1">
      <w:start w:val="1"/>
      <w:numFmt w:val="bullet"/>
      <w:lvlText w:val="o"/>
      <w:lvlJc w:val="left"/>
      <w:pPr>
        <w:ind w:left="3600" w:hanging="360"/>
      </w:pPr>
      <w:rPr>
        <w:rFonts w:ascii="Courier New" w:hAnsi="Courier New" w:cs="Courier New" w:hint="default"/>
      </w:rPr>
    </w:lvl>
    <w:lvl w:ilvl="5" w:tplc="040C0005" w:tentative="1">
      <w:start w:val="1"/>
      <w:numFmt w:val="bullet"/>
      <w:lvlText w:val=""/>
      <w:lvlJc w:val="left"/>
      <w:pPr>
        <w:ind w:left="4320" w:hanging="360"/>
      </w:pPr>
      <w:rPr>
        <w:rFonts w:ascii="Wingdings" w:hAnsi="Wingdings" w:hint="default"/>
      </w:rPr>
    </w:lvl>
    <w:lvl w:ilvl="6" w:tplc="040C0001" w:tentative="1">
      <w:start w:val="1"/>
      <w:numFmt w:val="bullet"/>
      <w:lvlText w:val=""/>
      <w:lvlJc w:val="left"/>
      <w:pPr>
        <w:ind w:left="5040" w:hanging="360"/>
      </w:pPr>
      <w:rPr>
        <w:rFonts w:ascii="Symbol" w:hAnsi="Symbol" w:hint="default"/>
      </w:rPr>
    </w:lvl>
    <w:lvl w:ilvl="7" w:tplc="040C0003" w:tentative="1">
      <w:start w:val="1"/>
      <w:numFmt w:val="bullet"/>
      <w:lvlText w:val="o"/>
      <w:lvlJc w:val="left"/>
      <w:pPr>
        <w:ind w:left="5760" w:hanging="360"/>
      </w:pPr>
      <w:rPr>
        <w:rFonts w:ascii="Courier New" w:hAnsi="Courier New" w:cs="Courier New" w:hint="default"/>
      </w:rPr>
    </w:lvl>
    <w:lvl w:ilvl="8" w:tplc="040C0005" w:tentative="1">
      <w:start w:val="1"/>
      <w:numFmt w:val="bullet"/>
      <w:lvlText w:val=""/>
      <w:lvlJc w:val="left"/>
      <w:pPr>
        <w:ind w:left="6480" w:hanging="360"/>
      </w:pPr>
      <w:rPr>
        <w:rFonts w:ascii="Wingdings" w:hAnsi="Wingdings" w:hint="default"/>
      </w:rPr>
    </w:lvl>
  </w:abstractNum>
  <w:abstractNum w:abstractNumId="7" w15:restartNumberingAfterBreak="0">
    <w:nsid w:val="07903F89"/>
    <w:multiLevelType w:val="multilevel"/>
    <w:tmpl w:val="34A4BEC2"/>
    <w:lvl w:ilvl="0">
      <w:start w:val="1"/>
      <w:numFmt w:val="bullet"/>
      <w:lvlText w:val="●"/>
      <w:lvlJc w:val="left"/>
      <w:pPr>
        <w:ind w:left="720" w:hanging="360"/>
      </w:pPr>
      <w:rPr>
        <w:rFonts w:ascii="Noto Sans Symbols" w:eastAsia="Noto Sans Symbols" w:hAnsi="Noto Sans Symbols" w:cs="Noto Sans Symbols"/>
      </w:rPr>
    </w:lvl>
    <w:lvl w:ilvl="1">
      <w:start w:val="1"/>
      <w:numFmt w:val="bullet"/>
      <w:lvlText w:val="o"/>
      <w:lvlJc w:val="left"/>
      <w:pPr>
        <w:ind w:left="1440" w:hanging="360"/>
      </w:pPr>
      <w:rPr>
        <w:rFonts w:ascii="Courier New" w:eastAsia="Courier New" w:hAnsi="Courier New" w:cs="Courier New"/>
      </w:rPr>
    </w:lvl>
    <w:lvl w:ilvl="2">
      <w:start w:val="1"/>
      <w:numFmt w:val="bullet"/>
      <w:lvlText w:val="▪"/>
      <w:lvlJc w:val="left"/>
      <w:pPr>
        <w:ind w:left="2160" w:hanging="360"/>
      </w:pPr>
      <w:rPr>
        <w:rFonts w:ascii="Noto Sans Symbols" w:eastAsia="Noto Sans Symbols" w:hAnsi="Noto Sans Symbols" w:cs="Noto Sans Symbols"/>
      </w:rPr>
    </w:lvl>
    <w:lvl w:ilvl="3">
      <w:start w:val="1"/>
      <w:numFmt w:val="bullet"/>
      <w:lvlText w:val="●"/>
      <w:lvlJc w:val="left"/>
      <w:pPr>
        <w:ind w:left="2880" w:hanging="360"/>
      </w:pPr>
      <w:rPr>
        <w:rFonts w:ascii="Noto Sans Symbols" w:eastAsia="Noto Sans Symbols" w:hAnsi="Noto Sans Symbols" w:cs="Noto Sans Symbols"/>
      </w:rPr>
    </w:lvl>
    <w:lvl w:ilvl="4">
      <w:start w:val="1"/>
      <w:numFmt w:val="bullet"/>
      <w:lvlText w:val="o"/>
      <w:lvlJc w:val="left"/>
      <w:pPr>
        <w:ind w:left="3600" w:hanging="360"/>
      </w:pPr>
      <w:rPr>
        <w:rFonts w:ascii="Courier New" w:eastAsia="Courier New" w:hAnsi="Courier New" w:cs="Courier New"/>
      </w:rPr>
    </w:lvl>
    <w:lvl w:ilvl="5">
      <w:start w:val="1"/>
      <w:numFmt w:val="bullet"/>
      <w:lvlText w:val="▪"/>
      <w:lvlJc w:val="left"/>
      <w:pPr>
        <w:ind w:left="4320" w:hanging="360"/>
      </w:pPr>
      <w:rPr>
        <w:rFonts w:ascii="Noto Sans Symbols" w:eastAsia="Noto Sans Symbols" w:hAnsi="Noto Sans Symbols" w:cs="Noto Sans Symbols"/>
      </w:rPr>
    </w:lvl>
    <w:lvl w:ilvl="6">
      <w:start w:val="1"/>
      <w:numFmt w:val="bullet"/>
      <w:lvlText w:val="●"/>
      <w:lvlJc w:val="left"/>
      <w:pPr>
        <w:ind w:left="5040" w:hanging="360"/>
      </w:pPr>
      <w:rPr>
        <w:rFonts w:ascii="Noto Sans Symbols" w:eastAsia="Noto Sans Symbols" w:hAnsi="Noto Sans Symbols" w:cs="Noto Sans Symbols"/>
      </w:rPr>
    </w:lvl>
    <w:lvl w:ilvl="7">
      <w:start w:val="1"/>
      <w:numFmt w:val="bullet"/>
      <w:lvlText w:val="o"/>
      <w:lvlJc w:val="left"/>
      <w:pPr>
        <w:ind w:left="5760" w:hanging="360"/>
      </w:pPr>
      <w:rPr>
        <w:rFonts w:ascii="Courier New" w:eastAsia="Courier New" w:hAnsi="Courier New" w:cs="Courier New"/>
      </w:rPr>
    </w:lvl>
    <w:lvl w:ilvl="8">
      <w:start w:val="1"/>
      <w:numFmt w:val="bullet"/>
      <w:lvlText w:val="▪"/>
      <w:lvlJc w:val="left"/>
      <w:pPr>
        <w:ind w:left="6480" w:hanging="360"/>
      </w:pPr>
      <w:rPr>
        <w:rFonts w:ascii="Noto Sans Symbols" w:eastAsia="Noto Sans Symbols" w:hAnsi="Noto Sans Symbols" w:cs="Noto Sans Symbols"/>
      </w:rPr>
    </w:lvl>
  </w:abstractNum>
  <w:abstractNum w:abstractNumId="8" w15:restartNumberingAfterBreak="0">
    <w:nsid w:val="08AB3F9F"/>
    <w:multiLevelType w:val="multilevel"/>
    <w:tmpl w:val="EAE6294C"/>
    <w:lvl w:ilvl="0">
      <w:start w:val="1"/>
      <w:numFmt w:val="bullet"/>
      <w:lvlText w:val=""/>
      <w:lvlJc w:val="left"/>
      <w:pPr>
        <w:tabs>
          <w:tab w:val="num" w:pos="720"/>
        </w:tabs>
        <w:ind w:left="720" w:hanging="360"/>
      </w:pPr>
      <w:rPr>
        <w:rFonts w:ascii="Symbol" w:hAnsi="Symbol" w:hint="default"/>
        <w:sz w:val="20"/>
      </w:rPr>
    </w:lvl>
    <w:lvl w:ilvl="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Symbol" w:hAnsi="Symbol" w:hint="default"/>
        <w:sz w:val="20"/>
      </w:rPr>
    </w:lvl>
    <w:lvl w:ilvl="3" w:tentative="1">
      <w:start w:val="1"/>
      <w:numFmt w:val="bullet"/>
      <w:lvlText w:val=""/>
      <w:lvlJc w:val="left"/>
      <w:pPr>
        <w:tabs>
          <w:tab w:val="num" w:pos="2880"/>
        </w:tabs>
        <w:ind w:left="2880" w:hanging="360"/>
      </w:pPr>
      <w:rPr>
        <w:rFonts w:ascii="Symbol" w:hAnsi="Symbol" w:hint="default"/>
        <w:sz w:val="20"/>
      </w:rPr>
    </w:lvl>
    <w:lvl w:ilvl="4" w:tentative="1">
      <w:start w:val="1"/>
      <w:numFmt w:val="bullet"/>
      <w:lvlText w:val=""/>
      <w:lvlJc w:val="left"/>
      <w:pPr>
        <w:tabs>
          <w:tab w:val="num" w:pos="3600"/>
        </w:tabs>
        <w:ind w:left="3600" w:hanging="360"/>
      </w:pPr>
      <w:rPr>
        <w:rFonts w:ascii="Symbol" w:hAnsi="Symbol" w:hint="default"/>
        <w:sz w:val="20"/>
      </w:rPr>
    </w:lvl>
    <w:lvl w:ilvl="5" w:tentative="1">
      <w:start w:val="1"/>
      <w:numFmt w:val="bullet"/>
      <w:lvlText w:val=""/>
      <w:lvlJc w:val="left"/>
      <w:pPr>
        <w:tabs>
          <w:tab w:val="num" w:pos="4320"/>
        </w:tabs>
        <w:ind w:left="4320" w:hanging="360"/>
      </w:pPr>
      <w:rPr>
        <w:rFonts w:ascii="Symbol" w:hAnsi="Symbol" w:hint="default"/>
        <w:sz w:val="20"/>
      </w:rPr>
    </w:lvl>
    <w:lvl w:ilvl="6" w:tentative="1">
      <w:start w:val="1"/>
      <w:numFmt w:val="bullet"/>
      <w:lvlText w:val=""/>
      <w:lvlJc w:val="left"/>
      <w:pPr>
        <w:tabs>
          <w:tab w:val="num" w:pos="5040"/>
        </w:tabs>
        <w:ind w:left="5040" w:hanging="360"/>
      </w:pPr>
      <w:rPr>
        <w:rFonts w:ascii="Symbol" w:hAnsi="Symbol" w:hint="default"/>
        <w:sz w:val="20"/>
      </w:rPr>
    </w:lvl>
    <w:lvl w:ilvl="7" w:tentative="1">
      <w:start w:val="1"/>
      <w:numFmt w:val="bullet"/>
      <w:lvlText w:val=""/>
      <w:lvlJc w:val="left"/>
      <w:pPr>
        <w:tabs>
          <w:tab w:val="num" w:pos="5760"/>
        </w:tabs>
        <w:ind w:left="5760" w:hanging="360"/>
      </w:pPr>
      <w:rPr>
        <w:rFonts w:ascii="Symbol" w:hAnsi="Symbol" w:hint="default"/>
        <w:sz w:val="20"/>
      </w:rPr>
    </w:lvl>
    <w:lvl w:ilvl="8" w:tentative="1">
      <w:start w:val="1"/>
      <w:numFmt w:val="bullet"/>
      <w:lvlText w:val=""/>
      <w:lvlJc w:val="left"/>
      <w:pPr>
        <w:tabs>
          <w:tab w:val="num" w:pos="6480"/>
        </w:tabs>
        <w:ind w:left="6480" w:hanging="360"/>
      </w:pPr>
      <w:rPr>
        <w:rFonts w:ascii="Symbol" w:hAnsi="Symbol" w:hint="default"/>
        <w:sz w:val="20"/>
      </w:rPr>
    </w:lvl>
  </w:abstractNum>
  <w:abstractNum w:abstractNumId="9" w15:restartNumberingAfterBreak="0">
    <w:nsid w:val="0A6C0AD6"/>
    <w:multiLevelType w:val="hybridMultilevel"/>
    <w:tmpl w:val="90C2CBF2"/>
    <w:lvl w:ilvl="0" w:tplc="BCD49F8E">
      <w:numFmt w:val="bullet"/>
      <w:lvlText w:val="-"/>
      <w:lvlJc w:val="left"/>
      <w:pPr>
        <w:ind w:left="720" w:hanging="360"/>
      </w:pPr>
      <w:rPr>
        <w:rFonts w:ascii="Calibri" w:eastAsiaTheme="minorHAnsi" w:hAnsi="Calibri" w:cs="Calibri" w:hint="default"/>
      </w:rPr>
    </w:lvl>
    <w:lvl w:ilvl="1" w:tplc="04100003" w:tentative="1">
      <w:start w:val="1"/>
      <w:numFmt w:val="bullet"/>
      <w:lvlText w:val="o"/>
      <w:lvlJc w:val="left"/>
      <w:pPr>
        <w:ind w:left="1440" w:hanging="360"/>
      </w:pPr>
      <w:rPr>
        <w:rFonts w:ascii="Courier New" w:hAnsi="Courier New" w:hint="default"/>
      </w:rPr>
    </w:lvl>
    <w:lvl w:ilvl="2" w:tplc="04100005" w:tentative="1">
      <w:start w:val="1"/>
      <w:numFmt w:val="bullet"/>
      <w:lvlText w:val=""/>
      <w:lvlJc w:val="left"/>
      <w:pPr>
        <w:ind w:left="2160" w:hanging="360"/>
      </w:pPr>
      <w:rPr>
        <w:rFonts w:ascii="Wingdings" w:hAnsi="Wingdings" w:hint="default"/>
      </w:rPr>
    </w:lvl>
    <w:lvl w:ilvl="3" w:tplc="04100001" w:tentative="1">
      <w:start w:val="1"/>
      <w:numFmt w:val="bullet"/>
      <w:lvlText w:val=""/>
      <w:lvlJc w:val="left"/>
      <w:pPr>
        <w:ind w:left="2880" w:hanging="360"/>
      </w:pPr>
      <w:rPr>
        <w:rFonts w:ascii="Symbol" w:hAnsi="Symbol" w:hint="default"/>
      </w:rPr>
    </w:lvl>
    <w:lvl w:ilvl="4" w:tplc="04100003" w:tentative="1">
      <w:start w:val="1"/>
      <w:numFmt w:val="bullet"/>
      <w:lvlText w:val="o"/>
      <w:lvlJc w:val="left"/>
      <w:pPr>
        <w:ind w:left="3600" w:hanging="360"/>
      </w:pPr>
      <w:rPr>
        <w:rFonts w:ascii="Courier New" w:hAnsi="Courier New" w:hint="default"/>
      </w:rPr>
    </w:lvl>
    <w:lvl w:ilvl="5" w:tplc="04100005" w:tentative="1">
      <w:start w:val="1"/>
      <w:numFmt w:val="bullet"/>
      <w:lvlText w:val=""/>
      <w:lvlJc w:val="left"/>
      <w:pPr>
        <w:ind w:left="4320" w:hanging="360"/>
      </w:pPr>
      <w:rPr>
        <w:rFonts w:ascii="Wingdings" w:hAnsi="Wingdings" w:hint="default"/>
      </w:rPr>
    </w:lvl>
    <w:lvl w:ilvl="6" w:tplc="04100001" w:tentative="1">
      <w:start w:val="1"/>
      <w:numFmt w:val="bullet"/>
      <w:lvlText w:val=""/>
      <w:lvlJc w:val="left"/>
      <w:pPr>
        <w:ind w:left="5040" w:hanging="360"/>
      </w:pPr>
      <w:rPr>
        <w:rFonts w:ascii="Symbol" w:hAnsi="Symbol" w:hint="default"/>
      </w:rPr>
    </w:lvl>
    <w:lvl w:ilvl="7" w:tplc="04100003" w:tentative="1">
      <w:start w:val="1"/>
      <w:numFmt w:val="bullet"/>
      <w:lvlText w:val="o"/>
      <w:lvlJc w:val="left"/>
      <w:pPr>
        <w:ind w:left="5760" w:hanging="360"/>
      </w:pPr>
      <w:rPr>
        <w:rFonts w:ascii="Courier New" w:hAnsi="Courier New" w:hint="default"/>
      </w:rPr>
    </w:lvl>
    <w:lvl w:ilvl="8" w:tplc="04100005" w:tentative="1">
      <w:start w:val="1"/>
      <w:numFmt w:val="bullet"/>
      <w:lvlText w:val=""/>
      <w:lvlJc w:val="left"/>
      <w:pPr>
        <w:ind w:left="6480" w:hanging="360"/>
      </w:pPr>
      <w:rPr>
        <w:rFonts w:ascii="Wingdings" w:hAnsi="Wingdings" w:hint="default"/>
      </w:rPr>
    </w:lvl>
  </w:abstractNum>
  <w:abstractNum w:abstractNumId="10" w15:restartNumberingAfterBreak="0">
    <w:nsid w:val="0F9D3128"/>
    <w:multiLevelType w:val="multilevel"/>
    <w:tmpl w:val="08AE7FB0"/>
    <w:lvl w:ilvl="0">
      <w:start w:val="1"/>
      <w:numFmt w:val="bullet"/>
      <w:lvlText w:val="●"/>
      <w:lvlJc w:val="left"/>
      <w:pPr>
        <w:ind w:left="720" w:hanging="360"/>
      </w:pPr>
      <w:rPr>
        <w:rFonts w:ascii="Noto Sans Symbols" w:eastAsia="Noto Sans Symbols" w:hAnsi="Noto Sans Symbols" w:cs="Noto Sans Symbols"/>
      </w:rPr>
    </w:lvl>
    <w:lvl w:ilvl="1">
      <w:start w:val="1"/>
      <w:numFmt w:val="bullet"/>
      <w:lvlText w:val="o"/>
      <w:lvlJc w:val="left"/>
      <w:pPr>
        <w:ind w:left="1440" w:hanging="360"/>
      </w:pPr>
      <w:rPr>
        <w:rFonts w:ascii="Courier New" w:eastAsia="Courier New" w:hAnsi="Courier New" w:cs="Courier New"/>
      </w:rPr>
    </w:lvl>
    <w:lvl w:ilvl="2">
      <w:start w:val="1"/>
      <w:numFmt w:val="bullet"/>
      <w:lvlText w:val="▪"/>
      <w:lvlJc w:val="left"/>
      <w:pPr>
        <w:ind w:left="2160" w:hanging="360"/>
      </w:pPr>
      <w:rPr>
        <w:rFonts w:ascii="Noto Sans Symbols" w:eastAsia="Noto Sans Symbols" w:hAnsi="Noto Sans Symbols" w:cs="Noto Sans Symbols"/>
      </w:rPr>
    </w:lvl>
    <w:lvl w:ilvl="3">
      <w:start w:val="1"/>
      <w:numFmt w:val="bullet"/>
      <w:lvlText w:val="●"/>
      <w:lvlJc w:val="left"/>
      <w:pPr>
        <w:ind w:left="2880" w:hanging="360"/>
      </w:pPr>
      <w:rPr>
        <w:rFonts w:ascii="Noto Sans Symbols" w:eastAsia="Noto Sans Symbols" w:hAnsi="Noto Sans Symbols" w:cs="Noto Sans Symbols"/>
      </w:rPr>
    </w:lvl>
    <w:lvl w:ilvl="4">
      <w:start w:val="1"/>
      <w:numFmt w:val="bullet"/>
      <w:lvlText w:val="o"/>
      <w:lvlJc w:val="left"/>
      <w:pPr>
        <w:ind w:left="3600" w:hanging="360"/>
      </w:pPr>
      <w:rPr>
        <w:rFonts w:ascii="Courier New" w:eastAsia="Courier New" w:hAnsi="Courier New" w:cs="Courier New"/>
      </w:rPr>
    </w:lvl>
    <w:lvl w:ilvl="5">
      <w:start w:val="1"/>
      <w:numFmt w:val="bullet"/>
      <w:lvlText w:val="▪"/>
      <w:lvlJc w:val="left"/>
      <w:pPr>
        <w:ind w:left="4320" w:hanging="360"/>
      </w:pPr>
      <w:rPr>
        <w:rFonts w:ascii="Noto Sans Symbols" w:eastAsia="Noto Sans Symbols" w:hAnsi="Noto Sans Symbols" w:cs="Noto Sans Symbols"/>
      </w:rPr>
    </w:lvl>
    <w:lvl w:ilvl="6">
      <w:start w:val="1"/>
      <w:numFmt w:val="bullet"/>
      <w:lvlText w:val="●"/>
      <w:lvlJc w:val="left"/>
      <w:pPr>
        <w:ind w:left="5040" w:hanging="360"/>
      </w:pPr>
      <w:rPr>
        <w:rFonts w:ascii="Noto Sans Symbols" w:eastAsia="Noto Sans Symbols" w:hAnsi="Noto Sans Symbols" w:cs="Noto Sans Symbols"/>
      </w:rPr>
    </w:lvl>
    <w:lvl w:ilvl="7">
      <w:start w:val="1"/>
      <w:numFmt w:val="bullet"/>
      <w:lvlText w:val="o"/>
      <w:lvlJc w:val="left"/>
      <w:pPr>
        <w:ind w:left="5760" w:hanging="360"/>
      </w:pPr>
      <w:rPr>
        <w:rFonts w:ascii="Courier New" w:eastAsia="Courier New" w:hAnsi="Courier New" w:cs="Courier New"/>
      </w:rPr>
    </w:lvl>
    <w:lvl w:ilvl="8">
      <w:start w:val="1"/>
      <w:numFmt w:val="bullet"/>
      <w:lvlText w:val="▪"/>
      <w:lvlJc w:val="left"/>
      <w:pPr>
        <w:ind w:left="6480" w:hanging="360"/>
      </w:pPr>
      <w:rPr>
        <w:rFonts w:ascii="Noto Sans Symbols" w:eastAsia="Noto Sans Symbols" w:hAnsi="Noto Sans Symbols" w:cs="Noto Sans Symbols"/>
      </w:rPr>
    </w:lvl>
  </w:abstractNum>
  <w:abstractNum w:abstractNumId="11" w15:restartNumberingAfterBreak="0">
    <w:nsid w:val="101E11F6"/>
    <w:multiLevelType w:val="hybridMultilevel"/>
    <w:tmpl w:val="95DCC652"/>
    <w:lvl w:ilvl="0" w:tplc="040C0001">
      <w:start w:val="1"/>
      <w:numFmt w:val="bullet"/>
      <w:lvlText w:val=""/>
      <w:lvlJc w:val="left"/>
      <w:pPr>
        <w:ind w:left="501" w:hanging="360"/>
      </w:pPr>
      <w:rPr>
        <w:rFonts w:ascii="Symbol" w:hAnsi="Symbol" w:hint="default"/>
      </w:rPr>
    </w:lvl>
    <w:lvl w:ilvl="1" w:tplc="040C0003" w:tentative="1">
      <w:start w:val="1"/>
      <w:numFmt w:val="bullet"/>
      <w:lvlText w:val="o"/>
      <w:lvlJc w:val="left"/>
      <w:pPr>
        <w:ind w:left="1221" w:hanging="360"/>
      </w:pPr>
      <w:rPr>
        <w:rFonts w:ascii="Courier New" w:hAnsi="Courier New" w:cs="Courier New" w:hint="default"/>
      </w:rPr>
    </w:lvl>
    <w:lvl w:ilvl="2" w:tplc="040C0005" w:tentative="1">
      <w:start w:val="1"/>
      <w:numFmt w:val="bullet"/>
      <w:lvlText w:val=""/>
      <w:lvlJc w:val="left"/>
      <w:pPr>
        <w:ind w:left="1941" w:hanging="360"/>
      </w:pPr>
      <w:rPr>
        <w:rFonts w:ascii="Wingdings" w:hAnsi="Wingdings" w:hint="default"/>
      </w:rPr>
    </w:lvl>
    <w:lvl w:ilvl="3" w:tplc="040C0001" w:tentative="1">
      <w:start w:val="1"/>
      <w:numFmt w:val="bullet"/>
      <w:lvlText w:val=""/>
      <w:lvlJc w:val="left"/>
      <w:pPr>
        <w:ind w:left="2661" w:hanging="360"/>
      </w:pPr>
      <w:rPr>
        <w:rFonts w:ascii="Symbol" w:hAnsi="Symbol" w:hint="default"/>
      </w:rPr>
    </w:lvl>
    <w:lvl w:ilvl="4" w:tplc="040C0003" w:tentative="1">
      <w:start w:val="1"/>
      <w:numFmt w:val="bullet"/>
      <w:lvlText w:val="o"/>
      <w:lvlJc w:val="left"/>
      <w:pPr>
        <w:ind w:left="3381" w:hanging="360"/>
      </w:pPr>
      <w:rPr>
        <w:rFonts w:ascii="Courier New" w:hAnsi="Courier New" w:cs="Courier New" w:hint="default"/>
      </w:rPr>
    </w:lvl>
    <w:lvl w:ilvl="5" w:tplc="040C0005" w:tentative="1">
      <w:start w:val="1"/>
      <w:numFmt w:val="bullet"/>
      <w:lvlText w:val=""/>
      <w:lvlJc w:val="left"/>
      <w:pPr>
        <w:ind w:left="4101" w:hanging="360"/>
      </w:pPr>
      <w:rPr>
        <w:rFonts w:ascii="Wingdings" w:hAnsi="Wingdings" w:hint="default"/>
      </w:rPr>
    </w:lvl>
    <w:lvl w:ilvl="6" w:tplc="040C0001" w:tentative="1">
      <w:start w:val="1"/>
      <w:numFmt w:val="bullet"/>
      <w:lvlText w:val=""/>
      <w:lvlJc w:val="left"/>
      <w:pPr>
        <w:ind w:left="4821" w:hanging="360"/>
      </w:pPr>
      <w:rPr>
        <w:rFonts w:ascii="Symbol" w:hAnsi="Symbol" w:hint="default"/>
      </w:rPr>
    </w:lvl>
    <w:lvl w:ilvl="7" w:tplc="040C0003" w:tentative="1">
      <w:start w:val="1"/>
      <w:numFmt w:val="bullet"/>
      <w:lvlText w:val="o"/>
      <w:lvlJc w:val="left"/>
      <w:pPr>
        <w:ind w:left="5541" w:hanging="360"/>
      </w:pPr>
      <w:rPr>
        <w:rFonts w:ascii="Courier New" w:hAnsi="Courier New" w:cs="Courier New" w:hint="default"/>
      </w:rPr>
    </w:lvl>
    <w:lvl w:ilvl="8" w:tplc="040C0005" w:tentative="1">
      <w:start w:val="1"/>
      <w:numFmt w:val="bullet"/>
      <w:lvlText w:val=""/>
      <w:lvlJc w:val="left"/>
      <w:pPr>
        <w:ind w:left="6261" w:hanging="360"/>
      </w:pPr>
      <w:rPr>
        <w:rFonts w:ascii="Wingdings" w:hAnsi="Wingdings" w:hint="default"/>
      </w:rPr>
    </w:lvl>
  </w:abstractNum>
  <w:abstractNum w:abstractNumId="12" w15:restartNumberingAfterBreak="0">
    <w:nsid w:val="122A190D"/>
    <w:multiLevelType w:val="hybridMultilevel"/>
    <w:tmpl w:val="86C835C6"/>
    <w:lvl w:ilvl="0" w:tplc="8D38140C">
      <w:numFmt w:val="bullet"/>
      <w:lvlText w:val="-"/>
      <w:lvlJc w:val="left"/>
      <w:pPr>
        <w:ind w:left="644" w:hanging="360"/>
      </w:pPr>
      <w:rPr>
        <w:rFonts w:ascii="Times New Roman" w:eastAsiaTheme="minorHAnsi" w:hAnsi="Times New Roman" w:cs="Times New Roman" w:hint="default"/>
      </w:rPr>
    </w:lvl>
    <w:lvl w:ilvl="1" w:tplc="040C0003" w:tentative="1">
      <w:start w:val="1"/>
      <w:numFmt w:val="bullet"/>
      <w:lvlText w:val="o"/>
      <w:lvlJc w:val="left"/>
      <w:pPr>
        <w:ind w:left="1004" w:hanging="360"/>
      </w:pPr>
      <w:rPr>
        <w:rFonts w:ascii="Courier New" w:hAnsi="Courier New" w:cs="Courier New" w:hint="default"/>
      </w:rPr>
    </w:lvl>
    <w:lvl w:ilvl="2" w:tplc="040C0005" w:tentative="1">
      <w:start w:val="1"/>
      <w:numFmt w:val="bullet"/>
      <w:lvlText w:val=""/>
      <w:lvlJc w:val="left"/>
      <w:pPr>
        <w:ind w:left="1724" w:hanging="360"/>
      </w:pPr>
      <w:rPr>
        <w:rFonts w:ascii="Wingdings" w:hAnsi="Wingdings" w:hint="default"/>
      </w:rPr>
    </w:lvl>
    <w:lvl w:ilvl="3" w:tplc="040C0001" w:tentative="1">
      <w:start w:val="1"/>
      <w:numFmt w:val="bullet"/>
      <w:lvlText w:val=""/>
      <w:lvlJc w:val="left"/>
      <w:pPr>
        <w:ind w:left="2444" w:hanging="360"/>
      </w:pPr>
      <w:rPr>
        <w:rFonts w:ascii="Symbol" w:hAnsi="Symbol" w:hint="default"/>
      </w:rPr>
    </w:lvl>
    <w:lvl w:ilvl="4" w:tplc="040C0003" w:tentative="1">
      <w:start w:val="1"/>
      <w:numFmt w:val="bullet"/>
      <w:lvlText w:val="o"/>
      <w:lvlJc w:val="left"/>
      <w:pPr>
        <w:ind w:left="3164" w:hanging="360"/>
      </w:pPr>
      <w:rPr>
        <w:rFonts w:ascii="Courier New" w:hAnsi="Courier New" w:cs="Courier New" w:hint="default"/>
      </w:rPr>
    </w:lvl>
    <w:lvl w:ilvl="5" w:tplc="040C0005" w:tentative="1">
      <w:start w:val="1"/>
      <w:numFmt w:val="bullet"/>
      <w:lvlText w:val=""/>
      <w:lvlJc w:val="left"/>
      <w:pPr>
        <w:ind w:left="3884" w:hanging="360"/>
      </w:pPr>
      <w:rPr>
        <w:rFonts w:ascii="Wingdings" w:hAnsi="Wingdings" w:hint="default"/>
      </w:rPr>
    </w:lvl>
    <w:lvl w:ilvl="6" w:tplc="040C0001" w:tentative="1">
      <w:start w:val="1"/>
      <w:numFmt w:val="bullet"/>
      <w:lvlText w:val=""/>
      <w:lvlJc w:val="left"/>
      <w:pPr>
        <w:ind w:left="4604" w:hanging="360"/>
      </w:pPr>
      <w:rPr>
        <w:rFonts w:ascii="Symbol" w:hAnsi="Symbol" w:hint="default"/>
      </w:rPr>
    </w:lvl>
    <w:lvl w:ilvl="7" w:tplc="040C0003" w:tentative="1">
      <w:start w:val="1"/>
      <w:numFmt w:val="bullet"/>
      <w:lvlText w:val="o"/>
      <w:lvlJc w:val="left"/>
      <w:pPr>
        <w:ind w:left="5324" w:hanging="360"/>
      </w:pPr>
      <w:rPr>
        <w:rFonts w:ascii="Courier New" w:hAnsi="Courier New" w:cs="Courier New" w:hint="default"/>
      </w:rPr>
    </w:lvl>
    <w:lvl w:ilvl="8" w:tplc="040C0005" w:tentative="1">
      <w:start w:val="1"/>
      <w:numFmt w:val="bullet"/>
      <w:lvlText w:val=""/>
      <w:lvlJc w:val="left"/>
      <w:pPr>
        <w:ind w:left="6044" w:hanging="360"/>
      </w:pPr>
      <w:rPr>
        <w:rFonts w:ascii="Wingdings" w:hAnsi="Wingdings" w:hint="default"/>
      </w:rPr>
    </w:lvl>
  </w:abstractNum>
  <w:abstractNum w:abstractNumId="13" w15:restartNumberingAfterBreak="0">
    <w:nsid w:val="14246380"/>
    <w:multiLevelType w:val="multilevel"/>
    <w:tmpl w:val="F65E143A"/>
    <w:lvl w:ilvl="0">
      <w:start w:val="1"/>
      <w:numFmt w:val="bullet"/>
      <w:lvlText w:val=""/>
      <w:lvlJc w:val="left"/>
      <w:pPr>
        <w:tabs>
          <w:tab w:val="num" w:pos="720"/>
        </w:tabs>
        <w:ind w:left="720" w:hanging="360"/>
      </w:pPr>
      <w:rPr>
        <w:rFonts w:ascii="Symbol" w:hAnsi="Symbol" w:hint="default"/>
        <w:sz w:val="20"/>
      </w:rPr>
    </w:lvl>
    <w:lvl w:ilvl="1">
      <w:start w:val="1"/>
      <w:numFmt w:val="bullet"/>
      <w:lvlText w:val=""/>
      <w:lvlJc w:val="left"/>
      <w:pPr>
        <w:tabs>
          <w:tab w:val="num" w:pos="1440"/>
        </w:tabs>
        <w:ind w:left="1440" w:hanging="360"/>
      </w:pPr>
      <w:rPr>
        <w:rFonts w:ascii="Symbol" w:hAnsi="Symbol" w:hint="default"/>
        <w:sz w:val="20"/>
      </w:rPr>
    </w:lvl>
    <w:lvl w:ilvl="2">
      <w:start w:val="1"/>
      <w:numFmt w:val="bullet"/>
      <w:lvlText w:val=""/>
      <w:lvlJc w:val="left"/>
      <w:pPr>
        <w:tabs>
          <w:tab w:val="num" w:pos="1212"/>
        </w:tabs>
        <w:ind w:left="1212" w:hanging="360"/>
      </w:pPr>
      <w:rPr>
        <w:rFonts w:ascii="Symbol" w:hAnsi="Symbol" w:hint="default"/>
        <w:sz w:val="20"/>
      </w:rPr>
    </w:lvl>
    <w:lvl w:ilvl="3" w:tentative="1">
      <w:start w:val="1"/>
      <w:numFmt w:val="bullet"/>
      <w:lvlText w:val=""/>
      <w:lvlJc w:val="left"/>
      <w:pPr>
        <w:tabs>
          <w:tab w:val="num" w:pos="2880"/>
        </w:tabs>
        <w:ind w:left="2880" w:hanging="360"/>
      </w:pPr>
      <w:rPr>
        <w:rFonts w:ascii="Symbol" w:hAnsi="Symbol" w:hint="default"/>
        <w:sz w:val="20"/>
      </w:rPr>
    </w:lvl>
    <w:lvl w:ilvl="4" w:tentative="1">
      <w:start w:val="1"/>
      <w:numFmt w:val="bullet"/>
      <w:lvlText w:val=""/>
      <w:lvlJc w:val="left"/>
      <w:pPr>
        <w:tabs>
          <w:tab w:val="num" w:pos="3600"/>
        </w:tabs>
        <w:ind w:left="3600" w:hanging="360"/>
      </w:pPr>
      <w:rPr>
        <w:rFonts w:ascii="Symbol" w:hAnsi="Symbol" w:hint="default"/>
        <w:sz w:val="20"/>
      </w:rPr>
    </w:lvl>
    <w:lvl w:ilvl="5" w:tentative="1">
      <w:start w:val="1"/>
      <w:numFmt w:val="bullet"/>
      <w:lvlText w:val=""/>
      <w:lvlJc w:val="left"/>
      <w:pPr>
        <w:tabs>
          <w:tab w:val="num" w:pos="4320"/>
        </w:tabs>
        <w:ind w:left="4320" w:hanging="360"/>
      </w:pPr>
      <w:rPr>
        <w:rFonts w:ascii="Symbol" w:hAnsi="Symbol" w:hint="default"/>
        <w:sz w:val="20"/>
      </w:rPr>
    </w:lvl>
    <w:lvl w:ilvl="6" w:tentative="1">
      <w:start w:val="1"/>
      <w:numFmt w:val="bullet"/>
      <w:lvlText w:val=""/>
      <w:lvlJc w:val="left"/>
      <w:pPr>
        <w:tabs>
          <w:tab w:val="num" w:pos="5040"/>
        </w:tabs>
        <w:ind w:left="5040" w:hanging="360"/>
      </w:pPr>
      <w:rPr>
        <w:rFonts w:ascii="Symbol" w:hAnsi="Symbol" w:hint="default"/>
        <w:sz w:val="20"/>
      </w:rPr>
    </w:lvl>
    <w:lvl w:ilvl="7" w:tentative="1">
      <w:start w:val="1"/>
      <w:numFmt w:val="bullet"/>
      <w:lvlText w:val=""/>
      <w:lvlJc w:val="left"/>
      <w:pPr>
        <w:tabs>
          <w:tab w:val="num" w:pos="5760"/>
        </w:tabs>
        <w:ind w:left="5760" w:hanging="360"/>
      </w:pPr>
      <w:rPr>
        <w:rFonts w:ascii="Symbol" w:hAnsi="Symbol" w:hint="default"/>
        <w:sz w:val="20"/>
      </w:rPr>
    </w:lvl>
    <w:lvl w:ilvl="8" w:tentative="1">
      <w:start w:val="1"/>
      <w:numFmt w:val="bullet"/>
      <w:lvlText w:val=""/>
      <w:lvlJc w:val="left"/>
      <w:pPr>
        <w:tabs>
          <w:tab w:val="num" w:pos="6480"/>
        </w:tabs>
        <w:ind w:left="6480" w:hanging="360"/>
      </w:pPr>
      <w:rPr>
        <w:rFonts w:ascii="Symbol" w:hAnsi="Symbol" w:hint="default"/>
        <w:sz w:val="20"/>
      </w:rPr>
    </w:lvl>
  </w:abstractNum>
  <w:abstractNum w:abstractNumId="14" w15:restartNumberingAfterBreak="0">
    <w:nsid w:val="173759A0"/>
    <w:multiLevelType w:val="hybridMultilevel"/>
    <w:tmpl w:val="3F40CA56"/>
    <w:lvl w:ilvl="0" w:tplc="040C0001">
      <w:start w:val="1"/>
      <w:numFmt w:val="bullet"/>
      <w:lvlText w:val=""/>
      <w:lvlJc w:val="left"/>
      <w:pPr>
        <w:ind w:left="720" w:hanging="360"/>
      </w:pPr>
      <w:rPr>
        <w:rFonts w:ascii="Symbol" w:hAnsi="Symbol" w:hint="default"/>
      </w:rPr>
    </w:lvl>
    <w:lvl w:ilvl="1" w:tplc="040C0003" w:tentative="1">
      <w:start w:val="1"/>
      <w:numFmt w:val="bullet"/>
      <w:lvlText w:val="o"/>
      <w:lvlJc w:val="left"/>
      <w:pPr>
        <w:ind w:left="1440" w:hanging="360"/>
      </w:pPr>
      <w:rPr>
        <w:rFonts w:ascii="Courier New" w:hAnsi="Courier New" w:cs="Courier New" w:hint="default"/>
      </w:rPr>
    </w:lvl>
    <w:lvl w:ilvl="2" w:tplc="040C0005" w:tentative="1">
      <w:start w:val="1"/>
      <w:numFmt w:val="bullet"/>
      <w:lvlText w:val=""/>
      <w:lvlJc w:val="left"/>
      <w:pPr>
        <w:ind w:left="2160" w:hanging="360"/>
      </w:pPr>
      <w:rPr>
        <w:rFonts w:ascii="Wingdings" w:hAnsi="Wingdings" w:hint="default"/>
      </w:rPr>
    </w:lvl>
    <w:lvl w:ilvl="3" w:tplc="040C0001" w:tentative="1">
      <w:start w:val="1"/>
      <w:numFmt w:val="bullet"/>
      <w:lvlText w:val=""/>
      <w:lvlJc w:val="left"/>
      <w:pPr>
        <w:ind w:left="2880" w:hanging="360"/>
      </w:pPr>
      <w:rPr>
        <w:rFonts w:ascii="Symbol" w:hAnsi="Symbol" w:hint="default"/>
      </w:rPr>
    </w:lvl>
    <w:lvl w:ilvl="4" w:tplc="040C0003" w:tentative="1">
      <w:start w:val="1"/>
      <w:numFmt w:val="bullet"/>
      <w:lvlText w:val="o"/>
      <w:lvlJc w:val="left"/>
      <w:pPr>
        <w:ind w:left="3600" w:hanging="360"/>
      </w:pPr>
      <w:rPr>
        <w:rFonts w:ascii="Courier New" w:hAnsi="Courier New" w:cs="Courier New" w:hint="default"/>
      </w:rPr>
    </w:lvl>
    <w:lvl w:ilvl="5" w:tplc="040C0005" w:tentative="1">
      <w:start w:val="1"/>
      <w:numFmt w:val="bullet"/>
      <w:lvlText w:val=""/>
      <w:lvlJc w:val="left"/>
      <w:pPr>
        <w:ind w:left="4320" w:hanging="360"/>
      </w:pPr>
      <w:rPr>
        <w:rFonts w:ascii="Wingdings" w:hAnsi="Wingdings" w:hint="default"/>
      </w:rPr>
    </w:lvl>
    <w:lvl w:ilvl="6" w:tplc="040C0001" w:tentative="1">
      <w:start w:val="1"/>
      <w:numFmt w:val="bullet"/>
      <w:lvlText w:val=""/>
      <w:lvlJc w:val="left"/>
      <w:pPr>
        <w:ind w:left="5040" w:hanging="360"/>
      </w:pPr>
      <w:rPr>
        <w:rFonts w:ascii="Symbol" w:hAnsi="Symbol" w:hint="default"/>
      </w:rPr>
    </w:lvl>
    <w:lvl w:ilvl="7" w:tplc="040C0003" w:tentative="1">
      <w:start w:val="1"/>
      <w:numFmt w:val="bullet"/>
      <w:lvlText w:val="o"/>
      <w:lvlJc w:val="left"/>
      <w:pPr>
        <w:ind w:left="5760" w:hanging="360"/>
      </w:pPr>
      <w:rPr>
        <w:rFonts w:ascii="Courier New" w:hAnsi="Courier New" w:cs="Courier New" w:hint="default"/>
      </w:rPr>
    </w:lvl>
    <w:lvl w:ilvl="8" w:tplc="040C0005" w:tentative="1">
      <w:start w:val="1"/>
      <w:numFmt w:val="bullet"/>
      <w:lvlText w:val=""/>
      <w:lvlJc w:val="left"/>
      <w:pPr>
        <w:ind w:left="6480" w:hanging="360"/>
      </w:pPr>
      <w:rPr>
        <w:rFonts w:ascii="Wingdings" w:hAnsi="Wingdings" w:hint="default"/>
      </w:rPr>
    </w:lvl>
  </w:abstractNum>
  <w:abstractNum w:abstractNumId="15" w15:restartNumberingAfterBreak="0">
    <w:nsid w:val="17EA110E"/>
    <w:multiLevelType w:val="hybridMultilevel"/>
    <w:tmpl w:val="1DF24A96"/>
    <w:lvl w:ilvl="0" w:tplc="0409000F">
      <w:start w:val="1"/>
      <w:numFmt w:val="decimal"/>
      <w:lvlText w:val="%1."/>
      <w:lvlJc w:val="left"/>
      <w:pPr>
        <w:ind w:left="720" w:hanging="360"/>
      </w:pPr>
      <w:rPr>
        <w:rFonts w:hint="default"/>
      </w:r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6" w15:restartNumberingAfterBreak="0">
    <w:nsid w:val="198422CA"/>
    <w:multiLevelType w:val="hybridMultilevel"/>
    <w:tmpl w:val="B50AE750"/>
    <w:lvl w:ilvl="0" w:tplc="20000001">
      <w:start w:val="1"/>
      <w:numFmt w:val="bullet"/>
      <w:lvlText w:val=""/>
      <w:lvlJc w:val="left"/>
      <w:pPr>
        <w:ind w:left="720" w:hanging="360"/>
      </w:pPr>
      <w:rPr>
        <w:rFonts w:ascii="Symbol" w:hAnsi="Symbol" w:hint="default"/>
      </w:rPr>
    </w:lvl>
    <w:lvl w:ilvl="1" w:tplc="20000003">
      <w:start w:val="1"/>
      <w:numFmt w:val="bullet"/>
      <w:lvlText w:val="o"/>
      <w:lvlJc w:val="left"/>
      <w:pPr>
        <w:ind w:left="1440" w:hanging="360"/>
      </w:pPr>
      <w:rPr>
        <w:rFonts w:ascii="Courier New" w:hAnsi="Courier New" w:cs="Courier New" w:hint="default"/>
      </w:rPr>
    </w:lvl>
    <w:lvl w:ilvl="2" w:tplc="20000005">
      <w:start w:val="1"/>
      <w:numFmt w:val="bullet"/>
      <w:lvlText w:val=""/>
      <w:lvlJc w:val="left"/>
      <w:pPr>
        <w:ind w:left="2160" w:hanging="360"/>
      </w:pPr>
      <w:rPr>
        <w:rFonts w:ascii="Wingdings" w:hAnsi="Wingdings" w:hint="default"/>
      </w:rPr>
    </w:lvl>
    <w:lvl w:ilvl="3" w:tplc="20000001">
      <w:start w:val="1"/>
      <w:numFmt w:val="bullet"/>
      <w:lvlText w:val=""/>
      <w:lvlJc w:val="left"/>
      <w:pPr>
        <w:ind w:left="2880" w:hanging="360"/>
      </w:pPr>
      <w:rPr>
        <w:rFonts w:ascii="Symbol" w:hAnsi="Symbol" w:hint="default"/>
      </w:rPr>
    </w:lvl>
    <w:lvl w:ilvl="4" w:tplc="20000003">
      <w:start w:val="1"/>
      <w:numFmt w:val="bullet"/>
      <w:lvlText w:val="o"/>
      <w:lvlJc w:val="left"/>
      <w:pPr>
        <w:ind w:left="3600" w:hanging="360"/>
      </w:pPr>
      <w:rPr>
        <w:rFonts w:ascii="Courier New" w:hAnsi="Courier New" w:cs="Courier New" w:hint="default"/>
      </w:rPr>
    </w:lvl>
    <w:lvl w:ilvl="5" w:tplc="20000005">
      <w:start w:val="1"/>
      <w:numFmt w:val="bullet"/>
      <w:lvlText w:val=""/>
      <w:lvlJc w:val="left"/>
      <w:pPr>
        <w:ind w:left="4320" w:hanging="360"/>
      </w:pPr>
      <w:rPr>
        <w:rFonts w:ascii="Wingdings" w:hAnsi="Wingdings" w:hint="default"/>
      </w:rPr>
    </w:lvl>
    <w:lvl w:ilvl="6" w:tplc="20000001">
      <w:start w:val="1"/>
      <w:numFmt w:val="bullet"/>
      <w:lvlText w:val=""/>
      <w:lvlJc w:val="left"/>
      <w:pPr>
        <w:ind w:left="5040" w:hanging="360"/>
      </w:pPr>
      <w:rPr>
        <w:rFonts w:ascii="Symbol" w:hAnsi="Symbol" w:hint="default"/>
      </w:rPr>
    </w:lvl>
    <w:lvl w:ilvl="7" w:tplc="20000003">
      <w:start w:val="1"/>
      <w:numFmt w:val="bullet"/>
      <w:lvlText w:val="o"/>
      <w:lvlJc w:val="left"/>
      <w:pPr>
        <w:ind w:left="5760" w:hanging="360"/>
      </w:pPr>
      <w:rPr>
        <w:rFonts w:ascii="Courier New" w:hAnsi="Courier New" w:cs="Courier New" w:hint="default"/>
      </w:rPr>
    </w:lvl>
    <w:lvl w:ilvl="8" w:tplc="20000005">
      <w:start w:val="1"/>
      <w:numFmt w:val="bullet"/>
      <w:lvlText w:val=""/>
      <w:lvlJc w:val="left"/>
      <w:pPr>
        <w:ind w:left="6480" w:hanging="360"/>
      </w:pPr>
      <w:rPr>
        <w:rFonts w:ascii="Wingdings" w:hAnsi="Wingdings" w:hint="default"/>
      </w:rPr>
    </w:lvl>
  </w:abstractNum>
  <w:abstractNum w:abstractNumId="17" w15:restartNumberingAfterBreak="0">
    <w:nsid w:val="1ACA5E63"/>
    <w:multiLevelType w:val="hybridMultilevel"/>
    <w:tmpl w:val="89366A40"/>
    <w:lvl w:ilvl="0" w:tplc="04100001">
      <w:start w:val="1"/>
      <w:numFmt w:val="bullet"/>
      <w:lvlText w:val=""/>
      <w:lvlJc w:val="left"/>
      <w:pPr>
        <w:ind w:left="360" w:hanging="360"/>
      </w:pPr>
      <w:rPr>
        <w:rFonts w:ascii="Symbol" w:hAnsi="Symbol" w:hint="default"/>
      </w:rPr>
    </w:lvl>
    <w:lvl w:ilvl="1" w:tplc="04100003" w:tentative="1">
      <w:start w:val="1"/>
      <w:numFmt w:val="bullet"/>
      <w:lvlText w:val="o"/>
      <w:lvlJc w:val="left"/>
      <w:pPr>
        <w:ind w:left="1080" w:hanging="360"/>
      </w:pPr>
      <w:rPr>
        <w:rFonts w:ascii="Courier New" w:hAnsi="Courier New" w:hint="default"/>
      </w:rPr>
    </w:lvl>
    <w:lvl w:ilvl="2" w:tplc="04100005" w:tentative="1">
      <w:start w:val="1"/>
      <w:numFmt w:val="bullet"/>
      <w:lvlText w:val=""/>
      <w:lvlJc w:val="left"/>
      <w:pPr>
        <w:ind w:left="1800" w:hanging="360"/>
      </w:pPr>
      <w:rPr>
        <w:rFonts w:ascii="Wingdings" w:hAnsi="Wingdings" w:hint="default"/>
      </w:rPr>
    </w:lvl>
    <w:lvl w:ilvl="3" w:tplc="04100001" w:tentative="1">
      <w:start w:val="1"/>
      <w:numFmt w:val="bullet"/>
      <w:lvlText w:val=""/>
      <w:lvlJc w:val="left"/>
      <w:pPr>
        <w:ind w:left="2520" w:hanging="360"/>
      </w:pPr>
      <w:rPr>
        <w:rFonts w:ascii="Symbol" w:hAnsi="Symbol" w:hint="default"/>
      </w:rPr>
    </w:lvl>
    <w:lvl w:ilvl="4" w:tplc="04100003" w:tentative="1">
      <w:start w:val="1"/>
      <w:numFmt w:val="bullet"/>
      <w:lvlText w:val="o"/>
      <w:lvlJc w:val="left"/>
      <w:pPr>
        <w:ind w:left="3240" w:hanging="360"/>
      </w:pPr>
      <w:rPr>
        <w:rFonts w:ascii="Courier New" w:hAnsi="Courier New" w:hint="default"/>
      </w:rPr>
    </w:lvl>
    <w:lvl w:ilvl="5" w:tplc="04100005" w:tentative="1">
      <w:start w:val="1"/>
      <w:numFmt w:val="bullet"/>
      <w:lvlText w:val=""/>
      <w:lvlJc w:val="left"/>
      <w:pPr>
        <w:ind w:left="3960" w:hanging="360"/>
      </w:pPr>
      <w:rPr>
        <w:rFonts w:ascii="Wingdings" w:hAnsi="Wingdings" w:hint="default"/>
      </w:rPr>
    </w:lvl>
    <w:lvl w:ilvl="6" w:tplc="04100001" w:tentative="1">
      <w:start w:val="1"/>
      <w:numFmt w:val="bullet"/>
      <w:lvlText w:val=""/>
      <w:lvlJc w:val="left"/>
      <w:pPr>
        <w:ind w:left="4680" w:hanging="360"/>
      </w:pPr>
      <w:rPr>
        <w:rFonts w:ascii="Symbol" w:hAnsi="Symbol" w:hint="default"/>
      </w:rPr>
    </w:lvl>
    <w:lvl w:ilvl="7" w:tplc="04100003" w:tentative="1">
      <w:start w:val="1"/>
      <w:numFmt w:val="bullet"/>
      <w:lvlText w:val="o"/>
      <w:lvlJc w:val="left"/>
      <w:pPr>
        <w:ind w:left="5400" w:hanging="360"/>
      </w:pPr>
      <w:rPr>
        <w:rFonts w:ascii="Courier New" w:hAnsi="Courier New" w:hint="default"/>
      </w:rPr>
    </w:lvl>
    <w:lvl w:ilvl="8" w:tplc="04100005" w:tentative="1">
      <w:start w:val="1"/>
      <w:numFmt w:val="bullet"/>
      <w:lvlText w:val=""/>
      <w:lvlJc w:val="left"/>
      <w:pPr>
        <w:ind w:left="6120" w:hanging="360"/>
      </w:pPr>
      <w:rPr>
        <w:rFonts w:ascii="Wingdings" w:hAnsi="Wingdings" w:hint="default"/>
      </w:rPr>
    </w:lvl>
  </w:abstractNum>
  <w:abstractNum w:abstractNumId="18" w15:restartNumberingAfterBreak="0">
    <w:nsid w:val="1B097113"/>
    <w:multiLevelType w:val="multilevel"/>
    <w:tmpl w:val="4FB07B48"/>
    <w:lvl w:ilvl="0">
      <w:start w:val="1"/>
      <w:numFmt w:val="bullet"/>
      <w:lvlText w:val=""/>
      <w:lvlJc w:val="left"/>
      <w:pPr>
        <w:tabs>
          <w:tab w:val="num" w:pos="720"/>
        </w:tabs>
        <w:ind w:left="720" w:hanging="360"/>
      </w:pPr>
      <w:rPr>
        <w:rFonts w:ascii="Symbol" w:hAnsi="Symbol" w:hint="default"/>
        <w:sz w:val="20"/>
      </w:rPr>
    </w:lvl>
    <w:lvl w:ilvl="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Symbol" w:hAnsi="Symbol" w:hint="default"/>
        <w:sz w:val="20"/>
      </w:rPr>
    </w:lvl>
    <w:lvl w:ilvl="3" w:tentative="1">
      <w:start w:val="1"/>
      <w:numFmt w:val="bullet"/>
      <w:lvlText w:val=""/>
      <w:lvlJc w:val="left"/>
      <w:pPr>
        <w:tabs>
          <w:tab w:val="num" w:pos="2880"/>
        </w:tabs>
        <w:ind w:left="2880" w:hanging="360"/>
      </w:pPr>
      <w:rPr>
        <w:rFonts w:ascii="Symbol" w:hAnsi="Symbol" w:hint="default"/>
        <w:sz w:val="20"/>
      </w:rPr>
    </w:lvl>
    <w:lvl w:ilvl="4" w:tentative="1">
      <w:start w:val="1"/>
      <w:numFmt w:val="bullet"/>
      <w:lvlText w:val=""/>
      <w:lvlJc w:val="left"/>
      <w:pPr>
        <w:tabs>
          <w:tab w:val="num" w:pos="3600"/>
        </w:tabs>
        <w:ind w:left="3600" w:hanging="360"/>
      </w:pPr>
      <w:rPr>
        <w:rFonts w:ascii="Symbol" w:hAnsi="Symbol" w:hint="default"/>
        <w:sz w:val="20"/>
      </w:rPr>
    </w:lvl>
    <w:lvl w:ilvl="5" w:tentative="1">
      <w:start w:val="1"/>
      <w:numFmt w:val="bullet"/>
      <w:lvlText w:val=""/>
      <w:lvlJc w:val="left"/>
      <w:pPr>
        <w:tabs>
          <w:tab w:val="num" w:pos="4320"/>
        </w:tabs>
        <w:ind w:left="4320" w:hanging="360"/>
      </w:pPr>
      <w:rPr>
        <w:rFonts w:ascii="Symbol" w:hAnsi="Symbol" w:hint="default"/>
        <w:sz w:val="20"/>
      </w:rPr>
    </w:lvl>
    <w:lvl w:ilvl="6" w:tentative="1">
      <w:start w:val="1"/>
      <w:numFmt w:val="bullet"/>
      <w:lvlText w:val=""/>
      <w:lvlJc w:val="left"/>
      <w:pPr>
        <w:tabs>
          <w:tab w:val="num" w:pos="5040"/>
        </w:tabs>
        <w:ind w:left="5040" w:hanging="360"/>
      </w:pPr>
      <w:rPr>
        <w:rFonts w:ascii="Symbol" w:hAnsi="Symbol" w:hint="default"/>
        <w:sz w:val="20"/>
      </w:rPr>
    </w:lvl>
    <w:lvl w:ilvl="7" w:tentative="1">
      <w:start w:val="1"/>
      <w:numFmt w:val="bullet"/>
      <w:lvlText w:val=""/>
      <w:lvlJc w:val="left"/>
      <w:pPr>
        <w:tabs>
          <w:tab w:val="num" w:pos="5760"/>
        </w:tabs>
        <w:ind w:left="5760" w:hanging="360"/>
      </w:pPr>
      <w:rPr>
        <w:rFonts w:ascii="Symbol" w:hAnsi="Symbol" w:hint="default"/>
        <w:sz w:val="20"/>
      </w:rPr>
    </w:lvl>
    <w:lvl w:ilvl="8" w:tentative="1">
      <w:start w:val="1"/>
      <w:numFmt w:val="bullet"/>
      <w:lvlText w:val=""/>
      <w:lvlJc w:val="left"/>
      <w:pPr>
        <w:tabs>
          <w:tab w:val="num" w:pos="6480"/>
        </w:tabs>
        <w:ind w:left="6480" w:hanging="360"/>
      </w:pPr>
      <w:rPr>
        <w:rFonts w:ascii="Symbol" w:hAnsi="Symbol" w:hint="default"/>
        <w:sz w:val="20"/>
      </w:rPr>
    </w:lvl>
  </w:abstractNum>
  <w:abstractNum w:abstractNumId="19" w15:restartNumberingAfterBreak="0">
    <w:nsid w:val="1C0115ED"/>
    <w:multiLevelType w:val="hybridMultilevel"/>
    <w:tmpl w:val="908E3CE6"/>
    <w:lvl w:ilvl="0" w:tplc="040C0001">
      <w:start w:val="1"/>
      <w:numFmt w:val="bullet"/>
      <w:lvlText w:val=""/>
      <w:lvlJc w:val="left"/>
      <w:pPr>
        <w:ind w:left="1146" w:hanging="360"/>
      </w:pPr>
      <w:rPr>
        <w:rFonts w:ascii="Symbol" w:hAnsi="Symbol" w:hint="default"/>
      </w:rPr>
    </w:lvl>
    <w:lvl w:ilvl="1" w:tplc="04100003" w:tentative="1">
      <w:start w:val="1"/>
      <w:numFmt w:val="bullet"/>
      <w:lvlText w:val="o"/>
      <w:lvlJc w:val="left"/>
      <w:pPr>
        <w:ind w:left="1866" w:hanging="360"/>
      </w:pPr>
      <w:rPr>
        <w:rFonts w:ascii="Courier New" w:hAnsi="Courier New" w:hint="default"/>
      </w:rPr>
    </w:lvl>
    <w:lvl w:ilvl="2" w:tplc="04100005" w:tentative="1">
      <w:start w:val="1"/>
      <w:numFmt w:val="bullet"/>
      <w:lvlText w:val=""/>
      <w:lvlJc w:val="left"/>
      <w:pPr>
        <w:ind w:left="2586" w:hanging="360"/>
      </w:pPr>
      <w:rPr>
        <w:rFonts w:ascii="Wingdings" w:hAnsi="Wingdings" w:hint="default"/>
      </w:rPr>
    </w:lvl>
    <w:lvl w:ilvl="3" w:tplc="04100001" w:tentative="1">
      <w:start w:val="1"/>
      <w:numFmt w:val="bullet"/>
      <w:lvlText w:val=""/>
      <w:lvlJc w:val="left"/>
      <w:pPr>
        <w:ind w:left="3306" w:hanging="360"/>
      </w:pPr>
      <w:rPr>
        <w:rFonts w:ascii="Symbol" w:hAnsi="Symbol" w:hint="default"/>
      </w:rPr>
    </w:lvl>
    <w:lvl w:ilvl="4" w:tplc="04100003" w:tentative="1">
      <w:start w:val="1"/>
      <w:numFmt w:val="bullet"/>
      <w:lvlText w:val="o"/>
      <w:lvlJc w:val="left"/>
      <w:pPr>
        <w:ind w:left="4026" w:hanging="360"/>
      </w:pPr>
      <w:rPr>
        <w:rFonts w:ascii="Courier New" w:hAnsi="Courier New" w:hint="default"/>
      </w:rPr>
    </w:lvl>
    <w:lvl w:ilvl="5" w:tplc="04100005" w:tentative="1">
      <w:start w:val="1"/>
      <w:numFmt w:val="bullet"/>
      <w:lvlText w:val=""/>
      <w:lvlJc w:val="left"/>
      <w:pPr>
        <w:ind w:left="4746" w:hanging="360"/>
      </w:pPr>
      <w:rPr>
        <w:rFonts w:ascii="Wingdings" w:hAnsi="Wingdings" w:hint="default"/>
      </w:rPr>
    </w:lvl>
    <w:lvl w:ilvl="6" w:tplc="04100001" w:tentative="1">
      <w:start w:val="1"/>
      <w:numFmt w:val="bullet"/>
      <w:lvlText w:val=""/>
      <w:lvlJc w:val="left"/>
      <w:pPr>
        <w:ind w:left="5466" w:hanging="360"/>
      </w:pPr>
      <w:rPr>
        <w:rFonts w:ascii="Symbol" w:hAnsi="Symbol" w:hint="default"/>
      </w:rPr>
    </w:lvl>
    <w:lvl w:ilvl="7" w:tplc="04100003" w:tentative="1">
      <w:start w:val="1"/>
      <w:numFmt w:val="bullet"/>
      <w:lvlText w:val="o"/>
      <w:lvlJc w:val="left"/>
      <w:pPr>
        <w:ind w:left="6186" w:hanging="360"/>
      </w:pPr>
      <w:rPr>
        <w:rFonts w:ascii="Courier New" w:hAnsi="Courier New" w:hint="default"/>
      </w:rPr>
    </w:lvl>
    <w:lvl w:ilvl="8" w:tplc="04100005" w:tentative="1">
      <w:start w:val="1"/>
      <w:numFmt w:val="bullet"/>
      <w:lvlText w:val=""/>
      <w:lvlJc w:val="left"/>
      <w:pPr>
        <w:ind w:left="6906" w:hanging="360"/>
      </w:pPr>
      <w:rPr>
        <w:rFonts w:ascii="Wingdings" w:hAnsi="Wingdings" w:hint="default"/>
      </w:rPr>
    </w:lvl>
  </w:abstractNum>
  <w:abstractNum w:abstractNumId="20" w15:restartNumberingAfterBreak="0">
    <w:nsid w:val="1C535E95"/>
    <w:multiLevelType w:val="hybridMultilevel"/>
    <w:tmpl w:val="747E7676"/>
    <w:lvl w:ilvl="0" w:tplc="040C0001">
      <w:start w:val="1"/>
      <w:numFmt w:val="bullet"/>
      <w:lvlText w:val=""/>
      <w:lvlJc w:val="left"/>
      <w:pPr>
        <w:ind w:left="720" w:hanging="360"/>
      </w:pPr>
      <w:rPr>
        <w:rFonts w:ascii="Symbol" w:hAnsi="Symbol" w:hint="default"/>
      </w:rPr>
    </w:lvl>
    <w:lvl w:ilvl="1" w:tplc="040C0003" w:tentative="1">
      <w:start w:val="1"/>
      <w:numFmt w:val="bullet"/>
      <w:lvlText w:val="o"/>
      <w:lvlJc w:val="left"/>
      <w:pPr>
        <w:ind w:left="1440" w:hanging="360"/>
      </w:pPr>
      <w:rPr>
        <w:rFonts w:ascii="Courier New" w:hAnsi="Courier New" w:cs="Courier New" w:hint="default"/>
      </w:rPr>
    </w:lvl>
    <w:lvl w:ilvl="2" w:tplc="040C0005" w:tentative="1">
      <w:start w:val="1"/>
      <w:numFmt w:val="bullet"/>
      <w:lvlText w:val=""/>
      <w:lvlJc w:val="left"/>
      <w:pPr>
        <w:ind w:left="2160" w:hanging="360"/>
      </w:pPr>
      <w:rPr>
        <w:rFonts w:ascii="Wingdings" w:hAnsi="Wingdings" w:hint="default"/>
      </w:rPr>
    </w:lvl>
    <w:lvl w:ilvl="3" w:tplc="040C0001" w:tentative="1">
      <w:start w:val="1"/>
      <w:numFmt w:val="bullet"/>
      <w:lvlText w:val=""/>
      <w:lvlJc w:val="left"/>
      <w:pPr>
        <w:ind w:left="2880" w:hanging="360"/>
      </w:pPr>
      <w:rPr>
        <w:rFonts w:ascii="Symbol" w:hAnsi="Symbol" w:hint="default"/>
      </w:rPr>
    </w:lvl>
    <w:lvl w:ilvl="4" w:tplc="040C0003" w:tentative="1">
      <w:start w:val="1"/>
      <w:numFmt w:val="bullet"/>
      <w:lvlText w:val="o"/>
      <w:lvlJc w:val="left"/>
      <w:pPr>
        <w:ind w:left="3600" w:hanging="360"/>
      </w:pPr>
      <w:rPr>
        <w:rFonts w:ascii="Courier New" w:hAnsi="Courier New" w:cs="Courier New" w:hint="default"/>
      </w:rPr>
    </w:lvl>
    <w:lvl w:ilvl="5" w:tplc="040C0005" w:tentative="1">
      <w:start w:val="1"/>
      <w:numFmt w:val="bullet"/>
      <w:lvlText w:val=""/>
      <w:lvlJc w:val="left"/>
      <w:pPr>
        <w:ind w:left="4320" w:hanging="360"/>
      </w:pPr>
      <w:rPr>
        <w:rFonts w:ascii="Wingdings" w:hAnsi="Wingdings" w:hint="default"/>
      </w:rPr>
    </w:lvl>
    <w:lvl w:ilvl="6" w:tplc="040C0001" w:tentative="1">
      <w:start w:val="1"/>
      <w:numFmt w:val="bullet"/>
      <w:lvlText w:val=""/>
      <w:lvlJc w:val="left"/>
      <w:pPr>
        <w:ind w:left="5040" w:hanging="360"/>
      </w:pPr>
      <w:rPr>
        <w:rFonts w:ascii="Symbol" w:hAnsi="Symbol" w:hint="default"/>
      </w:rPr>
    </w:lvl>
    <w:lvl w:ilvl="7" w:tplc="040C0003" w:tentative="1">
      <w:start w:val="1"/>
      <w:numFmt w:val="bullet"/>
      <w:lvlText w:val="o"/>
      <w:lvlJc w:val="left"/>
      <w:pPr>
        <w:ind w:left="5760" w:hanging="360"/>
      </w:pPr>
      <w:rPr>
        <w:rFonts w:ascii="Courier New" w:hAnsi="Courier New" w:cs="Courier New" w:hint="default"/>
      </w:rPr>
    </w:lvl>
    <w:lvl w:ilvl="8" w:tplc="040C0005" w:tentative="1">
      <w:start w:val="1"/>
      <w:numFmt w:val="bullet"/>
      <w:lvlText w:val=""/>
      <w:lvlJc w:val="left"/>
      <w:pPr>
        <w:ind w:left="6480" w:hanging="360"/>
      </w:pPr>
      <w:rPr>
        <w:rFonts w:ascii="Wingdings" w:hAnsi="Wingdings" w:hint="default"/>
      </w:rPr>
    </w:lvl>
  </w:abstractNum>
  <w:abstractNum w:abstractNumId="21" w15:restartNumberingAfterBreak="0">
    <w:nsid w:val="229431B4"/>
    <w:multiLevelType w:val="hybridMultilevel"/>
    <w:tmpl w:val="9306D1C8"/>
    <w:lvl w:ilvl="0" w:tplc="295E8512">
      <w:start w:val="3"/>
      <w:numFmt w:val="bullet"/>
      <w:lvlText w:val="-"/>
      <w:lvlJc w:val="left"/>
      <w:pPr>
        <w:ind w:left="720" w:hanging="360"/>
      </w:pPr>
      <w:rPr>
        <w:rFonts w:ascii="Verdana" w:eastAsia="Calibri" w:hAnsi="Verdana" w:cs="Times New Roman" w:hint="default"/>
      </w:rPr>
    </w:lvl>
    <w:lvl w:ilvl="1" w:tplc="04090003">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22" w15:restartNumberingAfterBreak="0">
    <w:nsid w:val="229579AA"/>
    <w:multiLevelType w:val="hybridMultilevel"/>
    <w:tmpl w:val="949A839A"/>
    <w:lvl w:ilvl="0" w:tplc="040C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3" w15:restartNumberingAfterBreak="0">
    <w:nsid w:val="23F65A3A"/>
    <w:multiLevelType w:val="multilevel"/>
    <w:tmpl w:val="39107270"/>
    <w:lvl w:ilvl="0">
      <w:start w:val="1"/>
      <w:numFmt w:val="bullet"/>
      <w:lvlText w:val=""/>
      <w:lvlJc w:val="left"/>
      <w:pPr>
        <w:tabs>
          <w:tab w:val="num" w:pos="720"/>
        </w:tabs>
        <w:ind w:left="720" w:hanging="360"/>
      </w:pPr>
      <w:rPr>
        <w:rFonts w:ascii="Symbol" w:hAnsi="Symbol" w:hint="default"/>
        <w:sz w:val="20"/>
      </w:rPr>
    </w:lvl>
    <w:lvl w:ilvl="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Symbol" w:hAnsi="Symbol" w:hint="default"/>
        <w:sz w:val="20"/>
      </w:rPr>
    </w:lvl>
    <w:lvl w:ilvl="3" w:tentative="1">
      <w:start w:val="1"/>
      <w:numFmt w:val="bullet"/>
      <w:lvlText w:val=""/>
      <w:lvlJc w:val="left"/>
      <w:pPr>
        <w:tabs>
          <w:tab w:val="num" w:pos="2880"/>
        </w:tabs>
        <w:ind w:left="2880" w:hanging="360"/>
      </w:pPr>
      <w:rPr>
        <w:rFonts w:ascii="Symbol" w:hAnsi="Symbol" w:hint="default"/>
        <w:sz w:val="20"/>
      </w:rPr>
    </w:lvl>
    <w:lvl w:ilvl="4" w:tentative="1">
      <w:start w:val="1"/>
      <w:numFmt w:val="bullet"/>
      <w:lvlText w:val=""/>
      <w:lvlJc w:val="left"/>
      <w:pPr>
        <w:tabs>
          <w:tab w:val="num" w:pos="3600"/>
        </w:tabs>
        <w:ind w:left="3600" w:hanging="360"/>
      </w:pPr>
      <w:rPr>
        <w:rFonts w:ascii="Symbol" w:hAnsi="Symbol" w:hint="default"/>
        <w:sz w:val="20"/>
      </w:rPr>
    </w:lvl>
    <w:lvl w:ilvl="5" w:tentative="1">
      <w:start w:val="1"/>
      <w:numFmt w:val="bullet"/>
      <w:lvlText w:val=""/>
      <w:lvlJc w:val="left"/>
      <w:pPr>
        <w:tabs>
          <w:tab w:val="num" w:pos="4320"/>
        </w:tabs>
        <w:ind w:left="4320" w:hanging="360"/>
      </w:pPr>
      <w:rPr>
        <w:rFonts w:ascii="Symbol" w:hAnsi="Symbol" w:hint="default"/>
        <w:sz w:val="20"/>
      </w:rPr>
    </w:lvl>
    <w:lvl w:ilvl="6" w:tentative="1">
      <w:start w:val="1"/>
      <w:numFmt w:val="bullet"/>
      <w:lvlText w:val=""/>
      <w:lvlJc w:val="left"/>
      <w:pPr>
        <w:tabs>
          <w:tab w:val="num" w:pos="5040"/>
        </w:tabs>
        <w:ind w:left="5040" w:hanging="360"/>
      </w:pPr>
      <w:rPr>
        <w:rFonts w:ascii="Symbol" w:hAnsi="Symbol" w:hint="default"/>
        <w:sz w:val="20"/>
      </w:rPr>
    </w:lvl>
    <w:lvl w:ilvl="7" w:tentative="1">
      <w:start w:val="1"/>
      <w:numFmt w:val="bullet"/>
      <w:lvlText w:val=""/>
      <w:lvlJc w:val="left"/>
      <w:pPr>
        <w:tabs>
          <w:tab w:val="num" w:pos="5760"/>
        </w:tabs>
        <w:ind w:left="5760" w:hanging="360"/>
      </w:pPr>
      <w:rPr>
        <w:rFonts w:ascii="Symbol" w:hAnsi="Symbol" w:hint="default"/>
        <w:sz w:val="20"/>
      </w:rPr>
    </w:lvl>
    <w:lvl w:ilvl="8" w:tentative="1">
      <w:start w:val="1"/>
      <w:numFmt w:val="bullet"/>
      <w:lvlText w:val=""/>
      <w:lvlJc w:val="left"/>
      <w:pPr>
        <w:tabs>
          <w:tab w:val="num" w:pos="6480"/>
        </w:tabs>
        <w:ind w:left="6480" w:hanging="360"/>
      </w:pPr>
      <w:rPr>
        <w:rFonts w:ascii="Symbol" w:hAnsi="Symbol" w:hint="default"/>
        <w:sz w:val="20"/>
      </w:rPr>
    </w:lvl>
  </w:abstractNum>
  <w:abstractNum w:abstractNumId="24" w15:restartNumberingAfterBreak="0">
    <w:nsid w:val="2DE200D3"/>
    <w:multiLevelType w:val="multilevel"/>
    <w:tmpl w:val="ABD455B0"/>
    <w:lvl w:ilvl="0">
      <w:start w:val="1"/>
      <w:numFmt w:val="bullet"/>
      <w:lvlText w:val="-"/>
      <w:lvlJc w:val="left"/>
      <w:pPr>
        <w:ind w:left="360" w:hanging="360"/>
      </w:pPr>
      <w:rPr>
        <w:rFonts w:ascii="Calibri" w:eastAsia="Calibri" w:hAnsi="Calibri" w:cs="Calibri"/>
      </w:rPr>
    </w:lvl>
    <w:lvl w:ilvl="1">
      <w:start w:val="1"/>
      <w:numFmt w:val="bullet"/>
      <w:lvlText w:val="o"/>
      <w:lvlJc w:val="left"/>
      <w:pPr>
        <w:ind w:left="1080" w:hanging="360"/>
      </w:pPr>
      <w:rPr>
        <w:rFonts w:ascii="Courier New" w:eastAsia="Courier New" w:hAnsi="Courier New" w:cs="Courier New"/>
      </w:rPr>
    </w:lvl>
    <w:lvl w:ilvl="2">
      <w:start w:val="1"/>
      <w:numFmt w:val="bullet"/>
      <w:lvlText w:val="▪"/>
      <w:lvlJc w:val="left"/>
      <w:pPr>
        <w:ind w:left="1800" w:hanging="360"/>
      </w:pPr>
      <w:rPr>
        <w:rFonts w:ascii="Noto Sans Symbols" w:eastAsia="Noto Sans Symbols" w:hAnsi="Noto Sans Symbols" w:cs="Noto Sans Symbols"/>
      </w:rPr>
    </w:lvl>
    <w:lvl w:ilvl="3">
      <w:start w:val="1"/>
      <w:numFmt w:val="bullet"/>
      <w:lvlText w:val="●"/>
      <w:lvlJc w:val="left"/>
      <w:pPr>
        <w:ind w:left="2520" w:hanging="360"/>
      </w:pPr>
      <w:rPr>
        <w:rFonts w:ascii="Noto Sans Symbols" w:eastAsia="Noto Sans Symbols" w:hAnsi="Noto Sans Symbols" w:cs="Noto Sans Symbols"/>
      </w:rPr>
    </w:lvl>
    <w:lvl w:ilvl="4">
      <w:start w:val="1"/>
      <w:numFmt w:val="bullet"/>
      <w:lvlText w:val="o"/>
      <w:lvlJc w:val="left"/>
      <w:pPr>
        <w:ind w:left="3240" w:hanging="360"/>
      </w:pPr>
      <w:rPr>
        <w:rFonts w:ascii="Courier New" w:eastAsia="Courier New" w:hAnsi="Courier New" w:cs="Courier New"/>
      </w:rPr>
    </w:lvl>
    <w:lvl w:ilvl="5">
      <w:start w:val="1"/>
      <w:numFmt w:val="bullet"/>
      <w:lvlText w:val="▪"/>
      <w:lvlJc w:val="left"/>
      <w:pPr>
        <w:ind w:left="3960" w:hanging="360"/>
      </w:pPr>
      <w:rPr>
        <w:rFonts w:ascii="Noto Sans Symbols" w:eastAsia="Noto Sans Symbols" w:hAnsi="Noto Sans Symbols" w:cs="Noto Sans Symbols"/>
      </w:rPr>
    </w:lvl>
    <w:lvl w:ilvl="6">
      <w:start w:val="1"/>
      <w:numFmt w:val="bullet"/>
      <w:lvlText w:val="●"/>
      <w:lvlJc w:val="left"/>
      <w:pPr>
        <w:ind w:left="4680" w:hanging="360"/>
      </w:pPr>
      <w:rPr>
        <w:rFonts w:ascii="Noto Sans Symbols" w:eastAsia="Noto Sans Symbols" w:hAnsi="Noto Sans Symbols" w:cs="Noto Sans Symbols"/>
      </w:rPr>
    </w:lvl>
    <w:lvl w:ilvl="7">
      <w:start w:val="1"/>
      <w:numFmt w:val="bullet"/>
      <w:lvlText w:val="o"/>
      <w:lvlJc w:val="left"/>
      <w:pPr>
        <w:ind w:left="5400" w:hanging="360"/>
      </w:pPr>
      <w:rPr>
        <w:rFonts w:ascii="Courier New" w:eastAsia="Courier New" w:hAnsi="Courier New" w:cs="Courier New"/>
      </w:rPr>
    </w:lvl>
    <w:lvl w:ilvl="8">
      <w:start w:val="1"/>
      <w:numFmt w:val="bullet"/>
      <w:lvlText w:val="▪"/>
      <w:lvlJc w:val="left"/>
      <w:pPr>
        <w:ind w:left="6120" w:hanging="360"/>
      </w:pPr>
      <w:rPr>
        <w:rFonts w:ascii="Noto Sans Symbols" w:eastAsia="Noto Sans Symbols" w:hAnsi="Noto Sans Symbols" w:cs="Noto Sans Symbols"/>
      </w:rPr>
    </w:lvl>
  </w:abstractNum>
  <w:abstractNum w:abstractNumId="25" w15:restartNumberingAfterBreak="0">
    <w:nsid w:val="2EA23412"/>
    <w:multiLevelType w:val="hybridMultilevel"/>
    <w:tmpl w:val="8CD8ABE4"/>
    <w:lvl w:ilvl="0" w:tplc="040C0001">
      <w:start w:val="1"/>
      <w:numFmt w:val="bullet"/>
      <w:lvlText w:val=""/>
      <w:lvlJc w:val="left"/>
      <w:pPr>
        <w:ind w:left="501" w:hanging="360"/>
      </w:pPr>
      <w:rPr>
        <w:rFonts w:ascii="Symbol" w:hAnsi="Symbol" w:hint="default"/>
      </w:rPr>
    </w:lvl>
    <w:lvl w:ilvl="1" w:tplc="040C0003" w:tentative="1">
      <w:start w:val="1"/>
      <w:numFmt w:val="bullet"/>
      <w:lvlText w:val="o"/>
      <w:lvlJc w:val="left"/>
      <w:pPr>
        <w:ind w:left="1221" w:hanging="360"/>
      </w:pPr>
      <w:rPr>
        <w:rFonts w:ascii="Courier New" w:hAnsi="Courier New" w:cs="Courier New" w:hint="default"/>
      </w:rPr>
    </w:lvl>
    <w:lvl w:ilvl="2" w:tplc="040C0005" w:tentative="1">
      <w:start w:val="1"/>
      <w:numFmt w:val="bullet"/>
      <w:lvlText w:val=""/>
      <w:lvlJc w:val="left"/>
      <w:pPr>
        <w:ind w:left="1941" w:hanging="360"/>
      </w:pPr>
      <w:rPr>
        <w:rFonts w:ascii="Wingdings" w:hAnsi="Wingdings" w:hint="default"/>
      </w:rPr>
    </w:lvl>
    <w:lvl w:ilvl="3" w:tplc="040C0001" w:tentative="1">
      <w:start w:val="1"/>
      <w:numFmt w:val="bullet"/>
      <w:lvlText w:val=""/>
      <w:lvlJc w:val="left"/>
      <w:pPr>
        <w:ind w:left="2661" w:hanging="360"/>
      </w:pPr>
      <w:rPr>
        <w:rFonts w:ascii="Symbol" w:hAnsi="Symbol" w:hint="default"/>
      </w:rPr>
    </w:lvl>
    <w:lvl w:ilvl="4" w:tplc="040C0003" w:tentative="1">
      <w:start w:val="1"/>
      <w:numFmt w:val="bullet"/>
      <w:lvlText w:val="o"/>
      <w:lvlJc w:val="left"/>
      <w:pPr>
        <w:ind w:left="3381" w:hanging="360"/>
      </w:pPr>
      <w:rPr>
        <w:rFonts w:ascii="Courier New" w:hAnsi="Courier New" w:cs="Courier New" w:hint="default"/>
      </w:rPr>
    </w:lvl>
    <w:lvl w:ilvl="5" w:tplc="040C0005" w:tentative="1">
      <w:start w:val="1"/>
      <w:numFmt w:val="bullet"/>
      <w:lvlText w:val=""/>
      <w:lvlJc w:val="left"/>
      <w:pPr>
        <w:ind w:left="4101" w:hanging="360"/>
      </w:pPr>
      <w:rPr>
        <w:rFonts w:ascii="Wingdings" w:hAnsi="Wingdings" w:hint="default"/>
      </w:rPr>
    </w:lvl>
    <w:lvl w:ilvl="6" w:tplc="040C0001" w:tentative="1">
      <w:start w:val="1"/>
      <w:numFmt w:val="bullet"/>
      <w:lvlText w:val=""/>
      <w:lvlJc w:val="left"/>
      <w:pPr>
        <w:ind w:left="4821" w:hanging="360"/>
      </w:pPr>
      <w:rPr>
        <w:rFonts w:ascii="Symbol" w:hAnsi="Symbol" w:hint="default"/>
      </w:rPr>
    </w:lvl>
    <w:lvl w:ilvl="7" w:tplc="040C0003" w:tentative="1">
      <w:start w:val="1"/>
      <w:numFmt w:val="bullet"/>
      <w:lvlText w:val="o"/>
      <w:lvlJc w:val="left"/>
      <w:pPr>
        <w:ind w:left="5541" w:hanging="360"/>
      </w:pPr>
      <w:rPr>
        <w:rFonts w:ascii="Courier New" w:hAnsi="Courier New" w:cs="Courier New" w:hint="default"/>
      </w:rPr>
    </w:lvl>
    <w:lvl w:ilvl="8" w:tplc="040C0005" w:tentative="1">
      <w:start w:val="1"/>
      <w:numFmt w:val="bullet"/>
      <w:lvlText w:val=""/>
      <w:lvlJc w:val="left"/>
      <w:pPr>
        <w:ind w:left="6261" w:hanging="360"/>
      </w:pPr>
      <w:rPr>
        <w:rFonts w:ascii="Wingdings" w:hAnsi="Wingdings" w:hint="default"/>
      </w:rPr>
    </w:lvl>
  </w:abstractNum>
  <w:abstractNum w:abstractNumId="26" w15:restartNumberingAfterBreak="0">
    <w:nsid w:val="381A02B3"/>
    <w:multiLevelType w:val="hybridMultilevel"/>
    <w:tmpl w:val="675CAFBE"/>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27" w15:restartNumberingAfterBreak="0">
    <w:nsid w:val="3A324D6B"/>
    <w:multiLevelType w:val="multilevel"/>
    <w:tmpl w:val="777652BC"/>
    <w:lvl w:ilvl="0">
      <w:start w:val="1"/>
      <w:numFmt w:val="bullet"/>
      <w:lvlText w:val=""/>
      <w:lvlJc w:val="left"/>
      <w:pPr>
        <w:tabs>
          <w:tab w:val="num" w:pos="720"/>
        </w:tabs>
        <w:ind w:left="720" w:hanging="360"/>
      </w:pPr>
      <w:rPr>
        <w:rFonts w:ascii="Symbol" w:hAnsi="Symbol" w:hint="default"/>
        <w:sz w:val="20"/>
      </w:rPr>
    </w:lvl>
    <w:lvl w:ilvl="1">
      <w:start w:val="1"/>
      <w:numFmt w:val="bullet"/>
      <w:lvlText w:val=""/>
      <w:lvlJc w:val="left"/>
      <w:pPr>
        <w:tabs>
          <w:tab w:val="num" w:pos="1440"/>
        </w:tabs>
        <w:ind w:left="1440" w:hanging="360"/>
      </w:pPr>
      <w:rPr>
        <w:rFonts w:ascii="Symbol" w:hAnsi="Symbol" w:hint="default"/>
        <w:sz w:val="20"/>
      </w:rPr>
    </w:lvl>
    <w:lvl w:ilvl="2" w:tentative="1">
      <w:start w:val="1"/>
      <w:numFmt w:val="bullet"/>
      <w:lvlText w:val=""/>
      <w:lvlJc w:val="left"/>
      <w:pPr>
        <w:tabs>
          <w:tab w:val="num" w:pos="2160"/>
        </w:tabs>
        <w:ind w:left="2160" w:hanging="360"/>
      </w:pPr>
      <w:rPr>
        <w:rFonts w:ascii="Symbol" w:hAnsi="Symbol" w:hint="default"/>
        <w:sz w:val="20"/>
      </w:rPr>
    </w:lvl>
    <w:lvl w:ilvl="3" w:tentative="1">
      <w:start w:val="1"/>
      <w:numFmt w:val="bullet"/>
      <w:lvlText w:val=""/>
      <w:lvlJc w:val="left"/>
      <w:pPr>
        <w:tabs>
          <w:tab w:val="num" w:pos="2880"/>
        </w:tabs>
        <w:ind w:left="2880" w:hanging="360"/>
      </w:pPr>
      <w:rPr>
        <w:rFonts w:ascii="Symbol" w:hAnsi="Symbol" w:hint="default"/>
        <w:sz w:val="20"/>
      </w:rPr>
    </w:lvl>
    <w:lvl w:ilvl="4" w:tentative="1">
      <w:start w:val="1"/>
      <w:numFmt w:val="bullet"/>
      <w:lvlText w:val=""/>
      <w:lvlJc w:val="left"/>
      <w:pPr>
        <w:tabs>
          <w:tab w:val="num" w:pos="3600"/>
        </w:tabs>
        <w:ind w:left="3600" w:hanging="360"/>
      </w:pPr>
      <w:rPr>
        <w:rFonts w:ascii="Symbol" w:hAnsi="Symbol" w:hint="default"/>
        <w:sz w:val="20"/>
      </w:rPr>
    </w:lvl>
    <w:lvl w:ilvl="5" w:tentative="1">
      <w:start w:val="1"/>
      <w:numFmt w:val="bullet"/>
      <w:lvlText w:val=""/>
      <w:lvlJc w:val="left"/>
      <w:pPr>
        <w:tabs>
          <w:tab w:val="num" w:pos="4320"/>
        </w:tabs>
        <w:ind w:left="4320" w:hanging="360"/>
      </w:pPr>
      <w:rPr>
        <w:rFonts w:ascii="Symbol" w:hAnsi="Symbol" w:hint="default"/>
        <w:sz w:val="20"/>
      </w:rPr>
    </w:lvl>
    <w:lvl w:ilvl="6" w:tentative="1">
      <w:start w:val="1"/>
      <w:numFmt w:val="bullet"/>
      <w:lvlText w:val=""/>
      <w:lvlJc w:val="left"/>
      <w:pPr>
        <w:tabs>
          <w:tab w:val="num" w:pos="5040"/>
        </w:tabs>
        <w:ind w:left="5040" w:hanging="360"/>
      </w:pPr>
      <w:rPr>
        <w:rFonts w:ascii="Symbol" w:hAnsi="Symbol" w:hint="default"/>
        <w:sz w:val="20"/>
      </w:rPr>
    </w:lvl>
    <w:lvl w:ilvl="7" w:tentative="1">
      <w:start w:val="1"/>
      <w:numFmt w:val="bullet"/>
      <w:lvlText w:val=""/>
      <w:lvlJc w:val="left"/>
      <w:pPr>
        <w:tabs>
          <w:tab w:val="num" w:pos="5760"/>
        </w:tabs>
        <w:ind w:left="5760" w:hanging="360"/>
      </w:pPr>
      <w:rPr>
        <w:rFonts w:ascii="Symbol" w:hAnsi="Symbol" w:hint="default"/>
        <w:sz w:val="20"/>
      </w:rPr>
    </w:lvl>
    <w:lvl w:ilvl="8" w:tentative="1">
      <w:start w:val="1"/>
      <w:numFmt w:val="bullet"/>
      <w:lvlText w:val=""/>
      <w:lvlJc w:val="left"/>
      <w:pPr>
        <w:tabs>
          <w:tab w:val="num" w:pos="6480"/>
        </w:tabs>
        <w:ind w:left="6480" w:hanging="360"/>
      </w:pPr>
      <w:rPr>
        <w:rFonts w:ascii="Symbol" w:hAnsi="Symbol" w:hint="default"/>
        <w:sz w:val="20"/>
      </w:rPr>
    </w:lvl>
  </w:abstractNum>
  <w:abstractNum w:abstractNumId="28" w15:restartNumberingAfterBreak="0">
    <w:nsid w:val="3CFA148A"/>
    <w:multiLevelType w:val="hybridMultilevel"/>
    <w:tmpl w:val="615EB638"/>
    <w:lvl w:ilvl="0" w:tplc="040C0001">
      <w:start w:val="1"/>
      <w:numFmt w:val="bullet"/>
      <w:lvlText w:val=""/>
      <w:lvlJc w:val="left"/>
      <w:pPr>
        <w:ind w:left="360" w:hanging="360"/>
      </w:pPr>
      <w:rPr>
        <w:rFonts w:ascii="Symbol" w:hAnsi="Symbol" w:hint="default"/>
      </w:rPr>
    </w:lvl>
    <w:lvl w:ilvl="1" w:tplc="040C0003" w:tentative="1">
      <w:start w:val="1"/>
      <w:numFmt w:val="bullet"/>
      <w:lvlText w:val="o"/>
      <w:lvlJc w:val="left"/>
      <w:pPr>
        <w:ind w:left="1080" w:hanging="360"/>
      </w:pPr>
      <w:rPr>
        <w:rFonts w:ascii="Courier New" w:hAnsi="Courier New" w:cs="Courier New" w:hint="default"/>
      </w:rPr>
    </w:lvl>
    <w:lvl w:ilvl="2" w:tplc="040C0005" w:tentative="1">
      <w:start w:val="1"/>
      <w:numFmt w:val="bullet"/>
      <w:lvlText w:val=""/>
      <w:lvlJc w:val="left"/>
      <w:pPr>
        <w:ind w:left="1800" w:hanging="360"/>
      </w:pPr>
      <w:rPr>
        <w:rFonts w:ascii="Wingdings" w:hAnsi="Wingdings" w:hint="default"/>
      </w:rPr>
    </w:lvl>
    <w:lvl w:ilvl="3" w:tplc="040C0001" w:tentative="1">
      <w:start w:val="1"/>
      <w:numFmt w:val="bullet"/>
      <w:lvlText w:val=""/>
      <w:lvlJc w:val="left"/>
      <w:pPr>
        <w:ind w:left="2520" w:hanging="360"/>
      </w:pPr>
      <w:rPr>
        <w:rFonts w:ascii="Symbol" w:hAnsi="Symbol" w:hint="default"/>
      </w:rPr>
    </w:lvl>
    <w:lvl w:ilvl="4" w:tplc="040C0003" w:tentative="1">
      <w:start w:val="1"/>
      <w:numFmt w:val="bullet"/>
      <w:lvlText w:val="o"/>
      <w:lvlJc w:val="left"/>
      <w:pPr>
        <w:ind w:left="3240" w:hanging="360"/>
      </w:pPr>
      <w:rPr>
        <w:rFonts w:ascii="Courier New" w:hAnsi="Courier New" w:cs="Courier New" w:hint="default"/>
      </w:rPr>
    </w:lvl>
    <w:lvl w:ilvl="5" w:tplc="040C0005" w:tentative="1">
      <w:start w:val="1"/>
      <w:numFmt w:val="bullet"/>
      <w:lvlText w:val=""/>
      <w:lvlJc w:val="left"/>
      <w:pPr>
        <w:ind w:left="3960" w:hanging="360"/>
      </w:pPr>
      <w:rPr>
        <w:rFonts w:ascii="Wingdings" w:hAnsi="Wingdings" w:hint="default"/>
      </w:rPr>
    </w:lvl>
    <w:lvl w:ilvl="6" w:tplc="040C0001" w:tentative="1">
      <w:start w:val="1"/>
      <w:numFmt w:val="bullet"/>
      <w:lvlText w:val=""/>
      <w:lvlJc w:val="left"/>
      <w:pPr>
        <w:ind w:left="4680" w:hanging="360"/>
      </w:pPr>
      <w:rPr>
        <w:rFonts w:ascii="Symbol" w:hAnsi="Symbol" w:hint="default"/>
      </w:rPr>
    </w:lvl>
    <w:lvl w:ilvl="7" w:tplc="040C0003" w:tentative="1">
      <w:start w:val="1"/>
      <w:numFmt w:val="bullet"/>
      <w:lvlText w:val="o"/>
      <w:lvlJc w:val="left"/>
      <w:pPr>
        <w:ind w:left="5400" w:hanging="360"/>
      </w:pPr>
      <w:rPr>
        <w:rFonts w:ascii="Courier New" w:hAnsi="Courier New" w:cs="Courier New" w:hint="default"/>
      </w:rPr>
    </w:lvl>
    <w:lvl w:ilvl="8" w:tplc="040C0005" w:tentative="1">
      <w:start w:val="1"/>
      <w:numFmt w:val="bullet"/>
      <w:lvlText w:val=""/>
      <w:lvlJc w:val="left"/>
      <w:pPr>
        <w:ind w:left="6120" w:hanging="360"/>
      </w:pPr>
      <w:rPr>
        <w:rFonts w:ascii="Wingdings" w:hAnsi="Wingdings" w:hint="default"/>
      </w:rPr>
    </w:lvl>
  </w:abstractNum>
  <w:abstractNum w:abstractNumId="29" w15:restartNumberingAfterBreak="0">
    <w:nsid w:val="40B81901"/>
    <w:multiLevelType w:val="hybridMultilevel"/>
    <w:tmpl w:val="86F4E400"/>
    <w:lvl w:ilvl="0" w:tplc="040C0003">
      <w:start w:val="1"/>
      <w:numFmt w:val="bullet"/>
      <w:lvlText w:val="o"/>
      <w:lvlJc w:val="left"/>
      <w:pPr>
        <w:ind w:left="1211" w:hanging="360"/>
      </w:pPr>
      <w:rPr>
        <w:rFonts w:ascii="Courier New" w:hAnsi="Courier New" w:cs="Courier New" w:hint="default"/>
      </w:rPr>
    </w:lvl>
    <w:lvl w:ilvl="1" w:tplc="04090003">
      <w:start w:val="1"/>
      <w:numFmt w:val="bullet"/>
      <w:lvlText w:val="o"/>
      <w:lvlJc w:val="left"/>
      <w:pPr>
        <w:ind w:left="1211" w:hanging="360"/>
      </w:pPr>
      <w:rPr>
        <w:rFonts w:ascii="Courier New" w:hAnsi="Courier New" w:cs="Courier New" w:hint="default"/>
      </w:rPr>
    </w:lvl>
    <w:lvl w:ilvl="2" w:tplc="04090005">
      <w:start w:val="1"/>
      <w:numFmt w:val="bullet"/>
      <w:lvlText w:val=""/>
      <w:lvlJc w:val="left"/>
      <w:pPr>
        <w:ind w:left="2204" w:hanging="360"/>
      </w:pPr>
      <w:rPr>
        <w:rFonts w:ascii="Wingdings" w:hAnsi="Wingdings" w:hint="default"/>
      </w:rPr>
    </w:lvl>
    <w:lvl w:ilvl="3" w:tplc="04090001">
      <w:start w:val="1"/>
      <w:numFmt w:val="bullet"/>
      <w:lvlText w:val=""/>
      <w:lvlJc w:val="left"/>
      <w:pPr>
        <w:ind w:left="3240" w:hanging="360"/>
      </w:pPr>
      <w:rPr>
        <w:rFonts w:ascii="Symbol" w:hAnsi="Symbol" w:hint="default"/>
      </w:rPr>
    </w:lvl>
    <w:lvl w:ilvl="4" w:tplc="04090003" w:tentative="1">
      <w:start w:val="1"/>
      <w:numFmt w:val="bullet"/>
      <w:lvlText w:val="o"/>
      <w:lvlJc w:val="left"/>
      <w:pPr>
        <w:ind w:left="3960" w:hanging="360"/>
      </w:pPr>
      <w:rPr>
        <w:rFonts w:ascii="Courier New" w:hAnsi="Courier New" w:cs="Courier New" w:hint="default"/>
      </w:rPr>
    </w:lvl>
    <w:lvl w:ilvl="5" w:tplc="04090005" w:tentative="1">
      <w:start w:val="1"/>
      <w:numFmt w:val="bullet"/>
      <w:lvlText w:val=""/>
      <w:lvlJc w:val="left"/>
      <w:pPr>
        <w:ind w:left="4680" w:hanging="360"/>
      </w:pPr>
      <w:rPr>
        <w:rFonts w:ascii="Wingdings" w:hAnsi="Wingdings" w:hint="default"/>
      </w:rPr>
    </w:lvl>
    <w:lvl w:ilvl="6" w:tplc="04090001" w:tentative="1">
      <w:start w:val="1"/>
      <w:numFmt w:val="bullet"/>
      <w:lvlText w:val=""/>
      <w:lvlJc w:val="left"/>
      <w:pPr>
        <w:ind w:left="5400" w:hanging="360"/>
      </w:pPr>
      <w:rPr>
        <w:rFonts w:ascii="Symbol" w:hAnsi="Symbol" w:hint="default"/>
      </w:rPr>
    </w:lvl>
    <w:lvl w:ilvl="7" w:tplc="04090003" w:tentative="1">
      <w:start w:val="1"/>
      <w:numFmt w:val="bullet"/>
      <w:lvlText w:val="o"/>
      <w:lvlJc w:val="left"/>
      <w:pPr>
        <w:ind w:left="6120" w:hanging="360"/>
      </w:pPr>
      <w:rPr>
        <w:rFonts w:ascii="Courier New" w:hAnsi="Courier New" w:cs="Courier New" w:hint="default"/>
      </w:rPr>
    </w:lvl>
    <w:lvl w:ilvl="8" w:tplc="04090005" w:tentative="1">
      <w:start w:val="1"/>
      <w:numFmt w:val="bullet"/>
      <w:lvlText w:val=""/>
      <w:lvlJc w:val="left"/>
      <w:pPr>
        <w:ind w:left="6840" w:hanging="360"/>
      </w:pPr>
      <w:rPr>
        <w:rFonts w:ascii="Wingdings" w:hAnsi="Wingdings" w:hint="default"/>
      </w:rPr>
    </w:lvl>
  </w:abstractNum>
  <w:abstractNum w:abstractNumId="30" w15:restartNumberingAfterBreak="0">
    <w:nsid w:val="47012586"/>
    <w:multiLevelType w:val="multilevel"/>
    <w:tmpl w:val="9530CE12"/>
    <w:lvl w:ilvl="0">
      <w:start w:val="1"/>
      <w:numFmt w:val="bullet"/>
      <w:lvlText w:val=""/>
      <w:lvlJc w:val="left"/>
      <w:pPr>
        <w:tabs>
          <w:tab w:val="num" w:pos="720"/>
        </w:tabs>
        <w:ind w:left="720" w:hanging="360"/>
      </w:pPr>
      <w:rPr>
        <w:rFonts w:ascii="Symbol" w:hAnsi="Symbol" w:hint="default"/>
        <w:sz w:val="20"/>
      </w:rPr>
    </w:lvl>
    <w:lvl w:ilvl="1" w:tentative="1">
      <w:start w:val="1"/>
      <w:numFmt w:val="bullet"/>
      <w:lvlText w:val=""/>
      <w:lvlJc w:val="left"/>
      <w:pPr>
        <w:tabs>
          <w:tab w:val="num" w:pos="1440"/>
        </w:tabs>
        <w:ind w:left="1440" w:hanging="360"/>
      </w:pPr>
      <w:rPr>
        <w:rFonts w:ascii="Symbol" w:hAnsi="Symbol" w:hint="default"/>
        <w:sz w:val="20"/>
      </w:rPr>
    </w:lvl>
    <w:lvl w:ilvl="2" w:tentative="1">
      <w:start w:val="1"/>
      <w:numFmt w:val="bullet"/>
      <w:lvlText w:val=""/>
      <w:lvlJc w:val="left"/>
      <w:pPr>
        <w:tabs>
          <w:tab w:val="num" w:pos="2160"/>
        </w:tabs>
        <w:ind w:left="2160" w:hanging="360"/>
      </w:pPr>
      <w:rPr>
        <w:rFonts w:ascii="Symbol" w:hAnsi="Symbol" w:hint="default"/>
        <w:sz w:val="20"/>
      </w:rPr>
    </w:lvl>
    <w:lvl w:ilvl="3" w:tentative="1">
      <w:start w:val="1"/>
      <w:numFmt w:val="bullet"/>
      <w:lvlText w:val=""/>
      <w:lvlJc w:val="left"/>
      <w:pPr>
        <w:tabs>
          <w:tab w:val="num" w:pos="2880"/>
        </w:tabs>
        <w:ind w:left="2880" w:hanging="360"/>
      </w:pPr>
      <w:rPr>
        <w:rFonts w:ascii="Symbol" w:hAnsi="Symbol" w:hint="default"/>
        <w:sz w:val="20"/>
      </w:rPr>
    </w:lvl>
    <w:lvl w:ilvl="4" w:tentative="1">
      <w:start w:val="1"/>
      <w:numFmt w:val="bullet"/>
      <w:lvlText w:val=""/>
      <w:lvlJc w:val="left"/>
      <w:pPr>
        <w:tabs>
          <w:tab w:val="num" w:pos="3600"/>
        </w:tabs>
        <w:ind w:left="3600" w:hanging="360"/>
      </w:pPr>
      <w:rPr>
        <w:rFonts w:ascii="Symbol" w:hAnsi="Symbol" w:hint="default"/>
        <w:sz w:val="20"/>
      </w:rPr>
    </w:lvl>
    <w:lvl w:ilvl="5" w:tentative="1">
      <w:start w:val="1"/>
      <w:numFmt w:val="bullet"/>
      <w:lvlText w:val=""/>
      <w:lvlJc w:val="left"/>
      <w:pPr>
        <w:tabs>
          <w:tab w:val="num" w:pos="4320"/>
        </w:tabs>
        <w:ind w:left="4320" w:hanging="360"/>
      </w:pPr>
      <w:rPr>
        <w:rFonts w:ascii="Symbol" w:hAnsi="Symbol" w:hint="default"/>
        <w:sz w:val="20"/>
      </w:rPr>
    </w:lvl>
    <w:lvl w:ilvl="6" w:tentative="1">
      <w:start w:val="1"/>
      <w:numFmt w:val="bullet"/>
      <w:lvlText w:val=""/>
      <w:lvlJc w:val="left"/>
      <w:pPr>
        <w:tabs>
          <w:tab w:val="num" w:pos="5040"/>
        </w:tabs>
        <w:ind w:left="5040" w:hanging="360"/>
      </w:pPr>
      <w:rPr>
        <w:rFonts w:ascii="Symbol" w:hAnsi="Symbol" w:hint="default"/>
        <w:sz w:val="20"/>
      </w:rPr>
    </w:lvl>
    <w:lvl w:ilvl="7" w:tentative="1">
      <w:start w:val="1"/>
      <w:numFmt w:val="bullet"/>
      <w:lvlText w:val=""/>
      <w:lvlJc w:val="left"/>
      <w:pPr>
        <w:tabs>
          <w:tab w:val="num" w:pos="5760"/>
        </w:tabs>
        <w:ind w:left="5760" w:hanging="360"/>
      </w:pPr>
      <w:rPr>
        <w:rFonts w:ascii="Symbol" w:hAnsi="Symbol" w:hint="default"/>
        <w:sz w:val="20"/>
      </w:rPr>
    </w:lvl>
    <w:lvl w:ilvl="8" w:tentative="1">
      <w:start w:val="1"/>
      <w:numFmt w:val="bullet"/>
      <w:lvlText w:val=""/>
      <w:lvlJc w:val="left"/>
      <w:pPr>
        <w:tabs>
          <w:tab w:val="num" w:pos="6480"/>
        </w:tabs>
        <w:ind w:left="6480" w:hanging="360"/>
      </w:pPr>
      <w:rPr>
        <w:rFonts w:ascii="Symbol" w:hAnsi="Symbol" w:hint="default"/>
        <w:sz w:val="20"/>
      </w:rPr>
    </w:lvl>
  </w:abstractNum>
  <w:abstractNum w:abstractNumId="31" w15:restartNumberingAfterBreak="0">
    <w:nsid w:val="49576428"/>
    <w:multiLevelType w:val="hybridMultilevel"/>
    <w:tmpl w:val="5F06D06E"/>
    <w:lvl w:ilvl="0" w:tplc="040C0001">
      <w:start w:val="1"/>
      <w:numFmt w:val="bullet"/>
      <w:lvlText w:val=""/>
      <w:lvlJc w:val="left"/>
      <w:pPr>
        <w:ind w:left="360" w:hanging="360"/>
      </w:pPr>
      <w:rPr>
        <w:rFonts w:ascii="Symbol" w:hAnsi="Symbol" w:hint="default"/>
      </w:rPr>
    </w:lvl>
    <w:lvl w:ilvl="1" w:tplc="040C0003" w:tentative="1">
      <w:start w:val="1"/>
      <w:numFmt w:val="bullet"/>
      <w:lvlText w:val="o"/>
      <w:lvlJc w:val="left"/>
      <w:pPr>
        <w:ind w:left="1080" w:hanging="360"/>
      </w:pPr>
      <w:rPr>
        <w:rFonts w:ascii="Courier New" w:hAnsi="Courier New" w:cs="Courier New" w:hint="default"/>
      </w:rPr>
    </w:lvl>
    <w:lvl w:ilvl="2" w:tplc="040C0005" w:tentative="1">
      <w:start w:val="1"/>
      <w:numFmt w:val="bullet"/>
      <w:lvlText w:val=""/>
      <w:lvlJc w:val="left"/>
      <w:pPr>
        <w:ind w:left="1800" w:hanging="360"/>
      </w:pPr>
      <w:rPr>
        <w:rFonts w:ascii="Wingdings" w:hAnsi="Wingdings" w:hint="default"/>
      </w:rPr>
    </w:lvl>
    <w:lvl w:ilvl="3" w:tplc="040C0001" w:tentative="1">
      <w:start w:val="1"/>
      <w:numFmt w:val="bullet"/>
      <w:lvlText w:val=""/>
      <w:lvlJc w:val="left"/>
      <w:pPr>
        <w:ind w:left="2520" w:hanging="360"/>
      </w:pPr>
      <w:rPr>
        <w:rFonts w:ascii="Symbol" w:hAnsi="Symbol" w:hint="default"/>
      </w:rPr>
    </w:lvl>
    <w:lvl w:ilvl="4" w:tplc="040C0003" w:tentative="1">
      <w:start w:val="1"/>
      <w:numFmt w:val="bullet"/>
      <w:lvlText w:val="o"/>
      <w:lvlJc w:val="left"/>
      <w:pPr>
        <w:ind w:left="3240" w:hanging="360"/>
      </w:pPr>
      <w:rPr>
        <w:rFonts w:ascii="Courier New" w:hAnsi="Courier New" w:cs="Courier New" w:hint="default"/>
      </w:rPr>
    </w:lvl>
    <w:lvl w:ilvl="5" w:tplc="040C0005" w:tentative="1">
      <w:start w:val="1"/>
      <w:numFmt w:val="bullet"/>
      <w:lvlText w:val=""/>
      <w:lvlJc w:val="left"/>
      <w:pPr>
        <w:ind w:left="3960" w:hanging="360"/>
      </w:pPr>
      <w:rPr>
        <w:rFonts w:ascii="Wingdings" w:hAnsi="Wingdings" w:hint="default"/>
      </w:rPr>
    </w:lvl>
    <w:lvl w:ilvl="6" w:tplc="040C0001" w:tentative="1">
      <w:start w:val="1"/>
      <w:numFmt w:val="bullet"/>
      <w:lvlText w:val=""/>
      <w:lvlJc w:val="left"/>
      <w:pPr>
        <w:ind w:left="4680" w:hanging="360"/>
      </w:pPr>
      <w:rPr>
        <w:rFonts w:ascii="Symbol" w:hAnsi="Symbol" w:hint="default"/>
      </w:rPr>
    </w:lvl>
    <w:lvl w:ilvl="7" w:tplc="040C0003" w:tentative="1">
      <w:start w:val="1"/>
      <w:numFmt w:val="bullet"/>
      <w:lvlText w:val="o"/>
      <w:lvlJc w:val="left"/>
      <w:pPr>
        <w:ind w:left="5400" w:hanging="360"/>
      </w:pPr>
      <w:rPr>
        <w:rFonts w:ascii="Courier New" w:hAnsi="Courier New" w:cs="Courier New" w:hint="default"/>
      </w:rPr>
    </w:lvl>
    <w:lvl w:ilvl="8" w:tplc="040C0005" w:tentative="1">
      <w:start w:val="1"/>
      <w:numFmt w:val="bullet"/>
      <w:lvlText w:val=""/>
      <w:lvlJc w:val="left"/>
      <w:pPr>
        <w:ind w:left="6120" w:hanging="360"/>
      </w:pPr>
      <w:rPr>
        <w:rFonts w:ascii="Wingdings" w:hAnsi="Wingdings" w:hint="default"/>
      </w:rPr>
    </w:lvl>
  </w:abstractNum>
  <w:abstractNum w:abstractNumId="32" w15:restartNumberingAfterBreak="0">
    <w:nsid w:val="49B573B6"/>
    <w:multiLevelType w:val="hybridMultilevel"/>
    <w:tmpl w:val="D1DCA4FA"/>
    <w:lvl w:ilvl="0" w:tplc="04100017">
      <w:start w:val="1"/>
      <w:numFmt w:val="lowerLetter"/>
      <w:lvlText w:val="%1)"/>
      <w:lvlJc w:val="left"/>
      <w:pPr>
        <w:ind w:left="1364" w:hanging="360"/>
      </w:pPr>
    </w:lvl>
    <w:lvl w:ilvl="1" w:tplc="04100019" w:tentative="1">
      <w:start w:val="1"/>
      <w:numFmt w:val="lowerLetter"/>
      <w:lvlText w:val="%2."/>
      <w:lvlJc w:val="left"/>
      <w:pPr>
        <w:ind w:left="2084" w:hanging="360"/>
      </w:pPr>
    </w:lvl>
    <w:lvl w:ilvl="2" w:tplc="0410001B" w:tentative="1">
      <w:start w:val="1"/>
      <w:numFmt w:val="lowerRoman"/>
      <w:lvlText w:val="%3."/>
      <w:lvlJc w:val="right"/>
      <w:pPr>
        <w:ind w:left="2804" w:hanging="180"/>
      </w:pPr>
    </w:lvl>
    <w:lvl w:ilvl="3" w:tplc="0410000F" w:tentative="1">
      <w:start w:val="1"/>
      <w:numFmt w:val="decimal"/>
      <w:lvlText w:val="%4."/>
      <w:lvlJc w:val="left"/>
      <w:pPr>
        <w:ind w:left="3524" w:hanging="360"/>
      </w:pPr>
    </w:lvl>
    <w:lvl w:ilvl="4" w:tplc="04100019" w:tentative="1">
      <w:start w:val="1"/>
      <w:numFmt w:val="lowerLetter"/>
      <w:lvlText w:val="%5."/>
      <w:lvlJc w:val="left"/>
      <w:pPr>
        <w:ind w:left="4244" w:hanging="360"/>
      </w:pPr>
    </w:lvl>
    <w:lvl w:ilvl="5" w:tplc="0410001B" w:tentative="1">
      <w:start w:val="1"/>
      <w:numFmt w:val="lowerRoman"/>
      <w:lvlText w:val="%6."/>
      <w:lvlJc w:val="right"/>
      <w:pPr>
        <w:ind w:left="4964" w:hanging="180"/>
      </w:pPr>
    </w:lvl>
    <w:lvl w:ilvl="6" w:tplc="0410000F" w:tentative="1">
      <w:start w:val="1"/>
      <w:numFmt w:val="decimal"/>
      <w:lvlText w:val="%7."/>
      <w:lvlJc w:val="left"/>
      <w:pPr>
        <w:ind w:left="5684" w:hanging="360"/>
      </w:pPr>
    </w:lvl>
    <w:lvl w:ilvl="7" w:tplc="04100019" w:tentative="1">
      <w:start w:val="1"/>
      <w:numFmt w:val="lowerLetter"/>
      <w:lvlText w:val="%8."/>
      <w:lvlJc w:val="left"/>
      <w:pPr>
        <w:ind w:left="6404" w:hanging="360"/>
      </w:pPr>
    </w:lvl>
    <w:lvl w:ilvl="8" w:tplc="0410001B" w:tentative="1">
      <w:start w:val="1"/>
      <w:numFmt w:val="lowerRoman"/>
      <w:lvlText w:val="%9."/>
      <w:lvlJc w:val="right"/>
      <w:pPr>
        <w:ind w:left="7124" w:hanging="180"/>
      </w:pPr>
    </w:lvl>
  </w:abstractNum>
  <w:abstractNum w:abstractNumId="33" w15:restartNumberingAfterBreak="0">
    <w:nsid w:val="49BC73DC"/>
    <w:multiLevelType w:val="hybridMultilevel"/>
    <w:tmpl w:val="4F9A160E"/>
    <w:lvl w:ilvl="0" w:tplc="8EB42744">
      <w:start w:val="1"/>
      <w:numFmt w:val="upperRoman"/>
      <w:lvlText w:val="%1."/>
      <w:lvlJc w:val="left"/>
      <w:pPr>
        <w:ind w:left="450" w:hanging="360"/>
      </w:pPr>
      <w:rPr>
        <w:rFonts w:hint="default"/>
        <w:b/>
      </w:rPr>
    </w:lvl>
    <w:lvl w:ilvl="1" w:tplc="687CBB8A">
      <w:start w:val="1"/>
      <w:numFmt w:val="bullet"/>
      <w:lvlText w:val="-"/>
      <w:lvlJc w:val="left"/>
      <w:pPr>
        <w:ind w:left="1170" w:hanging="360"/>
      </w:pPr>
      <w:rPr>
        <w:rFonts w:ascii="Calibri" w:eastAsiaTheme="minorHAnsi" w:hAnsi="Calibri" w:cstheme="minorHAnsi" w:hint="default"/>
      </w:rPr>
    </w:lvl>
    <w:lvl w:ilvl="2" w:tplc="0409001B" w:tentative="1">
      <w:start w:val="1"/>
      <w:numFmt w:val="lowerRoman"/>
      <w:lvlText w:val="%3."/>
      <w:lvlJc w:val="right"/>
      <w:pPr>
        <w:ind w:left="1890" w:hanging="180"/>
      </w:pPr>
    </w:lvl>
    <w:lvl w:ilvl="3" w:tplc="0409000F" w:tentative="1">
      <w:start w:val="1"/>
      <w:numFmt w:val="decimal"/>
      <w:lvlText w:val="%4."/>
      <w:lvlJc w:val="left"/>
      <w:pPr>
        <w:ind w:left="2610" w:hanging="360"/>
      </w:pPr>
    </w:lvl>
    <w:lvl w:ilvl="4" w:tplc="04090019" w:tentative="1">
      <w:start w:val="1"/>
      <w:numFmt w:val="lowerLetter"/>
      <w:lvlText w:val="%5."/>
      <w:lvlJc w:val="left"/>
      <w:pPr>
        <w:ind w:left="3330" w:hanging="360"/>
      </w:pPr>
    </w:lvl>
    <w:lvl w:ilvl="5" w:tplc="0409001B" w:tentative="1">
      <w:start w:val="1"/>
      <w:numFmt w:val="lowerRoman"/>
      <w:lvlText w:val="%6."/>
      <w:lvlJc w:val="right"/>
      <w:pPr>
        <w:ind w:left="4050" w:hanging="180"/>
      </w:pPr>
    </w:lvl>
    <w:lvl w:ilvl="6" w:tplc="0409000F" w:tentative="1">
      <w:start w:val="1"/>
      <w:numFmt w:val="decimal"/>
      <w:lvlText w:val="%7."/>
      <w:lvlJc w:val="left"/>
      <w:pPr>
        <w:ind w:left="4770" w:hanging="360"/>
      </w:pPr>
    </w:lvl>
    <w:lvl w:ilvl="7" w:tplc="04090019" w:tentative="1">
      <w:start w:val="1"/>
      <w:numFmt w:val="lowerLetter"/>
      <w:lvlText w:val="%8."/>
      <w:lvlJc w:val="left"/>
      <w:pPr>
        <w:ind w:left="5490" w:hanging="360"/>
      </w:pPr>
    </w:lvl>
    <w:lvl w:ilvl="8" w:tplc="0409001B" w:tentative="1">
      <w:start w:val="1"/>
      <w:numFmt w:val="lowerRoman"/>
      <w:lvlText w:val="%9."/>
      <w:lvlJc w:val="right"/>
      <w:pPr>
        <w:ind w:left="6210" w:hanging="180"/>
      </w:pPr>
    </w:lvl>
  </w:abstractNum>
  <w:abstractNum w:abstractNumId="34" w15:restartNumberingAfterBreak="0">
    <w:nsid w:val="4AB72384"/>
    <w:multiLevelType w:val="hybridMultilevel"/>
    <w:tmpl w:val="528071E8"/>
    <w:lvl w:ilvl="0" w:tplc="040C0001">
      <w:start w:val="1"/>
      <w:numFmt w:val="bullet"/>
      <w:lvlText w:val=""/>
      <w:lvlJc w:val="left"/>
      <w:pPr>
        <w:ind w:left="720" w:hanging="360"/>
      </w:pPr>
      <w:rPr>
        <w:rFonts w:ascii="Symbol" w:hAnsi="Symbol" w:hint="default"/>
      </w:rPr>
    </w:lvl>
    <w:lvl w:ilvl="1" w:tplc="040C0003">
      <w:start w:val="1"/>
      <w:numFmt w:val="bullet"/>
      <w:lvlText w:val="o"/>
      <w:lvlJc w:val="left"/>
      <w:pPr>
        <w:ind w:left="1440" w:hanging="360"/>
      </w:pPr>
      <w:rPr>
        <w:rFonts w:ascii="Courier New" w:hAnsi="Courier New" w:cs="Courier New" w:hint="default"/>
      </w:rPr>
    </w:lvl>
    <w:lvl w:ilvl="2" w:tplc="040C0005" w:tentative="1">
      <w:start w:val="1"/>
      <w:numFmt w:val="bullet"/>
      <w:lvlText w:val=""/>
      <w:lvlJc w:val="left"/>
      <w:pPr>
        <w:ind w:left="2160" w:hanging="360"/>
      </w:pPr>
      <w:rPr>
        <w:rFonts w:ascii="Wingdings" w:hAnsi="Wingdings" w:hint="default"/>
      </w:rPr>
    </w:lvl>
    <w:lvl w:ilvl="3" w:tplc="040C0001" w:tentative="1">
      <w:start w:val="1"/>
      <w:numFmt w:val="bullet"/>
      <w:lvlText w:val=""/>
      <w:lvlJc w:val="left"/>
      <w:pPr>
        <w:ind w:left="2880" w:hanging="360"/>
      </w:pPr>
      <w:rPr>
        <w:rFonts w:ascii="Symbol" w:hAnsi="Symbol" w:hint="default"/>
      </w:rPr>
    </w:lvl>
    <w:lvl w:ilvl="4" w:tplc="040C0003" w:tentative="1">
      <w:start w:val="1"/>
      <w:numFmt w:val="bullet"/>
      <w:lvlText w:val="o"/>
      <w:lvlJc w:val="left"/>
      <w:pPr>
        <w:ind w:left="3600" w:hanging="360"/>
      </w:pPr>
      <w:rPr>
        <w:rFonts w:ascii="Courier New" w:hAnsi="Courier New" w:cs="Courier New" w:hint="default"/>
      </w:rPr>
    </w:lvl>
    <w:lvl w:ilvl="5" w:tplc="040C0005" w:tentative="1">
      <w:start w:val="1"/>
      <w:numFmt w:val="bullet"/>
      <w:lvlText w:val=""/>
      <w:lvlJc w:val="left"/>
      <w:pPr>
        <w:ind w:left="4320" w:hanging="360"/>
      </w:pPr>
      <w:rPr>
        <w:rFonts w:ascii="Wingdings" w:hAnsi="Wingdings" w:hint="default"/>
      </w:rPr>
    </w:lvl>
    <w:lvl w:ilvl="6" w:tplc="040C0001" w:tentative="1">
      <w:start w:val="1"/>
      <w:numFmt w:val="bullet"/>
      <w:lvlText w:val=""/>
      <w:lvlJc w:val="left"/>
      <w:pPr>
        <w:ind w:left="5040" w:hanging="360"/>
      </w:pPr>
      <w:rPr>
        <w:rFonts w:ascii="Symbol" w:hAnsi="Symbol" w:hint="default"/>
      </w:rPr>
    </w:lvl>
    <w:lvl w:ilvl="7" w:tplc="040C0003" w:tentative="1">
      <w:start w:val="1"/>
      <w:numFmt w:val="bullet"/>
      <w:lvlText w:val="o"/>
      <w:lvlJc w:val="left"/>
      <w:pPr>
        <w:ind w:left="5760" w:hanging="360"/>
      </w:pPr>
      <w:rPr>
        <w:rFonts w:ascii="Courier New" w:hAnsi="Courier New" w:cs="Courier New" w:hint="default"/>
      </w:rPr>
    </w:lvl>
    <w:lvl w:ilvl="8" w:tplc="040C0005" w:tentative="1">
      <w:start w:val="1"/>
      <w:numFmt w:val="bullet"/>
      <w:lvlText w:val=""/>
      <w:lvlJc w:val="left"/>
      <w:pPr>
        <w:ind w:left="6480" w:hanging="360"/>
      </w:pPr>
      <w:rPr>
        <w:rFonts w:ascii="Wingdings" w:hAnsi="Wingdings" w:hint="default"/>
      </w:rPr>
    </w:lvl>
  </w:abstractNum>
  <w:abstractNum w:abstractNumId="35" w15:restartNumberingAfterBreak="0">
    <w:nsid w:val="4FEB35BE"/>
    <w:multiLevelType w:val="multilevel"/>
    <w:tmpl w:val="CC70A0DE"/>
    <w:lvl w:ilvl="0">
      <w:start w:val="1"/>
      <w:numFmt w:val="bullet"/>
      <w:lvlText w:val="-"/>
      <w:lvlJc w:val="left"/>
      <w:pPr>
        <w:ind w:left="360" w:hanging="360"/>
      </w:pPr>
      <w:rPr>
        <w:rFonts w:ascii="Calibri" w:eastAsia="Calibri" w:hAnsi="Calibri" w:cs="Calibri"/>
      </w:rPr>
    </w:lvl>
    <w:lvl w:ilvl="1">
      <w:start w:val="1"/>
      <w:numFmt w:val="lowerLetter"/>
      <w:lvlText w:val="%2."/>
      <w:lvlJc w:val="left"/>
      <w:pPr>
        <w:ind w:left="1080" w:hanging="360"/>
      </w:pPr>
    </w:lvl>
    <w:lvl w:ilvl="2">
      <w:start w:val="1"/>
      <w:numFmt w:val="lowerRoman"/>
      <w:lvlText w:val="%3."/>
      <w:lvlJc w:val="right"/>
      <w:pPr>
        <w:ind w:left="1800" w:hanging="180"/>
      </w:pPr>
    </w:lvl>
    <w:lvl w:ilvl="3">
      <w:start w:val="1"/>
      <w:numFmt w:val="decimal"/>
      <w:lvlText w:val="%4."/>
      <w:lvlJc w:val="left"/>
      <w:pPr>
        <w:ind w:left="2520" w:hanging="360"/>
      </w:pPr>
    </w:lvl>
    <w:lvl w:ilvl="4">
      <w:start w:val="1"/>
      <w:numFmt w:val="lowerLetter"/>
      <w:lvlText w:val="%5."/>
      <w:lvlJc w:val="left"/>
      <w:pPr>
        <w:ind w:left="3240" w:hanging="360"/>
      </w:pPr>
    </w:lvl>
    <w:lvl w:ilvl="5">
      <w:start w:val="1"/>
      <w:numFmt w:val="lowerRoman"/>
      <w:lvlText w:val="%6."/>
      <w:lvlJc w:val="right"/>
      <w:pPr>
        <w:ind w:left="3960" w:hanging="180"/>
      </w:pPr>
    </w:lvl>
    <w:lvl w:ilvl="6">
      <w:start w:val="1"/>
      <w:numFmt w:val="decimal"/>
      <w:lvlText w:val="%7."/>
      <w:lvlJc w:val="left"/>
      <w:pPr>
        <w:ind w:left="4680" w:hanging="360"/>
      </w:pPr>
    </w:lvl>
    <w:lvl w:ilvl="7">
      <w:start w:val="1"/>
      <w:numFmt w:val="lowerLetter"/>
      <w:lvlText w:val="%8."/>
      <w:lvlJc w:val="left"/>
      <w:pPr>
        <w:ind w:left="5400" w:hanging="360"/>
      </w:pPr>
    </w:lvl>
    <w:lvl w:ilvl="8">
      <w:start w:val="1"/>
      <w:numFmt w:val="lowerRoman"/>
      <w:lvlText w:val="%9."/>
      <w:lvlJc w:val="right"/>
      <w:pPr>
        <w:ind w:left="6120" w:hanging="180"/>
      </w:pPr>
    </w:lvl>
  </w:abstractNum>
  <w:abstractNum w:abstractNumId="36" w15:restartNumberingAfterBreak="0">
    <w:nsid w:val="51462D82"/>
    <w:multiLevelType w:val="multilevel"/>
    <w:tmpl w:val="0ABE8858"/>
    <w:lvl w:ilvl="0">
      <w:start w:val="1"/>
      <w:numFmt w:val="bullet"/>
      <w:lvlText w:val="●"/>
      <w:lvlJc w:val="left"/>
      <w:pPr>
        <w:ind w:left="720" w:hanging="360"/>
      </w:pPr>
      <w:rPr>
        <w:rFonts w:ascii="Noto Sans Symbols" w:eastAsia="Noto Sans Symbols" w:hAnsi="Noto Sans Symbols" w:cs="Noto Sans Symbols"/>
      </w:rPr>
    </w:lvl>
    <w:lvl w:ilvl="1">
      <w:start w:val="1"/>
      <w:numFmt w:val="bullet"/>
      <w:lvlText w:val="o"/>
      <w:lvlJc w:val="left"/>
      <w:pPr>
        <w:ind w:left="1440" w:hanging="360"/>
      </w:pPr>
      <w:rPr>
        <w:rFonts w:ascii="Courier New" w:eastAsia="Courier New" w:hAnsi="Courier New" w:cs="Courier New"/>
      </w:rPr>
    </w:lvl>
    <w:lvl w:ilvl="2">
      <w:start w:val="1"/>
      <w:numFmt w:val="bullet"/>
      <w:lvlText w:val="▪"/>
      <w:lvlJc w:val="left"/>
      <w:pPr>
        <w:ind w:left="2160" w:hanging="360"/>
      </w:pPr>
      <w:rPr>
        <w:rFonts w:ascii="Noto Sans Symbols" w:eastAsia="Noto Sans Symbols" w:hAnsi="Noto Sans Symbols" w:cs="Noto Sans Symbols"/>
      </w:rPr>
    </w:lvl>
    <w:lvl w:ilvl="3">
      <w:start w:val="1"/>
      <w:numFmt w:val="bullet"/>
      <w:lvlText w:val="●"/>
      <w:lvlJc w:val="left"/>
      <w:pPr>
        <w:ind w:left="2880" w:hanging="360"/>
      </w:pPr>
      <w:rPr>
        <w:rFonts w:ascii="Noto Sans Symbols" w:eastAsia="Noto Sans Symbols" w:hAnsi="Noto Sans Symbols" w:cs="Noto Sans Symbols"/>
      </w:rPr>
    </w:lvl>
    <w:lvl w:ilvl="4">
      <w:start w:val="1"/>
      <w:numFmt w:val="bullet"/>
      <w:lvlText w:val="o"/>
      <w:lvlJc w:val="left"/>
      <w:pPr>
        <w:ind w:left="3600" w:hanging="360"/>
      </w:pPr>
      <w:rPr>
        <w:rFonts w:ascii="Courier New" w:eastAsia="Courier New" w:hAnsi="Courier New" w:cs="Courier New"/>
      </w:rPr>
    </w:lvl>
    <w:lvl w:ilvl="5">
      <w:start w:val="1"/>
      <w:numFmt w:val="bullet"/>
      <w:lvlText w:val="▪"/>
      <w:lvlJc w:val="left"/>
      <w:pPr>
        <w:ind w:left="4320" w:hanging="360"/>
      </w:pPr>
      <w:rPr>
        <w:rFonts w:ascii="Noto Sans Symbols" w:eastAsia="Noto Sans Symbols" w:hAnsi="Noto Sans Symbols" w:cs="Noto Sans Symbols"/>
      </w:rPr>
    </w:lvl>
    <w:lvl w:ilvl="6">
      <w:start w:val="1"/>
      <w:numFmt w:val="bullet"/>
      <w:lvlText w:val="●"/>
      <w:lvlJc w:val="left"/>
      <w:pPr>
        <w:ind w:left="5040" w:hanging="360"/>
      </w:pPr>
      <w:rPr>
        <w:rFonts w:ascii="Noto Sans Symbols" w:eastAsia="Noto Sans Symbols" w:hAnsi="Noto Sans Symbols" w:cs="Noto Sans Symbols"/>
      </w:rPr>
    </w:lvl>
    <w:lvl w:ilvl="7">
      <w:start w:val="1"/>
      <w:numFmt w:val="bullet"/>
      <w:lvlText w:val="o"/>
      <w:lvlJc w:val="left"/>
      <w:pPr>
        <w:ind w:left="5760" w:hanging="360"/>
      </w:pPr>
      <w:rPr>
        <w:rFonts w:ascii="Courier New" w:eastAsia="Courier New" w:hAnsi="Courier New" w:cs="Courier New"/>
      </w:rPr>
    </w:lvl>
    <w:lvl w:ilvl="8">
      <w:start w:val="1"/>
      <w:numFmt w:val="bullet"/>
      <w:lvlText w:val="▪"/>
      <w:lvlJc w:val="left"/>
      <w:pPr>
        <w:ind w:left="6480" w:hanging="360"/>
      </w:pPr>
      <w:rPr>
        <w:rFonts w:ascii="Noto Sans Symbols" w:eastAsia="Noto Sans Symbols" w:hAnsi="Noto Sans Symbols" w:cs="Noto Sans Symbols"/>
      </w:rPr>
    </w:lvl>
  </w:abstractNum>
  <w:abstractNum w:abstractNumId="37" w15:restartNumberingAfterBreak="0">
    <w:nsid w:val="56E43715"/>
    <w:multiLevelType w:val="hybridMultilevel"/>
    <w:tmpl w:val="FE2C613E"/>
    <w:lvl w:ilvl="0" w:tplc="04100001">
      <w:start w:val="1"/>
      <w:numFmt w:val="bullet"/>
      <w:lvlText w:val=""/>
      <w:lvlJc w:val="left"/>
      <w:pPr>
        <w:ind w:left="720" w:hanging="360"/>
      </w:pPr>
      <w:rPr>
        <w:rFonts w:ascii="Symbol" w:hAnsi="Symbol" w:hint="default"/>
      </w:rPr>
    </w:lvl>
    <w:lvl w:ilvl="1" w:tplc="04100003">
      <w:start w:val="1"/>
      <w:numFmt w:val="bullet"/>
      <w:lvlText w:val="o"/>
      <w:lvlJc w:val="left"/>
      <w:pPr>
        <w:ind w:left="1440" w:hanging="360"/>
      </w:pPr>
      <w:rPr>
        <w:rFonts w:ascii="Courier New" w:hAnsi="Courier New" w:hint="default"/>
      </w:rPr>
    </w:lvl>
    <w:lvl w:ilvl="2" w:tplc="04100005" w:tentative="1">
      <w:start w:val="1"/>
      <w:numFmt w:val="bullet"/>
      <w:lvlText w:val=""/>
      <w:lvlJc w:val="left"/>
      <w:pPr>
        <w:ind w:left="2160" w:hanging="360"/>
      </w:pPr>
      <w:rPr>
        <w:rFonts w:ascii="Wingdings" w:hAnsi="Wingdings" w:hint="default"/>
      </w:rPr>
    </w:lvl>
    <w:lvl w:ilvl="3" w:tplc="04100001" w:tentative="1">
      <w:start w:val="1"/>
      <w:numFmt w:val="bullet"/>
      <w:lvlText w:val=""/>
      <w:lvlJc w:val="left"/>
      <w:pPr>
        <w:ind w:left="2880" w:hanging="360"/>
      </w:pPr>
      <w:rPr>
        <w:rFonts w:ascii="Symbol" w:hAnsi="Symbol" w:hint="default"/>
      </w:rPr>
    </w:lvl>
    <w:lvl w:ilvl="4" w:tplc="04100003" w:tentative="1">
      <w:start w:val="1"/>
      <w:numFmt w:val="bullet"/>
      <w:lvlText w:val="o"/>
      <w:lvlJc w:val="left"/>
      <w:pPr>
        <w:ind w:left="3600" w:hanging="360"/>
      </w:pPr>
      <w:rPr>
        <w:rFonts w:ascii="Courier New" w:hAnsi="Courier New" w:hint="default"/>
      </w:rPr>
    </w:lvl>
    <w:lvl w:ilvl="5" w:tplc="04100005" w:tentative="1">
      <w:start w:val="1"/>
      <w:numFmt w:val="bullet"/>
      <w:lvlText w:val=""/>
      <w:lvlJc w:val="left"/>
      <w:pPr>
        <w:ind w:left="4320" w:hanging="360"/>
      </w:pPr>
      <w:rPr>
        <w:rFonts w:ascii="Wingdings" w:hAnsi="Wingdings" w:hint="default"/>
      </w:rPr>
    </w:lvl>
    <w:lvl w:ilvl="6" w:tplc="04100001" w:tentative="1">
      <w:start w:val="1"/>
      <w:numFmt w:val="bullet"/>
      <w:lvlText w:val=""/>
      <w:lvlJc w:val="left"/>
      <w:pPr>
        <w:ind w:left="5040" w:hanging="360"/>
      </w:pPr>
      <w:rPr>
        <w:rFonts w:ascii="Symbol" w:hAnsi="Symbol" w:hint="default"/>
      </w:rPr>
    </w:lvl>
    <w:lvl w:ilvl="7" w:tplc="04100003" w:tentative="1">
      <w:start w:val="1"/>
      <w:numFmt w:val="bullet"/>
      <w:lvlText w:val="o"/>
      <w:lvlJc w:val="left"/>
      <w:pPr>
        <w:ind w:left="5760" w:hanging="360"/>
      </w:pPr>
      <w:rPr>
        <w:rFonts w:ascii="Courier New" w:hAnsi="Courier New" w:hint="default"/>
      </w:rPr>
    </w:lvl>
    <w:lvl w:ilvl="8" w:tplc="04100005" w:tentative="1">
      <w:start w:val="1"/>
      <w:numFmt w:val="bullet"/>
      <w:lvlText w:val=""/>
      <w:lvlJc w:val="left"/>
      <w:pPr>
        <w:ind w:left="6480" w:hanging="360"/>
      </w:pPr>
      <w:rPr>
        <w:rFonts w:ascii="Wingdings" w:hAnsi="Wingdings" w:hint="default"/>
      </w:rPr>
    </w:lvl>
  </w:abstractNum>
  <w:abstractNum w:abstractNumId="38" w15:restartNumberingAfterBreak="0">
    <w:nsid w:val="56F65DAE"/>
    <w:multiLevelType w:val="hybridMultilevel"/>
    <w:tmpl w:val="F51CDCBE"/>
    <w:lvl w:ilvl="0" w:tplc="040C0001">
      <w:start w:val="1"/>
      <w:numFmt w:val="bullet"/>
      <w:lvlText w:val=""/>
      <w:lvlJc w:val="left"/>
      <w:pPr>
        <w:ind w:left="720" w:hanging="360"/>
      </w:pPr>
      <w:rPr>
        <w:rFonts w:ascii="Symbol" w:hAnsi="Symbol" w:hint="default"/>
      </w:rPr>
    </w:lvl>
    <w:lvl w:ilvl="1" w:tplc="040C0003">
      <w:start w:val="1"/>
      <w:numFmt w:val="bullet"/>
      <w:lvlText w:val="o"/>
      <w:lvlJc w:val="left"/>
      <w:pPr>
        <w:ind w:left="1440" w:hanging="360"/>
      </w:pPr>
      <w:rPr>
        <w:rFonts w:ascii="Courier New" w:hAnsi="Courier New" w:cs="Courier New" w:hint="default"/>
      </w:rPr>
    </w:lvl>
    <w:lvl w:ilvl="2" w:tplc="040C0005" w:tentative="1">
      <w:start w:val="1"/>
      <w:numFmt w:val="bullet"/>
      <w:lvlText w:val=""/>
      <w:lvlJc w:val="left"/>
      <w:pPr>
        <w:ind w:left="2160" w:hanging="360"/>
      </w:pPr>
      <w:rPr>
        <w:rFonts w:ascii="Wingdings" w:hAnsi="Wingdings" w:hint="default"/>
      </w:rPr>
    </w:lvl>
    <w:lvl w:ilvl="3" w:tplc="040C0001" w:tentative="1">
      <w:start w:val="1"/>
      <w:numFmt w:val="bullet"/>
      <w:lvlText w:val=""/>
      <w:lvlJc w:val="left"/>
      <w:pPr>
        <w:ind w:left="2880" w:hanging="360"/>
      </w:pPr>
      <w:rPr>
        <w:rFonts w:ascii="Symbol" w:hAnsi="Symbol" w:hint="default"/>
      </w:rPr>
    </w:lvl>
    <w:lvl w:ilvl="4" w:tplc="040C0003" w:tentative="1">
      <w:start w:val="1"/>
      <w:numFmt w:val="bullet"/>
      <w:lvlText w:val="o"/>
      <w:lvlJc w:val="left"/>
      <w:pPr>
        <w:ind w:left="3600" w:hanging="360"/>
      </w:pPr>
      <w:rPr>
        <w:rFonts w:ascii="Courier New" w:hAnsi="Courier New" w:cs="Courier New" w:hint="default"/>
      </w:rPr>
    </w:lvl>
    <w:lvl w:ilvl="5" w:tplc="040C0005" w:tentative="1">
      <w:start w:val="1"/>
      <w:numFmt w:val="bullet"/>
      <w:lvlText w:val=""/>
      <w:lvlJc w:val="left"/>
      <w:pPr>
        <w:ind w:left="4320" w:hanging="360"/>
      </w:pPr>
      <w:rPr>
        <w:rFonts w:ascii="Wingdings" w:hAnsi="Wingdings" w:hint="default"/>
      </w:rPr>
    </w:lvl>
    <w:lvl w:ilvl="6" w:tplc="040C0001" w:tentative="1">
      <w:start w:val="1"/>
      <w:numFmt w:val="bullet"/>
      <w:lvlText w:val=""/>
      <w:lvlJc w:val="left"/>
      <w:pPr>
        <w:ind w:left="5040" w:hanging="360"/>
      </w:pPr>
      <w:rPr>
        <w:rFonts w:ascii="Symbol" w:hAnsi="Symbol" w:hint="default"/>
      </w:rPr>
    </w:lvl>
    <w:lvl w:ilvl="7" w:tplc="040C0003" w:tentative="1">
      <w:start w:val="1"/>
      <w:numFmt w:val="bullet"/>
      <w:lvlText w:val="o"/>
      <w:lvlJc w:val="left"/>
      <w:pPr>
        <w:ind w:left="5760" w:hanging="360"/>
      </w:pPr>
      <w:rPr>
        <w:rFonts w:ascii="Courier New" w:hAnsi="Courier New" w:cs="Courier New" w:hint="default"/>
      </w:rPr>
    </w:lvl>
    <w:lvl w:ilvl="8" w:tplc="040C0005" w:tentative="1">
      <w:start w:val="1"/>
      <w:numFmt w:val="bullet"/>
      <w:lvlText w:val=""/>
      <w:lvlJc w:val="left"/>
      <w:pPr>
        <w:ind w:left="6480" w:hanging="360"/>
      </w:pPr>
      <w:rPr>
        <w:rFonts w:ascii="Wingdings" w:hAnsi="Wingdings" w:hint="default"/>
      </w:rPr>
    </w:lvl>
  </w:abstractNum>
  <w:abstractNum w:abstractNumId="39" w15:restartNumberingAfterBreak="0">
    <w:nsid w:val="582953CB"/>
    <w:multiLevelType w:val="hybridMultilevel"/>
    <w:tmpl w:val="C6E614BC"/>
    <w:lvl w:ilvl="0" w:tplc="8CF4CF98">
      <w:start w:val="3"/>
      <w:numFmt w:val="bullet"/>
      <w:lvlText w:val="-"/>
      <w:lvlJc w:val="left"/>
      <w:pPr>
        <w:ind w:left="720" w:hanging="360"/>
      </w:pPr>
      <w:rPr>
        <w:rFonts w:ascii="Calibri" w:eastAsia="Calibri" w:hAnsi="Calibri" w:cs="Calibri" w:hint="default"/>
      </w:rPr>
    </w:lvl>
    <w:lvl w:ilvl="1" w:tplc="040C0003" w:tentative="1">
      <w:start w:val="1"/>
      <w:numFmt w:val="bullet"/>
      <w:lvlText w:val="o"/>
      <w:lvlJc w:val="left"/>
      <w:pPr>
        <w:ind w:left="1440" w:hanging="360"/>
      </w:pPr>
      <w:rPr>
        <w:rFonts w:ascii="Courier New" w:hAnsi="Courier New" w:cs="Courier New" w:hint="default"/>
      </w:rPr>
    </w:lvl>
    <w:lvl w:ilvl="2" w:tplc="040C0005" w:tentative="1">
      <w:start w:val="1"/>
      <w:numFmt w:val="bullet"/>
      <w:lvlText w:val=""/>
      <w:lvlJc w:val="left"/>
      <w:pPr>
        <w:ind w:left="2160" w:hanging="360"/>
      </w:pPr>
      <w:rPr>
        <w:rFonts w:ascii="Wingdings" w:hAnsi="Wingdings" w:hint="default"/>
      </w:rPr>
    </w:lvl>
    <w:lvl w:ilvl="3" w:tplc="040C0001" w:tentative="1">
      <w:start w:val="1"/>
      <w:numFmt w:val="bullet"/>
      <w:lvlText w:val=""/>
      <w:lvlJc w:val="left"/>
      <w:pPr>
        <w:ind w:left="2880" w:hanging="360"/>
      </w:pPr>
      <w:rPr>
        <w:rFonts w:ascii="Symbol" w:hAnsi="Symbol" w:hint="default"/>
      </w:rPr>
    </w:lvl>
    <w:lvl w:ilvl="4" w:tplc="040C0003" w:tentative="1">
      <w:start w:val="1"/>
      <w:numFmt w:val="bullet"/>
      <w:lvlText w:val="o"/>
      <w:lvlJc w:val="left"/>
      <w:pPr>
        <w:ind w:left="3600" w:hanging="360"/>
      </w:pPr>
      <w:rPr>
        <w:rFonts w:ascii="Courier New" w:hAnsi="Courier New" w:cs="Courier New" w:hint="default"/>
      </w:rPr>
    </w:lvl>
    <w:lvl w:ilvl="5" w:tplc="040C0005" w:tentative="1">
      <w:start w:val="1"/>
      <w:numFmt w:val="bullet"/>
      <w:lvlText w:val=""/>
      <w:lvlJc w:val="left"/>
      <w:pPr>
        <w:ind w:left="4320" w:hanging="360"/>
      </w:pPr>
      <w:rPr>
        <w:rFonts w:ascii="Wingdings" w:hAnsi="Wingdings" w:hint="default"/>
      </w:rPr>
    </w:lvl>
    <w:lvl w:ilvl="6" w:tplc="040C0001" w:tentative="1">
      <w:start w:val="1"/>
      <w:numFmt w:val="bullet"/>
      <w:lvlText w:val=""/>
      <w:lvlJc w:val="left"/>
      <w:pPr>
        <w:ind w:left="5040" w:hanging="360"/>
      </w:pPr>
      <w:rPr>
        <w:rFonts w:ascii="Symbol" w:hAnsi="Symbol" w:hint="default"/>
      </w:rPr>
    </w:lvl>
    <w:lvl w:ilvl="7" w:tplc="040C0003" w:tentative="1">
      <w:start w:val="1"/>
      <w:numFmt w:val="bullet"/>
      <w:lvlText w:val="o"/>
      <w:lvlJc w:val="left"/>
      <w:pPr>
        <w:ind w:left="5760" w:hanging="360"/>
      </w:pPr>
      <w:rPr>
        <w:rFonts w:ascii="Courier New" w:hAnsi="Courier New" w:cs="Courier New" w:hint="default"/>
      </w:rPr>
    </w:lvl>
    <w:lvl w:ilvl="8" w:tplc="040C0005" w:tentative="1">
      <w:start w:val="1"/>
      <w:numFmt w:val="bullet"/>
      <w:lvlText w:val=""/>
      <w:lvlJc w:val="left"/>
      <w:pPr>
        <w:ind w:left="6480" w:hanging="360"/>
      </w:pPr>
      <w:rPr>
        <w:rFonts w:ascii="Wingdings" w:hAnsi="Wingdings" w:hint="default"/>
      </w:rPr>
    </w:lvl>
  </w:abstractNum>
  <w:abstractNum w:abstractNumId="40" w15:restartNumberingAfterBreak="0">
    <w:nsid w:val="5C562036"/>
    <w:multiLevelType w:val="multilevel"/>
    <w:tmpl w:val="DAE8B232"/>
    <w:lvl w:ilvl="0">
      <w:start w:val="4"/>
      <w:numFmt w:val="bullet"/>
      <w:lvlText w:val="-"/>
      <w:lvlJc w:val="left"/>
      <w:pPr>
        <w:ind w:left="720" w:hanging="360"/>
      </w:pPr>
      <w:rPr>
        <w:rFonts w:ascii="Calibri" w:eastAsia="Calibri" w:hAnsi="Calibri" w:cs="Calibri"/>
      </w:rPr>
    </w:lvl>
    <w:lvl w:ilvl="1">
      <w:start w:val="1"/>
      <w:numFmt w:val="bullet"/>
      <w:lvlText w:val="o"/>
      <w:lvlJc w:val="left"/>
      <w:pPr>
        <w:ind w:left="1440" w:hanging="360"/>
      </w:pPr>
      <w:rPr>
        <w:rFonts w:ascii="Courier New" w:eastAsia="Courier New" w:hAnsi="Courier New" w:cs="Courier New"/>
      </w:rPr>
    </w:lvl>
    <w:lvl w:ilvl="2">
      <w:start w:val="1"/>
      <w:numFmt w:val="bullet"/>
      <w:lvlText w:val="▪"/>
      <w:lvlJc w:val="left"/>
      <w:pPr>
        <w:ind w:left="2160" w:hanging="360"/>
      </w:pPr>
      <w:rPr>
        <w:rFonts w:ascii="Noto Sans Symbols" w:eastAsia="Noto Sans Symbols" w:hAnsi="Noto Sans Symbols" w:cs="Noto Sans Symbols"/>
      </w:rPr>
    </w:lvl>
    <w:lvl w:ilvl="3">
      <w:start w:val="1"/>
      <w:numFmt w:val="bullet"/>
      <w:lvlText w:val="●"/>
      <w:lvlJc w:val="left"/>
      <w:pPr>
        <w:ind w:left="2880" w:hanging="360"/>
      </w:pPr>
      <w:rPr>
        <w:rFonts w:ascii="Noto Sans Symbols" w:eastAsia="Noto Sans Symbols" w:hAnsi="Noto Sans Symbols" w:cs="Noto Sans Symbols"/>
      </w:rPr>
    </w:lvl>
    <w:lvl w:ilvl="4">
      <w:start w:val="1"/>
      <w:numFmt w:val="bullet"/>
      <w:lvlText w:val="o"/>
      <w:lvlJc w:val="left"/>
      <w:pPr>
        <w:ind w:left="3600" w:hanging="360"/>
      </w:pPr>
      <w:rPr>
        <w:rFonts w:ascii="Courier New" w:eastAsia="Courier New" w:hAnsi="Courier New" w:cs="Courier New"/>
      </w:rPr>
    </w:lvl>
    <w:lvl w:ilvl="5">
      <w:start w:val="1"/>
      <w:numFmt w:val="bullet"/>
      <w:lvlText w:val="▪"/>
      <w:lvlJc w:val="left"/>
      <w:pPr>
        <w:ind w:left="4320" w:hanging="360"/>
      </w:pPr>
      <w:rPr>
        <w:rFonts w:ascii="Noto Sans Symbols" w:eastAsia="Noto Sans Symbols" w:hAnsi="Noto Sans Symbols" w:cs="Noto Sans Symbols"/>
      </w:rPr>
    </w:lvl>
    <w:lvl w:ilvl="6">
      <w:start w:val="1"/>
      <w:numFmt w:val="bullet"/>
      <w:lvlText w:val="●"/>
      <w:lvlJc w:val="left"/>
      <w:pPr>
        <w:ind w:left="5040" w:hanging="360"/>
      </w:pPr>
      <w:rPr>
        <w:rFonts w:ascii="Noto Sans Symbols" w:eastAsia="Noto Sans Symbols" w:hAnsi="Noto Sans Symbols" w:cs="Noto Sans Symbols"/>
      </w:rPr>
    </w:lvl>
    <w:lvl w:ilvl="7">
      <w:start w:val="1"/>
      <w:numFmt w:val="bullet"/>
      <w:lvlText w:val="o"/>
      <w:lvlJc w:val="left"/>
      <w:pPr>
        <w:ind w:left="5760" w:hanging="360"/>
      </w:pPr>
      <w:rPr>
        <w:rFonts w:ascii="Courier New" w:eastAsia="Courier New" w:hAnsi="Courier New" w:cs="Courier New"/>
      </w:rPr>
    </w:lvl>
    <w:lvl w:ilvl="8">
      <w:start w:val="1"/>
      <w:numFmt w:val="bullet"/>
      <w:lvlText w:val="▪"/>
      <w:lvlJc w:val="left"/>
      <w:pPr>
        <w:ind w:left="6480" w:hanging="360"/>
      </w:pPr>
      <w:rPr>
        <w:rFonts w:ascii="Noto Sans Symbols" w:eastAsia="Noto Sans Symbols" w:hAnsi="Noto Sans Symbols" w:cs="Noto Sans Symbols"/>
      </w:rPr>
    </w:lvl>
  </w:abstractNum>
  <w:abstractNum w:abstractNumId="41" w15:restartNumberingAfterBreak="0">
    <w:nsid w:val="5D6D730E"/>
    <w:multiLevelType w:val="hybridMultilevel"/>
    <w:tmpl w:val="5246B28A"/>
    <w:lvl w:ilvl="0" w:tplc="040C0001">
      <w:start w:val="1"/>
      <w:numFmt w:val="bullet"/>
      <w:lvlText w:val=""/>
      <w:lvlJc w:val="left"/>
      <w:pPr>
        <w:ind w:left="501" w:hanging="360"/>
      </w:pPr>
      <w:rPr>
        <w:rFonts w:ascii="Symbol" w:hAnsi="Symbol" w:hint="default"/>
      </w:rPr>
    </w:lvl>
    <w:lvl w:ilvl="1" w:tplc="040C0003" w:tentative="1">
      <w:start w:val="1"/>
      <w:numFmt w:val="bullet"/>
      <w:lvlText w:val="o"/>
      <w:lvlJc w:val="left"/>
      <w:pPr>
        <w:ind w:left="1221" w:hanging="360"/>
      </w:pPr>
      <w:rPr>
        <w:rFonts w:ascii="Courier New" w:hAnsi="Courier New" w:cs="Courier New" w:hint="default"/>
      </w:rPr>
    </w:lvl>
    <w:lvl w:ilvl="2" w:tplc="040C0005" w:tentative="1">
      <w:start w:val="1"/>
      <w:numFmt w:val="bullet"/>
      <w:lvlText w:val=""/>
      <w:lvlJc w:val="left"/>
      <w:pPr>
        <w:ind w:left="1941" w:hanging="360"/>
      </w:pPr>
      <w:rPr>
        <w:rFonts w:ascii="Wingdings" w:hAnsi="Wingdings" w:hint="default"/>
      </w:rPr>
    </w:lvl>
    <w:lvl w:ilvl="3" w:tplc="040C0001" w:tentative="1">
      <w:start w:val="1"/>
      <w:numFmt w:val="bullet"/>
      <w:lvlText w:val=""/>
      <w:lvlJc w:val="left"/>
      <w:pPr>
        <w:ind w:left="2661" w:hanging="360"/>
      </w:pPr>
      <w:rPr>
        <w:rFonts w:ascii="Symbol" w:hAnsi="Symbol" w:hint="default"/>
      </w:rPr>
    </w:lvl>
    <w:lvl w:ilvl="4" w:tplc="040C0003" w:tentative="1">
      <w:start w:val="1"/>
      <w:numFmt w:val="bullet"/>
      <w:lvlText w:val="o"/>
      <w:lvlJc w:val="left"/>
      <w:pPr>
        <w:ind w:left="3381" w:hanging="360"/>
      </w:pPr>
      <w:rPr>
        <w:rFonts w:ascii="Courier New" w:hAnsi="Courier New" w:cs="Courier New" w:hint="default"/>
      </w:rPr>
    </w:lvl>
    <w:lvl w:ilvl="5" w:tplc="040C0005" w:tentative="1">
      <w:start w:val="1"/>
      <w:numFmt w:val="bullet"/>
      <w:lvlText w:val=""/>
      <w:lvlJc w:val="left"/>
      <w:pPr>
        <w:ind w:left="4101" w:hanging="360"/>
      </w:pPr>
      <w:rPr>
        <w:rFonts w:ascii="Wingdings" w:hAnsi="Wingdings" w:hint="default"/>
      </w:rPr>
    </w:lvl>
    <w:lvl w:ilvl="6" w:tplc="040C0001" w:tentative="1">
      <w:start w:val="1"/>
      <w:numFmt w:val="bullet"/>
      <w:lvlText w:val=""/>
      <w:lvlJc w:val="left"/>
      <w:pPr>
        <w:ind w:left="4821" w:hanging="360"/>
      </w:pPr>
      <w:rPr>
        <w:rFonts w:ascii="Symbol" w:hAnsi="Symbol" w:hint="default"/>
      </w:rPr>
    </w:lvl>
    <w:lvl w:ilvl="7" w:tplc="040C0003" w:tentative="1">
      <w:start w:val="1"/>
      <w:numFmt w:val="bullet"/>
      <w:lvlText w:val="o"/>
      <w:lvlJc w:val="left"/>
      <w:pPr>
        <w:ind w:left="5541" w:hanging="360"/>
      </w:pPr>
      <w:rPr>
        <w:rFonts w:ascii="Courier New" w:hAnsi="Courier New" w:cs="Courier New" w:hint="default"/>
      </w:rPr>
    </w:lvl>
    <w:lvl w:ilvl="8" w:tplc="040C0005" w:tentative="1">
      <w:start w:val="1"/>
      <w:numFmt w:val="bullet"/>
      <w:lvlText w:val=""/>
      <w:lvlJc w:val="left"/>
      <w:pPr>
        <w:ind w:left="6261" w:hanging="360"/>
      </w:pPr>
      <w:rPr>
        <w:rFonts w:ascii="Wingdings" w:hAnsi="Wingdings" w:hint="default"/>
      </w:rPr>
    </w:lvl>
  </w:abstractNum>
  <w:abstractNum w:abstractNumId="42" w15:restartNumberingAfterBreak="0">
    <w:nsid w:val="5F5A57C3"/>
    <w:multiLevelType w:val="multilevel"/>
    <w:tmpl w:val="167C05CA"/>
    <w:lvl w:ilvl="0">
      <w:start w:val="1"/>
      <w:numFmt w:val="bullet"/>
      <w:lvlText w:val="o"/>
      <w:lvlJc w:val="left"/>
      <w:pPr>
        <w:ind w:left="1080" w:hanging="360"/>
      </w:pPr>
      <w:rPr>
        <w:rFonts w:ascii="Courier New" w:eastAsia="Courier New" w:hAnsi="Courier New" w:cs="Courier New"/>
      </w:rPr>
    </w:lvl>
    <w:lvl w:ilvl="1">
      <w:start w:val="1"/>
      <w:numFmt w:val="bullet"/>
      <w:lvlText w:val="-"/>
      <w:lvlJc w:val="left"/>
      <w:pPr>
        <w:ind w:left="1800" w:hanging="360"/>
      </w:pPr>
      <w:rPr>
        <w:rFonts w:ascii="Calibri" w:eastAsia="Calibri" w:hAnsi="Calibri" w:cs="Calibri"/>
      </w:rPr>
    </w:lvl>
    <w:lvl w:ilvl="2">
      <w:start w:val="1"/>
      <w:numFmt w:val="bullet"/>
      <w:lvlText w:val="-"/>
      <w:lvlJc w:val="left"/>
      <w:pPr>
        <w:ind w:left="2520" w:hanging="360"/>
      </w:pPr>
      <w:rPr>
        <w:rFonts w:ascii="Calibri" w:eastAsia="Calibri" w:hAnsi="Calibri" w:cs="Calibri"/>
      </w:rPr>
    </w:lvl>
    <w:lvl w:ilvl="3">
      <w:start w:val="1"/>
      <w:numFmt w:val="bullet"/>
      <w:lvlText w:val="●"/>
      <w:lvlJc w:val="left"/>
      <w:pPr>
        <w:ind w:left="3240" w:hanging="360"/>
      </w:pPr>
      <w:rPr>
        <w:rFonts w:ascii="Noto Sans Symbols" w:eastAsia="Noto Sans Symbols" w:hAnsi="Noto Sans Symbols" w:cs="Noto Sans Symbols"/>
      </w:rPr>
    </w:lvl>
    <w:lvl w:ilvl="4">
      <w:start w:val="1"/>
      <w:numFmt w:val="bullet"/>
      <w:lvlText w:val="o"/>
      <w:lvlJc w:val="left"/>
      <w:pPr>
        <w:ind w:left="3960" w:hanging="360"/>
      </w:pPr>
      <w:rPr>
        <w:rFonts w:ascii="Courier New" w:eastAsia="Courier New" w:hAnsi="Courier New" w:cs="Courier New"/>
      </w:rPr>
    </w:lvl>
    <w:lvl w:ilvl="5">
      <w:start w:val="1"/>
      <w:numFmt w:val="bullet"/>
      <w:lvlText w:val="▪"/>
      <w:lvlJc w:val="left"/>
      <w:pPr>
        <w:ind w:left="4680" w:hanging="360"/>
      </w:pPr>
      <w:rPr>
        <w:rFonts w:ascii="Noto Sans Symbols" w:eastAsia="Noto Sans Symbols" w:hAnsi="Noto Sans Symbols" w:cs="Noto Sans Symbols"/>
      </w:rPr>
    </w:lvl>
    <w:lvl w:ilvl="6">
      <w:start w:val="1"/>
      <w:numFmt w:val="bullet"/>
      <w:lvlText w:val="●"/>
      <w:lvlJc w:val="left"/>
      <w:pPr>
        <w:ind w:left="5400" w:hanging="360"/>
      </w:pPr>
      <w:rPr>
        <w:rFonts w:ascii="Noto Sans Symbols" w:eastAsia="Noto Sans Symbols" w:hAnsi="Noto Sans Symbols" w:cs="Noto Sans Symbols"/>
      </w:rPr>
    </w:lvl>
    <w:lvl w:ilvl="7">
      <w:start w:val="1"/>
      <w:numFmt w:val="bullet"/>
      <w:lvlText w:val="o"/>
      <w:lvlJc w:val="left"/>
      <w:pPr>
        <w:ind w:left="6120" w:hanging="360"/>
      </w:pPr>
      <w:rPr>
        <w:rFonts w:ascii="Courier New" w:eastAsia="Courier New" w:hAnsi="Courier New" w:cs="Courier New"/>
      </w:rPr>
    </w:lvl>
    <w:lvl w:ilvl="8">
      <w:start w:val="1"/>
      <w:numFmt w:val="bullet"/>
      <w:lvlText w:val="▪"/>
      <w:lvlJc w:val="left"/>
      <w:pPr>
        <w:ind w:left="6840" w:hanging="360"/>
      </w:pPr>
      <w:rPr>
        <w:rFonts w:ascii="Noto Sans Symbols" w:eastAsia="Noto Sans Symbols" w:hAnsi="Noto Sans Symbols" w:cs="Noto Sans Symbols"/>
      </w:rPr>
    </w:lvl>
  </w:abstractNum>
  <w:abstractNum w:abstractNumId="43" w15:restartNumberingAfterBreak="0">
    <w:nsid w:val="61D16889"/>
    <w:multiLevelType w:val="hybridMultilevel"/>
    <w:tmpl w:val="3DE2731E"/>
    <w:lvl w:ilvl="0" w:tplc="8D38140C">
      <w:numFmt w:val="bullet"/>
      <w:lvlText w:val="-"/>
      <w:lvlJc w:val="left"/>
      <w:pPr>
        <w:ind w:left="360" w:hanging="360"/>
      </w:pPr>
      <w:rPr>
        <w:rFonts w:ascii="Times New Roman" w:eastAsiaTheme="minorHAnsi" w:hAnsi="Times New Roman" w:cs="Times New Roman" w:hint="default"/>
      </w:rPr>
    </w:lvl>
    <w:lvl w:ilvl="1" w:tplc="040C0003">
      <w:start w:val="1"/>
      <w:numFmt w:val="bullet"/>
      <w:lvlText w:val="o"/>
      <w:lvlJc w:val="left"/>
      <w:pPr>
        <w:ind w:left="720" w:hanging="360"/>
      </w:pPr>
      <w:rPr>
        <w:rFonts w:ascii="Courier New" w:hAnsi="Courier New" w:cs="Courier New" w:hint="default"/>
      </w:rPr>
    </w:lvl>
    <w:lvl w:ilvl="2" w:tplc="040C0005" w:tentative="1">
      <w:start w:val="1"/>
      <w:numFmt w:val="bullet"/>
      <w:lvlText w:val=""/>
      <w:lvlJc w:val="left"/>
      <w:pPr>
        <w:ind w:left="1440" w:hanging="360"/>
      </w:pPr>
      <w:rPr>
        <w:rFonts w:ascii="Wingdings" w:hAnsi="Wingdings" w:hint="default"/>
      </w:rPr>
    </w:lvl>
    <w:lvl w:ilvl="3" w:tplc="040C0001" w:tentative="1">
      <w:start w:val="1"/>
      <w:numFmt w:val="bullet"/>
      <w:lvlText w:val=""/>
      <w:lvlJc w:val="left"/>
      <w:pPr>
        <w:ind w:left="2160" w:hanging="360"/>
      </w:pPr>
      <w:rPr>
        <w:rFonts w:ascii="Symbol" w:hAnsi="Symbol" w:hint="default"/>
      </w:rPr>
    </w:lvl>
    <w:lvl w:ilvl="4" w:tplc="040C0003" w:tentative="1">
      <w:start w:val="1"/>
      <w:numFmt w:val="bullet"/>
      <w:lvlText w:val="o"/>
      <w:lvlJc w:val="left"/>
      <w:pPr>
        <w:ind w:left="2880" w:hanging="360"/>
      </w:pPr>
      <w:rPr>
        <w:rFonts w:ascii="Courier New" w:hAnsi="Courier New" w:cs="Courier New" w:hint="default"/>
      </w:rPr>
    </w:lvl>
    <w:lvl w:ilvl="5" w:tplc="040C0005" w:tentative="1">
      <w:start w:val="1"/>
      <w:numFmt w:val="bullet"/>
      <w:lvlText w:val=""/>
      <w:lvlJc w:val="left"/>
      <w:pPr>
        <w:ind w:left="3600" w:hanging="360"/>
      </w:pPr>
      <w:rPr>
        <w:rFonts w:ascii="Wingdings" w:hAnsi="Wingdings" w:hint="default"/>
      </w:rPr>
    </w:lvl>
    <w:lvl w:ilvl="6" w:tplc="040C0001" w:tentative="1">
      <w:start w:val="1"/>
      <w:numFmt w:val="bullet"/>
      <w:lvlText w:val=""/>
      <w:lvlJc w:val="left"/>
      <w:pPr>
        <w:ind w:left="4320" w:hanging="360"/>
      </w:pPr>
      <w:rPr>
        <w:rFonts w:ascii="Symbol" w:hAnsi="Symbol" w:hint="default"/>
      </w:rPr>
    </w:lvl>
    <w:lvl w:ilvl="7" w:tplc="040C0003" w:tentative="1">
      <w:start w:val="1"/>
      <w:numFmt w:val="bullet"/>
      <w:lvlText w:val="o"/>
      <w:lvlJc w:val="left"/>
      <w:pPr>
        <w:ind w:left="5040" w:hanging="360"/>
      </w:pPr>
      <w:rPr>
        <w:rFonts w:ascii="Courier New" w:hAnsi="Courier New" w:cs="Courier New" w:hint="default"/>
      </w:rPr>
    </w:lvl>
    <w:lvl w:ilvl="8" w:tplc="040C0005" w:tentative="1">
      <w:start w:val="1"/>
      <w:numFmt w:val="bullet"/>
      <w:lvlText w:val=""/>
      <w:lvlJc w:val="left"/>
      <w:pPr>
        <w:ind w:left="5760" w:hanging="360"/>
      </w:pPr>
      <w:rPr>
        <w:rFonts w:ascii="Wingdings" w:hAnsi="Wingdings" w:hint="default"/>
      </w:rPr>
    </w:lvl>
  </w:abstractNum>
  <w:abstractNum w:abstractNumId="44" w15:restartNumberingAfterBreak="0">
    <w:nsid w:val="620F2D0B"/>
    <w:multiLevelType w:val="multilevel"/>
    <w:tmpl w:val="6F020630"/>
    <w:lvl w:ilvl="0">
      <w:start w:val="9"/>
      <w:numFmt w:val="bullet"/>
      <w:lvlText w:val="-"/>
      <w:lvlJc w:val="left"/>
      <w:pPr>
        <w:ind w:left="1080" w:hanging="360"/>
      </w:pPr>
      <w:rPr>
        <w:rFonts w:ascii="Verdana" w:eastAsia="Verdana" w:hAnsi="Verdana" w:cs="Verdana"/>
      </w:rPr>
    </w:lvl>
    <w:lvl w:ilvl="1">
      <w:start w:val="1"/>
      <w:numFmt w:val="bullet"/>
      <w:lvlText w:val="o"/>
      <w:lvlJc w:val="left"/>
      <w:pPr>
        <w:ind w:left="785" w:hanging="360"/>
      </w:pPr>
      <w:rPr>
        <w:rFonts w:ascii="Courier New" w:eastAsia="Courier New" w:hAnsi="Courier New" w:cs="Courier New"/>
      </w:rPr>
    </w:lvl>
    <w:lvl w:ilvl="2">
      <w:start w:val="1"/>
      <w:numFmt w:val="bullet"/>
      <w:lvlText w:val="▪"/>
      <w:lvlJc w:val="left"/>
      <w:pPr>
        <w:ind w:left="2520" w:hanging="360"/>
      </w:pPr>
      <w:rPr>
        <w:rFonts w:ascii="Noto Sans Symbols" w:eastAsia="Noto Sans Symbols" w:hAnsi="Noto Sans Symbols" w:cs="Noto Sans Symbols"/>
      </w:rPr>
    </w:lvl>
    <w:lvl w:ilvl="3">
      <w:start w:val="1"/>
      <w:numFmt w:val="bullet"/>
      <w:lvlText w:val="●"/>
      <w:lvlJc w:val="left"/>
      <w:pPr>
        <w:ind w:left="3240" w:hanging="360"/>
      </w:pPr>
      <w:rPr>
        <w:rFonts w:ascii="Noto Sans Symbols" w:eastAsia="Noto Sans Symbols" w:hAnsi="Noto Sans Symbols" w:cs="Noto Sans Symbols"/>
      </w:rPr>
    </w:lvl>
    <w:lvl w:ilvl="4">
      <w:start w:val="1"/>
      <w:numFmt w:val="bullet"/>
      <w:lvlText w:val="o"/>
      <w:lvlJc w:val="left"/>
      <w:pPr>
        <w:ind w:left="3960" w:hanging="360"/>
      </w:pPr>
      <w:rPr>
        <w:rFonts w:ascii="Courier New" w:eastAsia="Courier New" w:hAnsi="Courier New" w:cs="Courier New"/>
      </w:rPr>
    </w:lvl>
    <w:lvl w:ilvl="5">
      <w:start w:val="1"/>
      <w:numFmt w:val="bullet"/>
      <w:lvlText w:val="▪"/>
      <w:lvlJc w:val="left"/>
      <w:pPr>
        <w:ind w:left="4680" w:hanging="360"/>
      </w:pPr>
      <w:rPr>
        <w:rFonts w:ascii="Noto Sans Symbols" w:eastAsia="Noto Sans Symbols" w:hAnsi="Noto Sans Symbols" w:cs="Noto Sans Symbols"/>
      </w:rPr>
    </w:lvl>
    <w:lvl w:ilvl="6">
      <w:start w:val="1"/>
      <w:numFmt w:val="bullet"/>
      <w:lvlText w:val="●"/>
      <w:lvlJc w:val="left"/>
      <w:pPr>
        <w:ind w:left="5400" w:hanging="360"/>
      </w:pPr>
      <w:rPr>
        <w:rFonts w:ascii="Noto Sans Symbols" w:eastAsia="Noto Sans Symbols" w:hAnsi="Noto Sans Symbols" w:cs="Noto Sans Symbols"/>
      </w:rPr>
    </w:lvl>
    <w:lvl w:ilvl="7">
      <w:start w:val="1"/>
      <w:numFmt w:val="bullet"/>
      <w:lvlText w:val="o"/>
      <w:lvlJc w:val="left"/>
      <w:pPr>
        <w:ind w:left="6120" w:hanging="360"/>
      </w:pPr>
      <w:rPr>
        <w:rFonts w:ascii="Courier New" w:eastAsia="Courier New" w:hAnsi="Courier New" w:cs="Courier New"/>
      </w:rPr>
    </w:lvl>
    <w:lvl w:ilvl="8">
      <w:start w:val="1"/>
      <w:numFmt w:val="bullet"/>
      <w:lvlText w:val="▪"/>
      <w:lvlJc w:val="left"/>
      <w:pPr>
        <w:ind w:left="6840" w:hanging="360"/>
      </w:pPr>
      <w:rPr>
        <w:rFonts w:ascii="Noto Sans Symbols" w:eastAsia="Noto Sans Symbols" w:hAnsi="Noto Sans Symbols" w:cs="Noto Sans Symbols"/>
      </w:rPr>
    </w:lvl>
  </w:abstractNum>
  <w:abstractNum w:abstractNumId="45" w15:restartNumberingAfterBreak="0">
    <w:nsid w:val="654B27DE"/>
    <w:multiLevelType w:val="hybridMultilevel"/>
    <w:tmpl w:val="6908BB6E"/>
    <w:lvl w:ilvl="0" w:tplc="040C0001">
      <w:start w:val="1"/>
      <w:numFmt w:val="bullet"/>
      <w:lvlText w:val=""/>
      <w:lvlJc w:val="left"/>
      <w:pPr>
        <w:ind w:left="360" w:hanging="360"/>
      </w:pPr>
      <w:rPr>
        <w:rFonts w:ascii="Symbol" w:hAnsi="Symbol" w:hint="default"/>
      </w:rPr>
    </w:lvl>
    <w:lvl w:ilvl="1" w:tplc="040C0003" w:tentative="1">
      <w:start w:val="1"/>
      <w:numFmt w:val="bullet"/>
      <w:lvlText w:val="o"/>
      <w:lvlJc w:val="left"/>
      <w:pPr>
        <w:ind w:left="1440" w:hanging="360"/>
      </w:pPr>
      <w:rPr>
        <w:rFonts w:ascii="Courier New" w:hAnsi="Courier New" w:cs="Courier New" w:hint="default"/>
      </w:rPr>
    </w:lvl>
    <w:lvl w:ilvl="2" w:tplc="040C0005" w:tentative="1">
      <w:start w:val="1"/>
      <w:numFmt w:val="bullet"/>
      <w:lvlText w:val=""/>
      <w:lvlJc w:val="left"/>
      <w:pPr>
        <w:ind w:left="2160" w:hanging="360"/>
      </w:pPr>
      <w:rPr>
        <w:rFonts w:ascii="Wingdings" w:hAnsi="Wingdings" w:hint="default"/>
      </w:rPr>
    </w:lvl>
    <w:lvl w:ilvl="3" w:tplc="040C0001" w:tentative="1">
      <w:start w:val="1"/>
      <w:numFmt w:val="bullet"/>
      <w:lvlText w:val=""/>
      <w:lvlJc w:val="left"/>
      <w:pPr>
        <w:ind w:left="2880" w:hanging="360"/>
      </w:pPr>
      <w:rPr>
        <w:rFonts w:ascii="Symbol" w:hAnsi="Symbol" w:hint="default"/>
      </w:rPr>
    </w:lvl>
    <w:lvl w:ilvl="4" w:tplc="040C0003" w:tentative="1">
      <w:start w:val="1"/>
      <w:numFmt w:val="bullet"/>
      <w:lvlText w:val="o"/>
      <w:lvlJc w:val="left"/>
      <w:pPr>
        <w:ind w:left="3600" w:hanging="360"/>
      </w:pPr>
      <w:rPr>
        <w:rFonts w:ascii="Courier New" w:hAnsi="Courier New" w:cs="Courier New" w:hint="default"/>
      </w:rPr>
    </w:lvl>
    <w:lvl w:ilvl="5" w:tplc="040C0005" w:tentative="1">
      <w:start w:val="1"/>
      <w:numFmt w:val="bullet"/>
      <w:lvlText w:val=""/>
      <w:lvlJc w:val="left"/>
      <w:pPr>
        <w:ind w:left="4320" w:hanging="360"/>
      </w:pPr>
      <w:rPr>
        <w:rFonts w:ascii="Wingdings" w:hAnsi="Wingdings" w:hint="default"/>
      </w:rPr>
    </w:lvl>
    <w:lvl w:ilvl="6" w:tplc="040C0001" w:tentative="1">
      <w:start w:val="1"/>
      <w:numFmt w:val="bullet"/>
      <w:lvlText w:val=""/>
      <w:lvlJc w:val="left"/>
      <w:pPr>
        <w:ind w:left="5040" w:hanging="360"/>
      </w:pPr>
      <w:rPr>
        <w:rFonts w:ascii="Symbol" w:hAnsi="Symbol" w:hint="default"/>
      </w:rPr>
    </w:lvl>
    <w:lvl w:ilvl="7" w:tplc="040C0003" w:tentative="1">
      <w:start w:val="1"/>
      <w:numFmt w:val="bullet"/>
      <w:lvlText w:val="o"/>
      <w:lvlJc w:val="left"/>
      <w:pPr>
        <w:ind w:left="5760" w:hanging="360"/>
      </w:pPr>
      <w:rPr>
        <w:rFonts w:ascii="Courier New" w:hAnsi="Courier New" w:cs="Courier New" w:hint="default"/>
      </w:rPr>
    </w:lvl>
    <w:lvl w:ilvl="8" w:tplc="040C0005" w:tentative="1">
      <w:start w:val="1"/>
      <w:numFmt w:val="bullet"/>
      <w:lvlText w:val=""/>
      <w:lvlJc w:val="left"/>
      <w:pPr>
        <w:ind w:left="6480" w:hanging="360"/>
      </w:pPr>
      <w:rPr>
        <w:rFonts w:ascii="Wingdings" w:hAnsi="Wingdings" w:hint="default"/>
      </w:rPr>
    </w:lvl>
  </w:abstractNum>
  <w:abstractNum w:abstractNumId="46" w15:restartNumberingAfterBreak="0">
    <w:nsid w:val="65D7449A"/>
    <w:multiLevelType w:val="hybridMultilevel"/>
    <w:tmpl w:val="310AD7CE"/>
    <w:lvl w:ilvl="0" w:tplc="04090001">
      <w:start w:val="1"/>
      <w:numFmt w:val="bullet"/>
      <w:lvlText w:val=""/>
      <w:lvlJc w:val="left"/>
      <w:pPr>
        <w:ind w:left="720" w:hanging="360"/>
      </w:pPr>
      <w:rPr>
        <w:rFonts w:ascii="Symbol" w:hAnsi="Symbol" w:hint="default"/>
      </w:rPr>
    </w:lvl>
    <w:lvl w:ilvl="1" w:tplc="04090003">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47" w15:restartNumberingAfterBreak="0">
    <w:nsid w:val="66A804FF"/>
    <w:multiLevelType w:val="hybridMultilevel"/>
    <w:tmpl w:val="D952DD7C"/>
    <w:lvl w:ilvl="0" w:tplc="040C0001">
      <w:start w:val="1"/>
      <w:numFmt w:val="bullet"/>
      <w:lvlText w:val=""/>
      <w:lvlJc w:val="left"/>
      <w:pPr>
        <w:ind w:left="360" w:hanging="360"/>
      </w:pPr>
      <w:rPr>
        <w:rFonts w:ascii="Symbol" w:hAnsi="Symbol" w:hint="default"/>
      </w:rPr>
    </w:lvl>
    <w:lvl w:ilvl="1" w:tplc="040C0003" w:tentative="1">
      <w:start w:val="1"/>
      <w:numFmt w:val="bullet"/>
      <w:lvlText w:val="o"/>
      <w:lvlJc w:val="left"/>
      <w:pPr>
        <w:ind w:left="1080" w:hanging="360"/>
      </w:pPr>
      <w:rPr>
        <w:rFonts w:ascii="Courier New" w:hAnsi="Courier New" w:cs="Courier New" w:hint="default"/>
      </w:rPr>
    </w:lvl>
    <w:lvl w:ilvl="2" w:tplc="040C0005" w:tentative="1">
      <w:start w:val="1"/>
      <w:numFmt w:val="bullet"/>
      <w:lvlText w:val=""/>
      <w:lvlJc w:val="left"/>
      <w:pPr>
        <w:ind w:left="1800" w:hanging="360"/>
      </w:pPr>
      <w:rPr>
        <w:rFonts w:ascii="Wingdings" w:hAnsi="Wingdings" w:hint="default"/>
      </w:rPr>
    </w:lvl>
    <w:lvl w:ilvl="3" w:tplc="040C0001" w:tentative="1">
      <w:start w:val="1"/>
      <w:numFmt w:val="bullet"/>
      <w:lvlText w:val=""/>
      <w:lvlJc w:val="left"/>
      <w:pPr>
        <w:ind w:left="2520" w:hanging="360"/>
      </w:pPr>
      <w:rPr>
        <w:rFonts w:ascii="Symbol" w:hAnsi="Symbol" w:hint="default"/>
      </w:rPr>
    </w:lvl>
    <w:lvl w:ilvl="4" w:tplc="040C0003" w:tentative="1">
      <w:start w:val="1"/>
      <w:numFmt w:val="bullet"/>
      <w:lvlText w:val="o"/>
      <w:lvlJc w:val="left"/>
      <w:pPr>
        <w:ind w:left="3240" w:hanging="360"/>
      </w:pPr>
      <w:rPr>
        <w:rFonts w:ascii="Courier New" w:hAnsi="Courier New" w:cs="Courier New" w:hint="default"/>
      </w:rPr>
    </w:lvl>
    <w:lvl w:ilvl="5" w:tplc="040C0005" w:tentative="1">
      <w:start w:val="1"/>
      <w:numFmt w:val="bullet"/>
      <w:lvlText w:val=""/>
      <w:lvlJc w:val="left"/>
      <w:pPr>
        <w:ind w:left="3960" w:hanging="360"/>
      </w:pPr>
      <w:rPr>
        <w:rFonts w:ascii="Wingdings" w:hAnsi="Wingdings" w:hint="default"/>
      </w:rPr>
    </w:lvl>
    <w:lvl w:ilvl="6" w:tplc="040C0001" w:tentative="1">
      <w:start w:val="1"/>
      <w:numFmt w:val="bullet"/>
      <w:lvlText w:val=""/>
      <w:lvlJc w:val="left"/>
      <w:pPr>
        <w:ind w:left="4680" w:hanging="360"/>
      </w:pPr>
      <w:rPr>
        <w:rFonts w:ascii="Symbol" w:hAnsi="Symbol" w:hint="default"/>
      </w:rPr>
    </w:lvl>
    <w:lvl w:ilvl="7" w:tplc="040C0003" w:tentative="1">
      <w:start w:val="1"/>
      <w:numFmt w:val="bullet"/>
      <w:lvlText w:val="o"/>
      <w:lvlJc w:val="left"/>
      <w:pPr>
        <w:ind w:left="5400" w:hanging="360"/>
      </w:pPr>
      <w:rPr>
        <w:rFonts w:ascii="Courier New" w:hAnsi="Courier New" w:cs="Courier New" w:hint="default"/>
      </w:rPr>
    </w:lvl>
    <w:lvl w:ilvl="8" w:tplc="040C0005" w:tentative="1">
      <w:start w:val="1"/>
      <w:numFmt w:val="bullet"/>
      <w:lvlText w:val=""/>
      <w:lvlJc w:val="left"/>
      <w:pPr>
        <w:ind w:left="6120" w:hanging="360"/>
      </w:pPr>
      <w:rPr>
        <w:rFonts w:ascii="Wingdings" w:hAnsi="Wingdings" w:hint="default"/>
      </w:rPr>
    </w:lvl>
  </w:abstractNum>
  <w:abstractNum w:abstractNumId="48" w15:restartNumberingAfterBreak="0">
    <w:nsid w:val="69565420"/>
    <w:multiLevelType w:val="hybridMultilevel"/>
    <w:tmpl w:val="5022A60C"/>
    <w:lvl w:ilvl="0" w:tplc="040C0001">
      <w:start w:val="1"/>
      <w:numFmt w:val="bullet"/>
      <w:lvlText w:val=""/>
      <w:lvlJc w:val="left"/>
      <w:pPr>
        <w:ind w:left="720" w:hanging="360"/>
      </w:pPr>
      <w:rPr>
        <w:rFonts w:ascii="Symbol" w:hAnsi="Symbol" w:hint="default"/>
      </w:rPr>
    </w:lvl>
    <w:lvl w:ilvl="1" w:tplc="040C0003" w:tentative="1">
      <w:start w:val="1"/>
      <w:numFmt w:val="bullet"/>
      <w:lvlText w:val="o"/>
      <w:lvlJc w:val="left"/>
      <w:pPr>
        <w:ind w:left="1440" w:hanging="360"/>
      </w:pPr>
      <w:rPr>
        <w:rFonts w:ascii="Courier New" w:hAnsi="Courier New" w:cs="Courier New" w:hint="default"/>
      </w:rPr>
    </w:lvl>
    <w:lvl w:ilvl="2" w:tplc="040C0005" w:tentative="1">
      <w:start w:val="1"/>
      <w:numFmt w:val="bullet"/>
      <w:lvlText w:val=""/>
      <w:lvlJc w:val="left"/>
      <w:pPr>
        <w:ind w:left="2160" w:hanging="360"/>
      </w:pPr>
      <w:rPr>
        <w:rFonts w:ascii="Wingdings" w:hAnsi="Wingdings" w:hint="default"/>
      </w:rPr>
    </w:lvl>
    <w:lvl w:ilvl="3" w:tplc="040C0001" w:tentative="1">
      <w:start w:val="1"/>
      <w:numFmt w:val="bullet"/>
      <w:lvlText w:val=""/>
      <w:lvlJc w:val="left"/>
      <w:pPr>
        <w:ind w:left="2880" w:hanging="360"/>
      </w:pPr>
      <w:rPr>
        <w:rFonts w:ascii="Symbol" w:hAnsi="Symbol" w:hint="default"/>
      </w:rPr>
    </w:lvl>
    <w:lvl w:ilvl="4" w:tplc="040C0003" w:tentative="1">
      <w:start w:val="1"/>
      <w:numFmt w:val="bullet"/>
      <w:lvlText w:val="o"/>
      <w:lvlJc w:val="left"/>
      <w:pPr>
        <w:ind w:left="3600" w:hanging="360"/>
      </w:pPr>
      <w:rPr>
        <w:rFonts w:ascii="Courier New" w:hAnsi="Courier New" w:cs="Courier New" w:hint="default"/>
      </w:rPr>
    </w:lvl>
    <w:lvl w:ilvl="5" w:tplc="040C0005" w:tentative="1">
      <w:start w:val="1"/>
      <w:numFmt w:val="bullet"/>
      <w:lvlText w:val=""/>
      <w:lvlJc w:val="left"/>
      <w:pPr>
        <w:ind w:left="4320" w:hanging="360"/>
      </w:pPr>
      <w:rPr>
        <w:rFonts w:ascii="Wingdings" w:hAnsi="Wingdings" w:hint="default"/>
      </w:rPr>
    </w:lvl>
    <w:lvl w:ilvl="6" w:tplc="040C0001" w:tentative="1">
      <w:start w:val="1"/>
      <w:numFmt w:val="bullet"/>
      <w:lvlText w:val=""/>
      <w:lvlJc w:val="left"/>
      <w:pPr>
        <w:ind w:left="5040" w:hanging="360"/>
      </w:pPr>
      <w:rPr>
        <w:rFonts w:ascii="Symbol" w:hAnsi="Symbol" w:hint="default"/>
      </w:rPr>
    </w:lvl>
    <w:lvl w:ilvl="7" w:tplc="040C0003" w:tentative="1">
      <w:start w:val="1"/>
      <w:numFmt w:val="bullet"/>
      <w:lvlText w:val="o"/>
      <w:lvlJc w:val="left"/>
      <w:pPr>
        <w:ind w:left="5760" w:hanging="360"/>
      </w:pPr>
      <w:rPr>
        <w:rFonts w:ascii="Courier New" w:hAnsi="Courier New" w:cs="Courier New" w:hint="default"/>
      </w:rPr>
    </w:lvl>
    <w:lvl w:ilvl="8" w:tplc="040C0005" w:tentative="1">
      <w:start w:val="1"/>
      <w:numFmt w:val="bullet"/>
      <w:lvlText w:val=""/>
      <w:lvlJc w:val="left"/>
      <w:pPr>
        <w:ind w:left="6480" w:hanging="360"/>
      </w:pPr>
      <w:rPr>
        <w:rFonts w:ascii="Wingdings" w:hAnsi="Wingdings" w:hint="default"/>
      </w:rPr>
    </w:lvl>
  </w:abstractNum>
  <w:abstractNum w:abstractNumId="49" w15:restartNumberingAfterBreak="0">
    <w:nsid w:val="696101FD"/>
    <w:multiLevelType w:val="hybridMultilevel"/>
    <w:tmpl w:val="ECD8A682"/>
    <w:lvl w:ilvl="0" w:tplc="8D38140C">
      <w:numFmt w:val="bullet"/>
      <w:lvlText w:val="-"/>
      <w:lvlJc w:val="left"/>
      <w:pPr>
        <w:ind w:left="1080" w:hanging="360"/>
      </w:pPr>
      <w:rPr>
        <w:rFonts w:ascii="Times New Roman" w:eastAsiaTheme="minorHAnsi" w:hAnsi="Times New Roman" w:cs="Times New Roman" w:hint="default"/>
      </w:rPr>
    </w:lvl>
    <w:lvl w:ilvl="1" w:tplc="040C0003" w:tentative="1">
      <w:start w:val="1"/>
      <w:numFmt w:val="bullet"/>
      <w:lvlText w:val="o"/>
      <w:lvlJc w:val="left"/>
      <w:pPr>
        <w:ind w:left="1800" w:hanging="360"/>
      </w:pPr>
      <w:rPr>
        <w:rFonts w:ascii="Courier New" w:hAnsi="Courier New" w:cs="Courier New" w:hint="default"/>
      </w:rPr>
    </w:lvl>
    <w:lvl w:ilvl="2" w:tplc="040C0005" w:tentative="1">
      <w:start w:val="1"/>
      <w:numFmt w:val="bullet"/>
      <w:lvlText w:val=""/>
      <w:lvlJc w:val="left"/>
      <w:pPr>
        <w:ind w:left="2520" w:hanging="360"/>
      </w:pPr>
      <w:rPr>
        <w:rFonts w:ascii="Wingdings" w:hAnsi="Wingdings" w:hint="default"/>
      </w:rPr>
    </w:lvl>
    <w:lvl w:ilvl="3" w:tplc="040C0001" w:tentative="1">
      <w:start w:val="1"/>
      <w:numFmt w:val="bullet"/>
      <w:lvlText w:val=""/>
      <w:lvlJc w:val="left"/>
      <w:pPr>
        <w:ind w:left="3240" w:hanging="360"/>
      </w:pPr>
      <w:rPr>
        <w:rFonts w:ascii="Symbol" w:hAnsi="Symbol" w:hint="default"/>
      </w:rPr>
    </w:lvl>
    <w:lvl w:ilvl="4" w:tplc="040C0003" w:tentative="1">
      <w:start w:val="1"/>
      <w:numFmt w:val="bullet"/>
      <w:lvlText w:val="o"/>
      <w:lvlJc w:val="left"/>
      <w:pPr>
        <w:ind w:left="3960" w:hanging="360"/>
      </w:pPr>
      <w:rPr>
        <w:rFonts w:ascii="Courier New" w:hAnsi="Courier New" w:cs="Courier New" w:hint="default"/>
      </w:rPr>
    </w:lvl>
    <w:lvl w:ilvl="5" w:tplc="040C0005" w:tentative="1">
      <w:start w:val="1"/>
      <w:numFmt w:val="bullet"/>
      <w:lvlText w:val=""/>
      <w:lvlJc w:val="left"/>
      <w:pPr>
        <w:ind w:left="4680" w:hanging="360"/>
      </w:pPr>
      <w:rPr>
        <w:rFonts w:ascii="Wingdings" w:hAnsi="Wingdings" w:hint="default"/>
      </w:rPr>
    </w:lvl>
    <w:lvl w:ilvl="6" w:tplc="040C0001" w:tentative="1">
      <w:start w:val="1"/>
      <w:numFmt w:val="bullet"/>
      <w:lvlText w:val=""/>
      <w:lvlJc w:val="left"/>
      <w:pPr>
        <w:ind w:left="5400" w:hanging="360"/>
      </w:pPr>
      <w:rPr>
        <w:rFonts w:ascii="Symbol" w:hAnsi="Symbol" w:hint="default"/>
      </w:rPr>
    </w:lvl>
    <w:lvl w:ilvl="7" w:tplc="040C0003" w:tentative="1">
      <w:start w:val="1"/>
      <w:numFmt w:val="bullet"/>
      <w:lvlText w:val="o"/>
      <w:lvlJc w:val="left"/>
      <w:pPr>
        <w:ind w:left="6120" w:hanging="360"/>
      </w:pPr>
      <w:rPr>
        <w:rFonts w:ascii="Courier New" w:hAnsi="Courier New" w:cs="Courier New" w:hint="default"/>
      </w:rPr>
    </w:lvl>
    <w:lvl w:ilvl="8" w:tplc="040C0005" w:tentative="1">
      <w:start w:val="1"/>
      <w:numFmt w:val="bullet"/>
      <w:lvlText w:val=""/>
      <w:lvlJc w:val="left"/>
      <w:pPr>
        <w:ind w:left="6840" w:hanging="360"/>
      </w:pPr>
      <w:rPr>
        <w:rFonts w:ascii="Wingdings" w:hAnsi="Wingdings" w:hint="default"/>
      </w:rPr>
    </w:lvl>
  </w:abstractNum>
  <w:abstractNum w:abstractNumId="50" w15:restartNumberingAfterBreak="0">
    <w:nsid w:val="69716A2C"/>
    <w:multiLevelType w:val="hybridMultilevel"/>
    <w:tmpl w:val="DBB8C5A6"/>
    <w:lvl w:ilvl="0" w:tplc="04100001">
      <w:start w:val="1"/>
      <w:numFmt w:val="bullet"/>
      <w:lvlText w:val=""/>
      <w:lvlJc w:val="left"/>
      <w:pPr>
        <w:ind w:left="787" w:hanging="360"/>
      </w:pPr>
      <w:rPr>
        <w:rFonts w:ascii="Symbol" w:hAnsi="Symbol" w:hint="default"/>
      </w:rPr>
    </w:lvl>
    <w:lvl w:ilvl="1" w:tplc="04100003" w:tentative="1">
      <w:start w:val="1"/>
      <w:numFmt w:val="bullet"/>
      <w:lvlText w:val="o"/>
      <w:lvlJc w:val="left"/>
      <w:pPr>
        <w:ind w:left="1507" w:hanging="360"/>
      </w:pPr>
      <w:rPr>
        <w:rFonts w:ascii="Courier New" w:hAnsi="Courier New" w:hint="default"/>
      </w:rPr>
    </w:lvl>
    <w:lvl w:ilvl="2" w:tplc="04100005" w:tentative="1">
      <w:start w:val="1"/>
      <w:numFmt w:val="bullet"/>
      <w:lvlText w:val=""/>
      <w:lvlJc w:val="left"/>
      <w:pPr>
        <w:ind w:left="2227" w:hanging="360"/>
      </w:pPr>
      <w:rPr>
        <w:rFonts w:ascii="Wingdings" w:hAnsi="Wingdings" w:hint="default"/>
      </w:rPr>
    </w:lvl>
    <w:lvl w:ilvl="3" w:tplc="04100001" w:tentative="1">
      <w:start w:val="1"/>
      <w:numFmt w:val="bullet"/>
      <w:lvlText w:val=""/>
      <w:lvlJc w:val="left"/>
      <w:pPr>
        <w:ind w:left="2947" w:hanging="360"/>
      </w:pPr>
      <w:rPr>
        <w:rFonts w:ascii="Symbol" w:hAnsi="Symbol" w:hint="default"/>
      </w:rPr>
    </w:lvl>
    <w:lvl w:ilvl="4" w:tplc="04100003" w:tentative="1">
      <w:start w:val="1"/>
      <w:numFmt w:val="bullet"/>
      <w:lvlText w:val="o"/>
      <w:lvlJc w:val="left"/>
      <w:pPr>
        <w:ind w:left="3667" w:hanging="360"/>
      </w:pPr>
      <w:rPr>
        <w:rFonts w:ascii="Courier New" w:hAnsi="Courier New" w:hint="default"/>
      </w:rPr>
    </w:lvl>
    <w:lvl w:ilvl="5" w:tplc="04100005" w:tentative="1">
      <w:start w:val="1"/>
      <w:numFmt w:val="bullet"/>
      <w:lvlText w:val=""/>
      <w:lvlJc w:val="left"/>
      <w:pPr>
        <w:ind w:left="4387" w:hanging="360"/>
      </w:pPr>
      <w:rPr>
        <w:rFonts w:ascii="Wingdings" w:hAnsi="Wingdings" w:hint="default"/>
      </w:rPr>
    </w:lvl>
    <w:lvl w:ilvl="6" w:tplc="04100001" w:tentative="1">
      <w:start w:val="1"/>
      <w:numFmt w:val="bullet"/>
      <w:lvlText w:val=""/>
      <w:lvlJc w:val="left"/>
      <w:pPr>
        <w:ind w:left="5107" w:hanging="360"/>
      </w:pPr>
      <w:rPr>
        <w:rFonts w:ascii="Symbol" w:hAnsi="Symbol" w:hint="default"/>
      </w:rPr>
    </w:lvl>
    <w:lvl w:ilvl="7" w:tplc="04100003" w:tentative="1">
      <w:start w:val="1"/>
      <w:numFmt w:val="bullet"/>
      <w:lvlText w:val="o"/>
      <w:lvlJc w:val="left"/>
      <w:pPr>
        <w:ind w:left="5827" w:hanging="360"/>
      </w:pPr>
      <w:rPr>
        <w:rFonts w:ascii="Courier New" w:hAnsi="Courier New" w:hint="default"/>
      </w:rPr>
    </w:lvl>
    <w:lvl w:ilvl="8" w:tplc="04100005" w:tentative="1">
      <w:start w:val="1"/>
      <w:numFmt w:val="bullet"/>
      <w:lvlText w:val=""/>
      <w:lvlJc w:val="left"/>
      <w:pPr>
        <w:ind w:left="6547" w:hanging="360"/>
      </w:pPr>
      <w:rPr>
        <w:rFonts w:ascii="Wingdings" w:hAnsi="Wingdings" w:hint="default"/>
      </w:rPr>
    </w:lvl>
  </w:abstractNum>
  <w:abstractNum w:abstractNumId="51" w15:restartNumberingAfterBreak="0">
    <w:nsid w:val="6CAB3B80"/>
    <w:multiLevelType w:val="multilevel"/>
    <w:tmpl w:val="A1801490"/>
    <w:lvl w:ilvl="0">
      <w:start w:val="1"/>
      <w:numFmt w:val="lowerRoman"/>
      <w:lvlText w:val="%1."/>
      <w:lvlJc w:val="right"/>
      <w:pPr>
        <w:ind w:left="720" w:hanging="360"/>
      </w:pPr>
    </w:lvl>
    <w:lvl w:ilvl="1">
      <w:start w:val="1"/>
      <w:numFmt w:val="lowerLetter"/>
      <w:lvlText w:val="%2."/>
      <w:lvlJc w:val="left"/>
      <w:pPr>
        <w:ind w:left="1440" w:hanging="360"/>
      </w:pPr>
    </w:lvl>
    <w:lvl w:ilvl="2">
      <w:start w:val="1"/>
      <w:numFmt w:val="lowerRoman"/>
      <w:lvlText w:val="%3."/>
      <w:lvlJc w:val="right"/>
      <w:pPr>
        <w:ind w:left="2160" w:hanging="180"/>
      </w:pPr>
    </w:lvl>
    <w:lvl w:ilvl="3">
      <w:start w:val="1"/>
      <w:numFmt w:val="decimal"/>
      <w:lvlText w:val="%4."/>
      <w:lvlJc w:val="left"/>
      <w:pPr>
        <w:ind w:left="2880" w:hanging="360"/>
      </w:pPr>
    </w:lvl>
    <w:lvl w:ilvl="4">
      <w:start w:val="1"/>
      <w:numFmt w:val="lowerLetter"/>
      <w:lvlText w:val="%5."/>
      <w:lvlJc w:val="left"/>
      <w:pPr>
        <w:ind w:left="3600" w:hanging="360"/>
      </w:pPr>
    </w:lvl>
    <w:lvl w:ilvl="5">
      <w:start w:val="1"/>
      <w:numFmt w:val="lowerRoman"/>
      <w:lvlText w:val="%6."/>
      <w:lvlJc w:val="right"/>
      <w:pPr>
        <w:ind w:left="4320" w:hanging="180"/>
      </w:pPr>
    </w:lvl>
    <w:lvl w:ilvl="6">
      <w:start w:val="1"/>
      <w:numFmt w:val="decimal"/>
      <w:lvlText w:val="%7."/>
      <w:lvlJc w:val="left"/>
      <w:pPr>
        <w:ind w:left="5040" w:hanging="360"/>
      </w:pPr>
    </w:lvl>
    <w:lvl w:ilvl="7">
      <w:start w:val="1"/>
      <w:numFmt w:val="lowerLetter"/>
      <w:lvlText w:val="%8."/>
      <w:lvlJc w:val="left"/>
      <w:pPr>
        <w:ind w:left="5760" w:hanging="360"/>
      </w:pPr>
    </w:lvl>
    <w:lvl w:ilvl="8">
      <w:start w:val="1"/>
      <w:numFmt w:val="lowerRoman"/>
      <w:lvlText w:val="%9."/>
      <w:lvlJc w:val="right"/>
      <w:pPr>
        <w:ind w:left="6480" w:hanging="180"/>
      </w:pPr>
    </w:lvl>
  </w:abstractNum>
  <w:abstractNum w:abstractNumId="52" w15:restartNumberingAfterBreak="0">
    <w:nsid w:val="6E6B50F9"/>
    <w:multiLevelType w:val="hybridMultilevel"/>
    <w:tmpl w:val="3258A91E"/>
    <w:lvl w:ilvl="0" w:tplc="040C0001">
      <w:start w:val="1"/>
      <w:numFmt w:val="bullet"/>
      <w:lvlText w:val=""/>
      <w:lvlJc w:val="left"/>
      <w:pPr>
        <w:ind w:left="720" w:hanging="360"/>
      </w:pPr>
      <w:rPr>
        <w:rFonts w:ascii="Symbol" w:hAnsi="Symbol" w:hint="default"/>
      </w:rPr>
    </w:lvl>
    <w:lvl w:ilvl="1" w:tplc="040C0003" w:tentative="1">
      <w:start w:val="1"/>
      <w:numFmt w:val="bullet"/>
      <w:lvlText w:val="o"/>
      <w:lvlJc w:val="left"/>
      <w:pPr>
        <w:ind w:left="1440" w:hanging="360"/>
      </w:pPr>
      <w:rPr>
        <w:rFonts w:ascii="Courier New" w:hAnsi="Courier New" w:cs="Courier New" w:hint="default"/>
      </w:rPr>
    </w:lvl>
    <w:lvl w:ilvl="2" w:tplc="040C0005" w:tentative="1">
      <w:start w:val="1"/>
      <w:numFmt w:val="bullet"/>
      <w:lvlText w:val=""/>
      <w:lvlJc w:val="left"/>
      <w:pPr>
        <w:ind w:left="2160" w:hanging="360"/>
      </w:pPr>
      <w:rPr>
        <w:rFonts w:ascii="Wingdings" w:hAnsi="Wingdings" w:hint="default"/>
      </w:rPr>
    </w:lvl>
    <w:lvl w:ilvl="3" w:tplc="040C0001" w:tentative="1">
      <w:start w:val="1"/>
      <w:numFmt w:val="bullet"/>
      <w:lvlText w:val=""/>
      <w:lvlJc w:val="left"/>
      <w:pPr>
        <w:ind w:left="2880" w:hanging="360"/>
      </w:pPr>
      <w:rPr>
        <w:rFonts w:ascii="Symbol" w:hAnsi="Symbol" w:hint="default"/>
      </w:rPr>
    </w:lvl>
    <w:lvl w:ilvl="4" w:tplc="040C0003" w:tentative="1">
      <w:start w:val="1"/>
      <w:numFmt w:val="bullet"/>
      <w:lvlText w:val="o"/>
      <w:lvlJc w:val="left"/>
      <w:pPr>
        <w:ind w:left="3600" w:hanging="360"/>
      </w:pPr>
      <w:rPr>
        <w:rFonts w:ascii="Courier New" w:hAnsi="Courier New" w:cs="Courier New" w:hint="default"/>
      </w:rPr>
    </w:lvl>
    <w:lvl w:ilvl="5" w:tplc="040C0005" w:tentative="1">
      <w:start w:val="1"/>
      <w:numFmt w:val="bullet"/>
      <w:lvlText w:val=""/>
      <w:lvlJc w:val="left"/>
      <w:pPr>
        <w:ind w:left="4320" w:hanging="360"/>
      </w:pPr>
      <w:rPr>
        <w:rFonts w:ascii="Wingdings" w:hAnsi="Wingdings" w:hint="default"/>
      </w:rPr>
    </w:lvl>
    <w:lvl w:ilvl="6" w:tplc="040C0001" w:tentative="1">
      <w:start w:val="1"/>
      <w:numFmt w:val="bullet"/>
      <w:lvlText w:val=""/>
      <w:lvlJc w:val="left"/>
      <w:pPr>
        <w:ind w:left="5040" w:hanging="360"/>
      </w:pPr>
      <w:rPr>
        <w:rFonts w:ascii="Symbol" w:hAnsi="Symbol" w:hint="default"/>
      </w:rPr>
    </w:lvl>
    <w:lvl w:ilvl="7" w:tplc="040C0003" w:tentative="1">
      <w:start w:val="1"/>
      <w:numFmt w:val="bullet"/>
      <w:lvlText w:val="o"/>
      <w:lvlJc w:val="left"/>
      <w:pPr>
        <w:ind w:left="5760" w:hanging="360"/>
      </w:pPr>
      <w:rPr>
        <w:rFonts w:ascii="Courier New" w:hAnsi="Courier New" w:cs="Courier New" w:hint="default"/>
      </w:rPr>
    </w:lvl>
    <w:lvl w:ilvl="8" w:tplc="040C0005" w:tentative="1">
      <w:start w:val="1"/>
      <w:numFmt w:val="bullet"/>
      <w:lvlText w:val=""/>
      <w:lvlJc w:val="left"/>
      <w:pPr>
        <w:ind w:left="6480" w:hanging="360"/>
      </w:pPr>
      <w:rPr>
        <w:rFonts w:ascii="Wingdings" w:hAnsi="Wingdings" w:hint="default"/>
      </w:rPr>
    </w:lvl>
  </w:abstractNum>
  <w:abstractNum w:abstractNumId="53" w15:restartNumberingAfterBreak="0">
    <w:nsid w:val="718E2781"/>
    <w:multiLevelType w:val="multilevel"/>
    <w:tmpl w:val="8F52D946"/>
    <w:lvl w:ilvl="0">
      <w:start w:val="1"/>
      <w:numFmt w:val="decimal"/>
      <w:lvlText w:val="%1."/>
      <w:lvlJc w:val="left"/>
      <w:pPr>
        <w:tabs>
          <w:tab w:val="num" w:pos="720"/>
        </w:tabs>
        <w:ind w:left="720" w:hanging="360"/>
      </w:pPr>
    </w:lvl>
    <w:lvl w:ilvl="1" w:tentative="1">
      <w:start w:val="1"/>
      <w:numFmt w:val="decimal"/>
      <w:lvlText w:val="%2."/>
      <w:lvlJc w:val="left"/>
      <w:pPr>
        <w:tabs>
          <w:tab w:val="num" w:pos="1440"/>
        </w:tabs>
        <w:ind w:left="1440" w:hanging="360"/>
      </w:pPr>
    </w:lvl>
    <w:lvl w:ilvl="2" w:tentative="1">
      <w:start w:val="1"/>
      <w:numFmt w:val="decimal"/>
      <w:lvlText w:val="%3."/>
      <w:lvlJc w:val="left"/>
      <w:pPr>
        <w:tabs>
          <w:tab w:val="num" w:pos="2160"/>
        </w:tabs>
        <w:ind w:left="2160" w:hanging="360"/>
      </w:pPr>
    </w:lvl>
    <w:lvl w:ilvl="3" w:tentative="1">
      <w:start w:val="1"/>
      <w:numFmt w:val="decimal"/>
      <w:lvlText w:val="%4."/>
      <w:lvlJc w:val="left"/>
      <w:pPr>
        <w:tabs>
          <w:tab w:val="num" w:pos="2880"/>
        </w:tabs>
        <w:ind w:left="2880" w:hanging="360"/>
      </w:pPr>
    </w:lvl>
    <w:lvl w:ilvl="4" w:tentative="1">
      <w:start w:val="1"/>
      <w:numFmt w:val="decimal"/>
      <w:lvlText w:val="%5."/>
      <w:lvlJc w:val="left"/>
      <w:pPr>
        <w:tabs>
          <w:tab w:val="num" w:pos="3600"/>
        </w:tabs>
        <w:ind w:left="3600" w:hanging="360"/>
      </w:pPr>
    </w:lvl>
    <w:lvl w:ilvl="5" w:tentative="1">
      <w:start w:val="1"/>
      <w:numFmt w:val="decimal"/>
      <w:lvlText w:val="%6."/>
      <w:lvlJc w:val="left"/>
      <w:pPr>
        <w:tabs>
          <w:tab w:val="num" w:pos="4320"/>
        </w:tabs>
        <w:ind w:left="4320" w:hanging="360"/>
      </w:pPr>
    </w:lvl>
    <w:lvl w:ilvl="6" w:tentative="1">
      <w:start w:val="1"/>
      <w:numFmt w:val="decimal"/>
      <w:lvlText w:val="%7."/>
      <w:lvlJc w:val="left"/>
      <w:pPr>
        <w:tabs>
          <w:tab w:val="num" w:pos="5040"/>
        </w:tabs>
        <w:ind w:left="5040" w:hanging="360"/>
      </w:pPr>
    </w:lvl>
    <w:lvl w:ilvl="7" w:tentative="1">
      <w:start w:val="1"/>
      <w:numFmt w:val="decimal"/>
      <w:lvlText w:val="%8."/>
      <w:lvlJc w:val="left"/>
      <w:pPr>
        <w:tabs>
          <w:tab w:val="num" w:pos="5760"/>
        </w:tabs>
        <w:ind w:left="5760" w:hanging="360"/>
      </w:pPr>
    </w:lvl>
    <w:lvl w:ilvl="8" w:tentative="1">
      <w:start w:val="1"/>
      <w:numFmt w:val="decimal"/>
      <w:lvlText w:val="%9."/>
      <w:lvlJc w:val="left"/>
      <w:pPr>
        <w:tabs>
          <w:tab w:val="num" w:pos="6480"/>
        </w:tabs>
        <w:ind w:left="6480" w:hanging="360"/>
      </w:pPr>
    </w:lvl>
  </w:abstractNum>
  <w:abstractNum w:abstractNumId="54" w15:restartNumberingAfterBreak="0">
    <w:nsid w:val="72C11BBB"/>
    <w:multiLevelType w:val="hybridMultilevel"/>
    <w:tmpl w:val="C7D4CB34"/>
    <w:lvl w:ilvl="0" w:tplc="20000001">
      <w:start w:val="1"/>
      <w:numFmt w:val="bullet"/>
      <w:lvlText w:val=""/>
      <w:lvlJc w:val="left"/>
      <w:pPr>
        <w:ind w:left="720" w:hanging="360"/>
      </w:pPr>
      <w:rPr>
        <w:rFonts w:ascii="Symbol" w:hAnsi="Symbol" w:hint="default"/>
      </w:rPr>
    </w:lvl>
    <w:lvl w:ilvl="1" w:tplc="20000003">
      <w:start w:val="1"/>
      <w:numFmt w:val="bullet"/>
      <w:lvlText w:val="o"/>
      <w:lvlJc w:val="left"/>
      <w:pPr>
        <w:ind w:left="1440" w:hanging="360"/>
      </w:pPr>
      <w:rPr>
        <w:rFonts w:ascii="Courier New" w:hAnsi="Courier New" w:cs="Courier New" w:hint="default"/>
      </w:rPr>
    </w:lvl>
    <w:lvl w:ilvl="2" w:tplc="20000005">
      <w:start w:val="1"/>
      <w:numFmt w:val="bullet"/>
      <w:lvlText w:val=""/>
      <w:lvlJc w:val="left"/>
      <w:pPr>
        <w:ind w:left="2160" w:hanging="360"/>
      </w:pPr>
      <w:rPr>
        <w:rFonts w:ascii="Wingdings" w:hAnsi="Wingdings" w:hint="default"/>
      </w:rPr>
    </w:lvl>
    <w:lvl w:ilvl="3" w:tplc="20000001">
      <w:start w:val="1"/>
      <w:numFmt w:val="bullet"/>
      <w:lvlText w:val=""/>
      <w:lvlJc w:val="left"/>
      <w:pPr>
        <w:ind w:left="2880" w:hanging="360"/>
      </w:pPr>
      <w:rPr>
        <w:rFonts w:ascii="Symbol" w:hAnsi="Symbol" w:hint="default"/>
      </w:rPr>
    </w:lvl>
    <w:lvl w:ilvl="4" w:tplc="20000003">
      <w:start w:val="1"/>
      <w:numFmt w:val="bullet"/>
      <w:lvlText w:val="o"/>
      <w:lvlJc w:val="left"/>
      <w:pPr>
        <w:ind w:left="3600" w:hanging="360"/>
      </w:pPr>
      <w:rPr>
        <w:rFonts w:ascii="Courier New" w:hAnsi="Courier New" w:cs="Courier New" w:hint="default"/>
      </w:rPr>
    </w:lvl>
    <w:lvl w:ilvl="5" w:tplc="20000005">
      <w:start w:val="1"/>
      <w:numFmt w:val="bullet"/>
      <w:lvlText w:val=""/>
      <w:lvlJc w:val="left"/>
      <w:pPr>
        <w:ind w:left="4320" w:hanging="360"/>
      </w:pPr>
      <w:rPr>
        <w:rFonts w:ascii="Wingdings" w:hAnsi="Wingdings" w:hint="default"/>
      </w:rPr>
    </w:lvl>
    <w:lvl w:ilvl="6" w:tplc="20000001">
      <w:start w:val="1"/>
      <w:numFmt w:val="bullet"/>
      <w:lvlText w:val=""/>
      <w:lvlJc w:val="left"/>
      <w:pPr>
        <w:ind w:left="5040" w:hanging="360"/>
      </w:pPr>
      <w:rPr>
        <w:rFonts w:ascii="Symbol" w:hAnsi="Symbol" w:hint="default"/>
      </w:rPr>
    </w:lvl>
    <w:lvl w:ilvl="7" w:tplc="20000003">
      <w:start w:val="1"/>
      <w:numFmt w:val="bullet"/>
      <w:lvlText w:val="o"/>
      <w:lvlJc w:val="left"/>
      <w:pPr>
        <w:ind w:left="5760" w:hanging="360"/>
      </w:pPr>
      <w:rPr>
        <w:rFonts w:ascii="Courier New" w:hAnsi="Courier New" w:cs="Courier New" w:hint="default"/>
      </w:rPr>
    </w:lvl>
    <w:lvl w:ilvl="8" w:tplc="20000005">
      <w:start w:val="1"/>
      <w:numFmt w:val="bullet"/>
      <w:lvlText w:val=""/>
      <w:lvlJc w:val="left"/>
      <w:pPr>
        <w:ind w:left="6480" w:hanging="360"/>
      </w:pPr>
      <w:rPr>
        <w:rFonts w:ascii="Wingdings" w:hAnsi="Wingdings" w:hint="default"/>
      </w:rPr>
    </w:lvl>
  </w:abstractNum>
  <w:abstractNum w:abstractNumId="55" w15:restartNumberingAfterBreak="0">
    <w:nsid w:val="748D1D3B"/>
    <w:multiLevelType w:val="hybridMultilevel"/>
    <w:tmpl w:val="4EBACA2E"/>
    <w:lvl w:ilvl="0" w:tplc="040C0001">
      <w:start w:val="1"/>
      <w:numFmt w:val="bullet"/>
      <w:lvlText w:val=""/>
      <w:lvlJc w:val="left"/>
      <w:pPr>
        <w:ind w:left="720" w:hanging="360"/>
      </w:pPr>
      <w:rPr>
        <w:rFonts w:ascii="Symbol" w:hAnsi="Symbol" w:hint="default"/>
      </w:rPr>
    </w:lvl>
    <w:lvl w:ilvl="1" w:tplc="040C0003" w:tentative="1">
      <w:start w:val="1"/>
      <w:numFmt w:val="bullet"/>
      <w:lvlText w:val="o"/>
      <w:lvlJc w:val="left"/>
      <w:pPr>
        <w:ind w:left="1440" w:hanging="360"/>
      </w:pPr>
      <w:rPr>
        <w:rFonts w:ascii="Courier New" w:hAnsi="Courier New" w:cs="Courier New" w:hint="default"/>
      </w:rPr>
    </w:lvl>
    <w:lvl w:ilvl="2" w:tplc="040C0005" w:tentative="1">
      <w:start w:val="1"/>
      <w:numFmt w:val="bullet"/>
      <w:lvlText w:val=""/>
      <w:lvlJc w:val="left"/>
      <w:pPr>
        <w:ind w:left="2160" w:hanging="360"/>
      </w:pPr>
      <w:rPr>
        <w:rFonts w:ascii="Wingdings" w:hAnsi="Wingdings" w:hint="default"/>
      </w:rPr>
    </w:lvl>
    <w:lvl w:ilvl="3" w:tplc="040C0001" w:tentative="1">
      <w:start w:val="1"/>
      <w:numFmt w:val="bullet"/>
      <w:lvlText w:val=""/>
      <w:lvlJc w:val="left"/>
      <w:pPr>
        <w:ind w:left="2880" w:hanging="360"/>
      </w:pPr>
      <w:rPr>
        <w:rFonts w:ascii="Symbol" w:hAnsi="Symbol" w:hint="default"/>
      </w:rPr>
    </w:lvl>
    <w:lvl w:ilvl="4" w:tplc="040C0003" w:tentative="1">
      <w:start w:val="1"/>
      <w:numFmt w:val="bullet"/>
      <w:lvlText w:val="o"/>
      <w:lvlJc w:val="left"/>
      <w:pPr>
        <w:ind w:left="3600" w:hanging="360"/>
      </w:pPr>
      <w:rPr>
        <w:rFonts w:ascii="Courier New" w:hAnsi="Courier New" w:cs="Courier New" w:hint="default"/>
      </w:rPr>
    </w:lvl>
    <w:lvl w:ilvl="5" w:tplc="040C0005" w:tentative="1">
      <w:start w:val="1"/>
      <w:numFmt w:val="bullet"/>
      <w:lvlText w:val=""/>
      <w:lvlJc w:val="left"/>
      <w:pPr>
        <w:ind w:left="4320" w:hanging="360"/>
      </w:pPr>
      <w:rPr>
        <w:rFonts w:ascii="Wingdings" w:hAnsi="Wingdings" w:hint="default"/>
      </w:rPr>
    </w:lvl>
    <w:lvl w:ilvl="6" w:tplc="040C0001" w:tentative="1">
      <w:start w:val="1"/>
      <w:numFmt w:val="bullet"/>
      <w:lvlText w:val=""/>
      <w:lvlJc w:val="left"/>
      <w:pPr>
        <w:ind w:left="5040" w:hanging="360"/>
      </w:pPr>
      <w:rPr>
        <w:rFonts w:ascii="Symbol" w:hAnsi="Symbol" w:hint="default"/>
      </w:rPr>
    </w:lvl>
    <w:lvl w:ilvl="7" w:tplc="040C0003" w:tentative="1">
      <w:start w:val="1"/>
      <w:numFmt w:val="bullet"/>
      <w:lvlText w:val="o"/>
      <w:lvlJc w:val="left"/>
      <w:pPr>
        <w:ind w:left="5760" w:hanging="360"/>
      </w:pPr>
      <w:rPr>
        <w:rFonts w:ascii="Courier New" w:hAnsi="Courier New" w:cs="Courier New" w:hint="default"/>
      </w:rPr>
    </w:lvl>
    <w:lvl w:ilvl="8" w:tplc="040C0005" w:tentative="1">
      <w:start w:val="1"/>
      <w:numFmt w:val="bullet"/>
      <w:lvlText w:val=""/>
      <w:lvlJc w:val="left"/>
      <w:pPr>
        <w:ind w:left="6480" w:hanging="360"/>
      </w:pPr>
      <w:rPr>
        <w:rFonts w:ascii="Wingdings" w:hAnsi="Wingdings" w:hint="default"/>
      </w:rPr>
    </w:lvl>
  </w:abstractNum>
  <w:abstractNum w:abstractNumId="56" w15:restartNumberingAfterBreak="0">
    <w:nsid w:val="75940AED"/>
    <w:multiLevelType w:val="multilevel"/>
    <w:tmpl w:val="D1567534"/>
    <w:lvl w:ilvl="0">
      <w:start w:val="1"/>
      <w:numFmt w:val="bullet"/>
      <w:lvlText w:val="-"/>
      <w:lvlJc w:val="left"/>
      <w:pPr>
        <w:ind w:left="720" w:hanging="360"/>
      </w:pPr>
      <w:rPr>
        <w:rFonts w:ascii="Calibri" w:eastAsia="Calibri" w:hAnsi="Calibri" w:cs="Calibri"/>
      </w:rPr>
    </w:lvl>
    <w:lvl w:ilvl="1">
      <w:start w:val="1"/>
      <w:numFmt w:val="lowerLetter"/>
      <w:lvlText w:val="%2."/>
      <w:lvlJc w:val="left"/>
      <w:pPr>
        <w:ind w:left="1440" w:hanging="360"/>
      </w:pPr>
    </w:lvl>
    <w:lvl w:ilvl="2">
      <w:start w:val="1"/>
      <w:numFmt w:val="lowerRoman"/>
      <w:lvlText w:val="%3."/>
      <w:lvlJc w:val="right"/>
      <w:pPr>
        <w:ind w:left="2160" w:hanging="180"/>
      </w:pPr>
    </w:lvl>
    <w:lvl w:ilvl="3">
      <w:start w:val="1"/>
      <w:numFmt w:val="decimal"/>
      <w:lvlText w:val="%4."/>
      <w:lvlJc w:val="left"/>
      <w:pPr>
        <w:ind w:left="2880" w:hanging="360"/>
      </w:pPr>
    </w:lvl>
    <w:lvl w:ilvl="4">
      <w:start w:val="1"/>
      <w:numFmt w:val="lowerLetter"/>
      <w:lvlText w:val="%5."/>
      <w:lvlJc w:val="left"/>
      <w:pPr>
        <w:ind w:left="3600" w:hanging="360"/>
      </w:pPr>
    </w:lvl>
    <w:lvl w:ilvl="5">
      <w:start w:val="1"/>
      <w:numFmt w:val="lowerRoman"/>
      <w:lvlText w:val="%6."/>
      <w:lvlJc w:val="right"/>
      <w:pPr>
        <w:ind w:left="4320" w:hanging="180"/>
      </w:pPr>
    </w:lvl>
    <w:lvl w:ilvl="6">
      <w:start w:val="1"/>
      <w:numFmt w:val="decimal"/>
      <w:lvlText w:val="%7."/>
      <w:lvlJc w:val="left"/>
      <w:pPr>
        <w:ind w:left="5040" w:hanging="360"/>
      </w:pPr>
    </w:lvl>
    <w:lvl w:ilvl="7">
      <w:start w:val="1"/>
      <w:numFmt w:val="lowerLetter"/>
      <w:lvlText w:val="%8."/>
      <w:lvlJc w:val="left"/>
      <w:pPr>
        <w:ind w:left="5760" w:hanging="360"/>
      </w:pPr>
    </w:lvl>
    <w:lvl w:ilvl="8">
      <w:start w:val="1"/>
      <w:numFmt w:val="lowerRoman"/>
      <w:lvlText w:val="%9."/>
      <w:lvlJc w:val="right"/>
      <w:pPr>
        <w:ind w:left="6480" w:hanging="180"/>
      </w:pPr>
    </w:lvl>
  </w:abstractNum>
  <w:abstractNum w:abstractNumId="57" w15:restartNumberingAfterBreak="0">
    <w:nsid w:val="764F0631"/>
    <w:multiLevelType w:val="hybridMultilevel"/>
    <w:tmpl w:val="A7FCEBC2"/>
    <w:lvl w:ilvl="0" w:tplc="04100001">
      <w:start w:val="1"/>
      <w:numFmt w:val="bullet"/>
      <w:lvlText w:val=""/>
      <w:lvlJc w:val="left"/>
      <w:pPr>
        <w:ind w:left="644" w:hanging="360"/>
      </w:pPr>
      <w:rPr>
        <w:rFonts w:ascii="Symbol" w:hAnsi="Symbol" w:hint="default"/>
      </w:rPr>
    </w:lvl>
    <w:lvl w:ilvl="1" w:tplc="04100003">
      <w:start w:val="1"/>
      <w:numFmt w:val="bullet"/>
      <w:lvlText w:val="o"/>
      <w:lvlJc w:val="left"/>
      <w:pPr>
        <w:ind w:left="1364" w:hanging="360"/>
      </w:pPr>
      <w:rPr>
        <w:rFonts w:ascii="Courier New" w:hAnsi="Courier New" w:cs="Courier New" w:hint="default"/>
      </w:rPr>
    </w:lvl>
    <w:lvl w:ilvl="2" w:tplc="04100005" w:tentative="1">
      <w:start w:val="1"/>
      <w:numFmt w:val="bullet"/>
      <w:lvlText w:val=""/>
      <w:lvlJc w:val="left"/>
      <w:pPr>
        <w:ind w:left="2084" w:hanging="360"/>
      </w:pPr>
      <w:rPr>
        <w:rFonts w:ascii="Wingdings" w:hAnsi="Wingdings" w:hint="default"/>
      </w:rPr>
    </w:lvl>
    <w:lvl w:ilvl="3" w:tplc="04100001" w:tentative="1">
      <w:start w:val="1"/>
      <w:numFmt w:val="bullet"/>
      <w:lvlText w:val=""/>
      <w:lvlJc w:val="left"/>
      <w:pPr>
        <w:ind w:left="2804" w:hanging="360"/>
      </w:pPr>
      <w:rPr>
        <w:rFonts w:ascii="Symbol" w:hAnsi="Symbol" w:hint="default"/>
      </w:rPr>
    </w:lvl>
    <w:lvl w:ilvl="4" w:tplc="04100003" w:tentative="1">
      <w:start w:val="1"/>
      <w:numFmt w:val="bullet"/>
      <w:lvlText w:val="o"/>
      <w:lvlJc w:val="left"/>
      <w:pPr>
        <w:ind w:left="3524" w:hanging="360"/>
      </w:pPr>
      <w:rPr>
        <w:rFonts w:ascii="Courier New" w:hAnsi="Courier New" w:cs="Courier New" w:hint="default"/>
      </w:rPr>
    </w:lvl>
    <w:lvl w:ilvl="5" w:tplc="04100005" w:tentative="1">
      <w:start w:val="1"/>
      <w:numFmt w:val="bullet"/>
      <w:lvlText w:val=""/>
      <w:lvlJc w:val="left"/>
      <w:pPr>
        <w:ind w:left="4244" w:hanging="360"/>
      </w:pPr>
      <w:rPr>
        <w:rFonts w:ascii="Wingdings" w:hAnsi="Wingdings" w:hint="default"/>
      </w:rPr>
    </w:lvl>
    <w:lvl w:ilvl="6" w:tplc="04100001" w:tentative="1">
      <w:start w:val="1"/>
      <w:numFmt w:val="bullet"/>
      <w:lvlText w:val=""/>
      <w:lvlJc w:val="left"/>
      <w:pPr>
        <w:ind w:left="4964" w:hanging="360"/>
      </w:pPr>
      <w:rPr>
        <w:rFonts w:ascii="Symbol" w:hAnsi="Symbol" w:hint="default"/>
      </w:rPr>
    </w:lvl>
    <w:lvl w:ilvl="7" w:tplc="04100003" w:tentative="1">
      <w:start w:val="1"/>
      <w:numFmt w:val="bullet"/>
      <w:lvlText w:val="o"/>
      <w:lvlJc w:val="left"/>
      <w:pPr>
        <w:ind w:left="5684" w:hanging="360"/>
      </w:pPr>
      <w:rPr>
        <w:rFonts w:ascii="Courier New" w:hAnsi="Courier New" w:cs="Courier New" w:hint="default"/>
      </w:rPr>
    </w:lvl>
    <w:lvl w:ilvl="8" w:tplc="04100005" w:tentative="1">
      <w:start w:val="1"/>
      <w:numFmt w:val="bullet"/>
      <w:lvlText w:val=""/>
      <w:lvlJc w:val="left"/>
      <w:pPr>
        <w:ind w:left="6404" w:hanging="360"/>
      </w:pPr>
      <w:rPr>
        <w:rFonts w:ascii="Wingdings" w:hAnsi="Wingdings" w:hint="default"/>
      </w:rPr>
    </w:lvl>
  </w:abstractNum>
  <w:abstractNum w:abstractNumId="58" w15:restartNumberingAfterBreak="0">
    <w:nsid w:val="7A126554"/>
    <w:multiLevelType w:val="multilevel"/>
    <w:tmpl w:val="2138B214"/>
    <w:lvl w:ilvl="0">
      <w:start w:val="1"/>
      <w:numFmt w:val="bullet"/>
      <w:lvlText w:val=""/>
      <w:lvlJc w:val="left"/>
      <w:pPr>
        <w:tabs>
          <w:tab w:val="num" w:pos="720"/>
        </w:tabs>
        <w:ind w:left="720" w:hanging="360"/>
      </w:pPr>
      <w:rPr>
        <w:rFonts w:ascii="Symbol" w:hAnsi="Symbol" w:hint="default"/>
        <w:sz w:val="20"/>
      </w:rPr>
    </w:lvl>
    <w:lvl w:ilvl="1">
      <w:start w:val="1"/>
      <w:numFmt w:val="bullet"/>
      <w:lvlText w:val="o"/>
      <w:lvlJc w:val="left"/>
      <w:pPr>
        <w:tabs>
          <w:tab w:val="num" w:pos="1440"/>
        </w:tabs>
        <w:ind w:left="1440" w:hanging="360"/>
      </w:pPr>
      <w:rPr>
        <w:rFonts w:ascii="Courier New" w:hAnsi="Courier New" w:hint="default"/>
        <w:sz w:val="20"/>
      </w:rPr>
    </w:lvl>
    <w:lvl w:ilvl="2" w:tentative="1">
      <w:start w:val="1"/>
      <w:numFmt w:val="bullet"/>
      <w:lvlText w:val=""/>
      <w:lvlJc w:val="left"/>
      <w:pPr>
        <w:tabs>
          <w:tab w:val="num" w:pos="2160"/>
        </w:tabs>
        <w:ind w:left="2160" w:hanging="360"/>
      </w:pPr>
      <w:rPr>
        <w:rFonts w:ascii="Symbol" w:hAnsi="Symbol" w:hint="default"/>
        <w:sz w:val="20"/>
      </w:rPr>
    </w:lvl>
    <w:lvl w:ilvl="3" w:tentative="1">
      <w:start w:val="1"/>
      <w:numFmt w:val="bullet"/>
      <w:lvlText w:val=""/>
      <w:lvlJc w:val="left"/>
      <w:pPr>
        <w:tabs>
          <w:tab w:val="num" w:pos="2880"/>
        </w:tabs>
        <w:ind w:left="2880" w:hanging="360"/>
      </w:pPr>
      <w:rPr>
        <w:rFonts w:ascii="Symbol" w:hAnsi="Symbol" w:hint="default"/>
        <w:sz w:val="20"/>
      </w:rPr>
    </w:lvl>
    <w:lvl w:ilvl="4" w:tentative="1">
      <w:start w:val="1"/>
      <w:numFmt w:val="bullet"/>
      <w:lvlText w:val=""/>
      <w:lvlJc w:val="left"/>
      <w:pPr>
        <w:tabs>
          <w:tab w:val="num" w:pos="3600"/>
        </w:tabs>
        <w:ind w:left="3600" w:hanging="360"/>
      </w:pPr>
      <w:rPr>
        <w:rFonts w:ascii="Symbol" w:hAnsi="Symbol" w:hint="default"/>
        <w:sz w:val="20"/>
      </w:rPr>
    </w:lvl>
    <w:lvl w:ilvl="5" w:tentative="1">
      <w:start w:val="1"/>
      <w:numFmt w:val="bullet"/>
      <w:lvlText w:val=""/>
      <w:lvlJc w:val="left"/>
      <w:pPr>
        <w:tabs>
          <w:tab w:val="num" w:pos="4320"/>
        </w:tabs>
        <w:ind w:left="4320" w:hanging="360"/>
      </w:pPr>
      <w:rPr>
        <w:rFonts w:ascii="Symbol" w:hAnsi="Symbol" w:hint="default"/>
        <w:sz w:val="20"/>
      </w:rPr>
    </w:lvl>
    <w:lvl w:ilvl="6" w:tentative="1">
      <w:start w:val="1"/>
      <w:numFmt w:val="bullet"/>
      <w:lvlText w:val=""/>
      <w:lvlJc w:val="left"/>
      <w:pPr>
        <w:tabs>
          <w:tab w:val="num" w:pos="5040"/>
        </w:tabs>
        <w:ind w:left="5040" w:hanging="360"/>
      </w:pPr>
      <w:rPr>
        <w:rFonts w:ascii="Symbol" w:hAnsi="Symbol" w:hint="default"/>
        <w:sz w:val="20"/>
      </w:rPr>
    </w:lvl>
    <w:lvl w:ilvl="7" w:tentative="1">
      <w:start w:val="1"/>
      <w:numFmt w:val="bullet"/>
      <w:lvlText w:val=""/>
      <w:lvlJc w:val="left"/>
      <w:pPr>
        <w:tabs>
          <w:tab w:val="num" w:pos="5760"/>
        </w:tabs>
        <w:ind w:left="5760" w:hanging="360"/>
      </w:pPr>
      <w:rPr>
        <w:rFonts w:ascii="Symbol" w:hAnsi="Symbol" w:hint="default"/>
        <w:sz w:val="20"/>
      </w:rPr>
    </w:lvl>
    <w:lvl w:ilvl="8" w:tentative="1">
      <w:start w:val="1"/>
      <w:numFmt w:val="bullet"/>
      <w:lvlText w:val=""/>
      <w:lvlJc w:val="left"/>
      <w:pPr>
        <w:tabs>
          <w:tab w:val="num" w:pos="6480"/>
        </w:tabs>
        <w:ind w:left="6480" w:hanging="360"/>
      </w:pPr>
      <w:rPr>
        <w:rFonts w:ascii="Symbol" w:hAnsi="Symbol" w:hint="default"/>
        <w:sz w:val="20"/>
      </w:rPr>
    </w:lvl>
  </w:abstractNum>
  <w:abstractNum w:abstractNumId="59" w15:restartNumberingAfterBreak="0">
    <w:nsid w:val="7AC23C48"/>
    <w:multiLevelType w:val="hybridMultilevel"/>
    <w:tmpl w:val="A4C009DC"/>
    <w:lvl w:ilvl="0" w:tplc="04100001">
      <w:start w:val="1"/>
      <w:numFmt w:val="bullet"/>
      <w:lvlText w:val=""/>
      <w:lvlJc w:val="left"/>
      <w:pPr>
        <w:ind w:left="360" w:hanging="360"/>
      </w:pPr>
      <w:rPr>
        <w:rFonts w:ascii="Symbol" w:hAnsi="Symbol" w:hint="default"/>
      </w:rPr>
    </w:lvl>
    <w:lvl w:ilvl="1" w:tplc="04100003" w:tentative="1">
      <w:start w:val="1"/>
      <w:numFmt w:val="bullet"/>
      <w:lvlText w:val="o"/>
      <w:lvlJc w:val="left"/>
      <w:pPr>
        <w:ind w:left="1080" w:hanging="360"/>
      </w:pPr>
      <w:rPr>
        <w:rFonts w:ascii="Courier New" w:hAnsi="Courier New" w:cs="Courier New" w:hint="default"/>
      </w:rPr>
    </w:lvl>
    <w:lvl w:ilvl="2" w:tplc="04100005" w:tentative="1">
      <w:start w:val="1"/>
      <w:numFmt w:val="bullet"/>
      <w:lvlText w:val=""/>
      <w:lvlJc w:val="left"/>
      <w:pPr>
        <w:ind w:left="1800" w:hanging="360"/>
      </w:pPr>
      <w:rPr>
        <w:rFonts w:ascii="Wingdings" w:hAnsi="Wingdings" w:hint="default"/>
      </w:rPr>
    </w:lvl>
    <w:lvl w:ilvl="3" w:tplc="04100001" w:tentative="1">
      <w:start w:val="1"/>
      <w:numFmt w:val="bullet"/>
      <w:lvlText w:val=""/>
      <w:lvlJc w:val="left"/>
      <w:pPr>
        <w:ind w:left="2520" w:hanging="360"/>
      </w:pPr>
      <w:rPr>
        <w:rFonts w:ascii="Symbol" w:hAnsi="Symbol" w:hint="default"/>
      </w:rPr>
    </w:lvl>
    <w:lvl w:ilvl="4" w:tplc="04100003" w:tentative="1">
      <w:start w:val="1"/>
      <w:numFmt w:val="bullet"/>
      <w:lvlText w:val="o"/>
      <w:lvlJc w:val="left"/>
      <w:pPr>
        <w:ind w:left="3240" w:hanging="360"/>
      </w:pPr>
      <w:rPr>
        <w:rFonts w:ascii="Courier New" w:hAnsi="Courier New" w:cs="Courier New" w:hint="default"/>
      </w:rPr>
    </w:lvl>
    <w:lvl w:ilvl="5" w:tplc="04100005" w:tentative="1">
      <w:start w:val="1"/>
      <w:numFmt w:val="bullet"/>
      <w:lvlText w:val=""/>
      <w:lvlJc w:val="left"/>
      <w:pPr>
        <w:ind w:left="3960" w:hanging="360"/>
      </w:pPr>
      <w:rPr>
        <w:rFonts w:ascii="Wingdings" w:hAnsi="Wingdings" w:hint="default"/>
      </w:rPr>
    </w:lvl>
    <w:lvl w:ilvl="6" w:tplc="04100001" w:tentative="1">
      <w:start w:val="1"/>
      <w:numFmt w:val="bullet"/>
      <w:lvlText w:val=""/>
      <w:lvlJc w:val="left"/>
      <w:pPr>
        <w:ind w:left="4680" w:hanging="360"/>
      </w:pPr>
      <w:rPr>
        <w:rFonts w:ascii="Symbol" w:hAnsi="Symbol" w:hint="default"/>
      </w:rPr>
    </w:lvl>
    <w:lvl w:ilvl="7" w:tplc="04100003" w:tentative="1">
      <w:start w:val="1"/>
      <w:numFmt w:val="bullet"/>
      <w:lvlText w:val="o"/>
      <w:lvlJc w:val="left"/>
      <w:pPr>
        <w:ind w:left="5400" w:hanging="360"/>
      </w:pPr>
      <w:rPr>
        <w:rFonts w:ascii="Courier New" w:hAnsi="Courier New" w:cs="Courier New" w:hint="default"/>
      </w:rPr>
    </w:lvl>
    <w:lvl w:ilvl="8" w:tplc="04100005" w:tentative="1">
      <w:start w:val="1"/>
      <w:numFmt w:val="bullet"/>
      <w:lvlText w:val=""/>
      <w:lvlJc w:val="left"/>
      <w:pPr>
        <w:ind w:left="6120" w:hanging="360"/>
      </w:pPr>
      <w:rPr>
        <w:rFonts w:ascii="Wingdings" w:hAnsi="Wingdings" w:hint="default"/>
      </w:rPr>
    </w:lvl>
  </w:abstractNum>
  <w:abstractNum w:abstractNumId="60" w15:restartNumberingAfterBreak="0">
    <w:nsid w:val="7C230F0E"/>
    <w:multiLevelType w:val="hybridMultilevel"/>
    <w:tmpl w:val="829860C6"/>
    <w:lvl w:ilvl="0" w:tplc="040C0001">
      <w:start w:val="1"/>
      <w:numFmt w:val="bullet"/>
      <w:lvlText w:val=""/>
      <w:lvlJc w:val="left"/>
      <w:pPr>
        <w:ind w:left="720" w:hanging="360"/>
      </w:pPr>
      <w:rPr>
        <w:rFonts w:ascii="Symbol" w:hAnsi="Symbol" w:hint="default"/>
      </w:rPr>
    </w:lvl>
    <w:lvl w:ilvl="1" w:tplc="040C0003" w:tentative="1">
      <w:start w:val="1"/>
      <w:numFmt w:val="bullet"/>
      <w:lvlText w:val="o"/>
      <w:lvlJc w:val="left"/>
      <w:pPr>
        <w:ind w:left="1440" w:hanging="360"/>
      </w:pPr>
      <w:rPr>
        <w:rFonts w:ascii="Courier New" w:hAnsi="Courier New" w:cs="Courier New" w:hint="default"/>
      </w:rPr>
    </w:lvl>
    <w:lvl w:ilvl="2" w:tplc="040C0005" w:tentative="1">
      <w:start w:val="1"/>
      <w:numFmt w:val="bullet"/>
      <w:lvlText w:val=""/>
      <w:lvlJc w:val="left"/>
      <w:pPr>
        <w:ind w:left="2160" w:hanging="360"/>
      </w:pPr>
      <w:rPr>
        <w:rFonts w:ascii="Wingdings" w:hAnsi="Wingdings" w:hint="default"/>
      </w:rPr>
    </w:lvl>
    <w:lvl w:ilvl="3" w:tplc="040C0001" w:tentative="1">
      <w:start w:val="1"/>
      <w:numFmt w:val="bullet"/>
      <w:lvlText w:val=""/>
      <w:lvlJc w:val="left"/>
      <w:pPr>
        <w:ind w:left="2880" w:hanging="360"/>
      </w:pPr>
      <w:rPr>
        <w:rFonts w:ascii="Symbol" w:hAnsi="Symbol" w:hint="default"/>
      </w:rPr>
    </w:lvl>
    <w:lvl w:ilvl="4" w:tplc="040C0003" w:tentative="1">
      <w:start w:val="1"/>
      <w:numFmt w:val="bullet"/>
      <w:lvlText w:val="o"/>
      <w:lvlJc w:val="left"/>
      <w:pPr>
        <w:ind w:left="3600" w:hanging="360"/>
      </w:pPr>
      <w:rPr>
        <w:rFonts w:ascii="Courier New" w:hAnsi="Courier New" w:cs="Courier New" w:hint="default"/>
      </w:rPr>
    </w:lvl>
    <w:lvl w:ilvl="5" w:tplc="040C0005" w:tentative="1">
      <w:start w:val="1"/>
      <w:numFmt w:val="bullet"/>
      <w:lvlText w:val=""/>
      <w:lvlJc w:val="left"/>
      <w:pPr>
        <w:ind w:left="4320" w:hanging="360"/>
      </w:pPr>
      <w:rPr>
        <w:rFonts w:ascii="Wingdings" w:hAnsi="Wingdings" w:hint="default"/>
      </w:rPr>
    </w:lvl>
    <w:lvl w:ilvl="6" w:tplc="040C0001" w:tentative="1">
      <w:start w:val="1"/>
      <w:numFmt w:val="bullet"/>
      <w:lvlText w:val=""/>
      <w:lvlJc w:val="left"/>
      <w:pPr>
        <w:ind w:left="5040" w:hanging="360"/>
      </w:pPr>
      <w:rPr>
        <w:rFonts w:ascii="Symbol" w:hAnsi="Symbol" w:hint="default"/>
      </w:rPr>
    </w:lvl>
    <w:lvl w:ilvl="7" w:tplc="040C0003" w:tentative="1">
      <w:start w:val="1"/>
      <w:numFmt w:val="bullet"/>
      <w:lvlText w:val="o"/>
      <w:lvlJc w:val="left"/>
      <w:pPr>
        <w:ind w:left="5760" w:hanging="360"/>
      </w:pPr>
      <w:rPr>
        <w:rFonts w:ascii="Courier New" w:hAnsi="Courier New" w:cs="Courier New" w:hint="default"/>
      </w:rPr>
    </w:lvl>
    <w:lvl w:ilvl="8" w:tplc="040C0005" w:tentative="1">
      <w:start w:val="1"/>
      <w:numFmt w:val="bullet"/>
      <w:lvlText w:val=""/>
      <w:lvlJc w:val="left"/>
      <w:pPr>
        <w:ind w:left="6480" w:hanging="360"/>
      </w:pPr>
      <w:rPr>
        <w:rFonts w:ascii="Wingdings" w:hAnsi="Wingdings" w:hint="default"/>
      </w:rPr>
    </w:lvl>
  </w:abstractNum>
  <w:abstractNum w:abstractNumId="61" w15:restartNumberingAfterBreak="0">
    <w:nsid w:val="7DE86FFB"/>
    <w:multiLevelType w:val="hybridMultilevel"/>
    <w:tmpl w:val="03D66664"/>
    <w:lvl w:ilvl="0" w:tplc="040C0001">
      <w:start w:val="1"/>
      <w:numFmt w:val="bullet"/>
      <w:lvlText w:val=""/>
      <w:lvlJc w:val="left"/>
      <w:pPr>
        <w:ind w:left="720" w:hanging="360"/>
      </w:pPr>
      <w:rPr>
        <w:rFonts w:ascii="Symbol" w:hAnsi="Symbol" w:hint="default"/>
      </w:rPr>
    </w:lvl>
    <w:lvl w:ilvl="1" w:tplc="040C0003">
      <w:start w:val="1"/>
      <w:numFmt w:val="bullet"/>
      <w:lvlText w:val="o"/>
      <w:lvlJc w:val="left"/>
      <w:pPr>
        <w:ind w:left="1440" w:hanging="360"/>
      </w:pPr>
      <w:rPr>
        <w:rFonts w:ascii="Courier New" w:hAnsi="Courier New" w:cs="Courier New" w:hint="default"/>
      </w:rPr>
    </w:lvl>
    <w:lvl w:ilvl="2" w:tplc="040C0005" w:tentative="1">
      <w:start w:val="1"/>
      <w:numFmt w:val="bullet"/>
      <w:lvlText w:val=""/>
      <w:lvlJc w:val="left"/>
      <w:pPr>
        <w:ind w:left="2160" w:hanging="360"/>
      </w:pPr>
      <w:rPr>
        <w:rFonts w:ascii="Wingdings" w:hAnsi="Wingdings" w:hint="default"/>
      </w:rPr>
    </w:lvl>
    <w:lvl w:ilvl="3" w:tplc="040C0001" w:tentative="1">
      <w:start w:val="1"/>
      <w:numFmt w:val="bullet"/>
      <w:lvlText w:val=""/>
      <w:lvlJc w:val="left"/>
      <w:pPr>
        <w:ind w:left="2880" w:hanging="360"/>
      </w:pPr>
      <w:rPr>
        <w:rFonts w:ascii="Symbol" w:hAnsi="Symbol" w:hint="default"/>
      </w:rPr>
    </w:lvl>
    <w:lvl w:ilvl="4" w:tplc="040C0003" w:tentative="1">
      <w:start w:val="1"/>
      <w:numFmt w:val="bullet"/>
      <w:lvlText w:val="o"/>
      <w:lvlJc w:val="left"/>
      <w:pPr>
        <w:ind w:left="3600" w:hanging="360"/>
      </w:pPr>
      <w:rPr>
        <w:rFonts w:ascii="Courier New" w:hAnsi="Courier New" w:cs="Courier New" w:hint="default"/>
      </w:rPr>
    </w:lvl>
    <w:lvl w:ilvl="5" w:tplc="040C0005" w:tentative="1">
      <w:start w:val="1"/>
      <w:numFmt w:val="bullet"/>
      <w:lvlText w:val=""/>
      <w:lvlJc w:val="left"/>
      <w:pPr>
        <w:ind w:left="4320" w:hanging="360"/>
      </w:pPr>
      <w:rPr>
        <w:rFonts w:ascii="Wingdings" w:hAnsi="Wingdings" w:hint="default"/>
      </w:rPr>
    </w:lvl>
    <w:lvl w:ilvl="6" w:tplc="040C0001" w:tentative="1">
      <w:start w:val="1"/>
      <w:numFmt w:val="bullet"/>
      <w:lvlText w:val=""/>
      <w:lvlJc w:val="left"/>
      <w:pPr>
        <w:ind w:left="5040" w:hanging="360"/>
      </w:pPr>
      <w:rPr>
        <w:rFonts w:ascii="Symbol" w:hAnsi="Symbol" w:hint="default"/>
      </w:rPr>
    </w:lvl>
    <w:lvl w:ilvl="7" w:tplc="040C0003" w:tentative="1">
      <w:start w:val="1"/>
      <w:numFmt w:val="bullet"/>
      <w:lvlText w:val="o"/>
      <w:lvlJc w:val="left"/>
      <w:pPr>
        <w:ind w:left="5760" w:hanging="360"/>
      </w:pPr>
      <w:rPr>
        <w:rFonts w:ascii="Courier New" w:hAnsi="Courier New" w:cs="Courier New" w:hint="default"/>
      </w:rPr>
    </w:lvl>
    <w:lvl w:ilvl="8" w:tplc="040C0005" w:tentative="1">
      <w:start w:val="1"/>
      <w:numFmt w:val="bullet"/>
      <w:lvlText w:val=""/>
      <w:lvlJc w:val="left"/>
      <w:pPr>
        <w:ind w:left="6480" w:hanging="360"/>
      </w:pPr>
      <w:rPr>
        <w:rFonts w:ascii="Wingdings" w:hAnsi="Wingdings" w:hint="default"/>
      </w:rPr>
    </w:lvl>
  </w:abstractNum>
  <w:abstractNum w:abstractNumId="62" w15:restartNumberingAfterBreak="0">
    <w:nsid w:val="7DE91F8C"/>
    <w:multiLevelType w:val="hybridMultilevel"/>
    <w:tmpl w:val="C24A0D32"/>
    <w:lvl w:ilvl="0" w:tplc="AD94826A">
      <w:start w:val="4"/>
      <w:numFmt w:val="bullet"/>
      <w:lvlText w:val="-"/>
      <w:lvlJc w:val="left"/>
      <w:pPr>
        <w:ind w:left="720" w:hanging="360"/>
      </w:pPr>
      <w:rPr>
        <w:rFonts w:ascii="Verdana" w:eastAsia="Calibri" w:hAnsi="Verdana" w:cs="Times New Roman"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num w:numId="1">
    <w:abstractNumId w:val="62"/>
  </w:num>
  <w:num w:numId="2">
    <w:abstractNumId w:val="29"/>
  </w:num>
  <w:num w:numId="3">
    <w:abstractNumId w:val="21"/>
  </w:num>
  <w:num w:numId="4">
    <w:abstractNumId w:val="24"/>
  </w:num>
  <w:num w:numId="5">
    <w:abstractNumId w:val="56"/>
    <w:lvlOverride w:ilvl="0"/>
    <w:lvlOverride w:ilvl="1">
      <w:startOverride w:val="1"/>
    </w:lvlOverride>
    <w:lvlOverride w:ilvl="2">
      <w:startOverride w:val="1"/>
    </w:lvlOverride>
    <w:lvlOverride w:ilvl="3">
      <w:startOverride w:val="1"/>
    </w:lvlOverride>
    <w:lvlOverride w:ilvl="4">
      <w:startOverride w:val="1"/>
    </w:lvlOverride>
    <w:lvlOverride w:ilvl="5">
      <w:startOverride w:val="1"/>
    </w:lvlOverride>
    <w:lvlOverride w:ilvl="6">
      <w:startOverride w:val="1"/>
    </w:lvlOverride>
    <w:lvlOverride w:ilvl="7">
      <w:startOverride w:val="1"/>
    </w:lvlOverride>
    <w:lvlOverride w:ilvl="8">
      <w:startOverride w:val="1"/>
    </w:lvlOverride>
  </w:num>
  <w:num w:numId="6">
    <w:abstractNumId w:val="42"/>
  </w:num>
  <w:num w:numId="7">
    <w:abstractNumId w:val="44"/>
  </w:num>
  <w:num w:numId="8">
    <w:abstractNumId w:val="2"/>
  </w:num>
  <w:num w:numId="9">
    <w:abstractNumId w:val="51"/>
  </w:num>
  <w:num w:numId="10">
    <w:abstractNumId w:val="33"/>
  </w:num>
  <w:num w:numId="11">
    <w:abstractNumId w:val="26"/>
  </w:num>
  <w:num w:numId="12">
    <w:abstractNumId w:val="0"/>
  </w:num>
  <w:num w:numId="13">
    <w:abstractNumId w:val="34"/>
  </w:num>
  <w:num w:numId="14">
    <w:abstractNumId w:val="14"/>
  </w:num>
  <w:num w:numId="15">
    <w:abstractNumId w:val="45"/>
  </w:num>
  <w:num w:numId="16">
    <w:abstractNumId w:val="11"/>
  </w:num>
  <w:num w:numId="17">
    <w:abstractNumId w:val="25"/>
  </w:num>
  <w:num w:numId="18">
    <w:abstractNumId w:val="31"/>
  </w:num>
  <w:num w:numId="19">
    <w:abstractNumId w:val="41"/>
  </w:num>
  <w:num w:numId="20">
    <w:abstractNumId w:val="48"/>
  </w:num>
  <w:num w:numId="21">
    <w:abstractNumId w:val="1"/>
  </w:num>
  <w:num w:numId="22">
    <w:abstractNumId w:val="28"/>
  </w:num>
  <w:num w:numId="23">
    <w:abstractNumId w:val="47"/>
  </w:num>
  <w:num w:numId="24">
    <w:abstractNumId w:val="4"/>
  </w:num>
  <w:num w:numId="25">
    <w:abstractNumId w:val="16"/>
  </w:num>
  <w:num w:numId="26">
    <w:abstractNumId w:val="54"/>
  </w:num>
  <w:num w:numId="27">
    <w:abstractNumId w:val="40"/>
  </w:num>
  <w:num w:numId="28">
    <w:abstractNumId w:val="6"/>
  </w:num>
  <w:num w:numId="29">
    <w:abstractNumId w:val="39"/>
  </w:num>
  <w:num w:numId="30">
    <w:abstractNumId w:val="35"/>
  </w:num>
  <w:num w:numId="31">
    <w:abstractNumId w:val="57"/>
  </w:num>
  <w:num w:numId="32">
    <w:abstractNumId w:val="59"/>
  </w:num>
  <w:num w:numId="33">
    <w:abstractNumId w:val="61"/>
  </w:num>
  <w:num w:numId="34">
    <w:abstractNumId w:val="38"/>
  </w:num>
  <w:num w:numId="35">
    <w:abstractNumId w:val="36"/>
  </w:num>
  <w:num w:numId="36">
    <w:abstractNumId w:val="7"/>
  </w:num>
  <w:num w:numId="37">
    <w:abstractNumId w:val="10"/>
  </w:num>
  <w:num w:numId="38">
    <w:abstractNumId w:val="52"/>
  </w:num>
  <w:num w:numId="39">
    <w:abstractNumId w:val="32"/>
  </w:num>
  <w:num w:numId="40">
    <w:abstractNumId w:val="13"/>
  </w:num>
  <w:num w:numId="41">
    <w:abstractNumId w:val="49"/>
  </w:num>
  <w:num w:numId="42">
    <w:abstractNumId w:val="43"/>
  </w:num>
  <w:num w:numId="43">
    <w:abstractNumId w:val="12"/>
  </w:num>
  <w:num w:numId="44">
    <w:abstractNumId w:val="27"/>
  </w:num>
  <w:num w:numId="45">
    <w:abstractNumId w:val="22"/>
  </w:num>
  <w:num w:numId="46">
    <w:abstractNumId w:val="46"/>
  </w:num>
  <w:num w:numId="47">
    <w:abstractNumId w:val="9"/>
  </w:num>
  <w:num w:numId="48">
    <w:abstractNumId w:val="5"/>
  </w:num>
  <w:num w:numId="49">
    <w:abstractNumId w:val="19"/>
  </w:num>
  <w:num w:numId="50">
    <w:abstractNumId w:val="15"/>
  </w:num>
  <w:num w:numId="51">
    <w:abstractNumId w:val="58"/>
  </w:num>
  <w:num w:numId="52">
    <w:abstractNumId w:val="23"/>
  </w:num>
  <w:num w:numId="53">
    <w:abstractNumId w:val="30"/>
  </w:num>
  <w:num w:numId="54">
    <w:abstractNumId w:val="18"/>
  </w:num>
  <w:num w:numId="55">
    <w:abstractNumId w:val="55"/>
  </w:num>
  <w:num w:numId="56">
    <w:abstractNumId w:val="37"/>
  </w:num>
  <w:num w:numId="57">
    <w:abstractNumId w:val="20"/>
  </w:num>
  <w:num w:numId="58">
    <w:abstractNumId w:val="60"/>
  </w:num>
  <w:num w:numId="59">
    <w:abstractNumId w:val="29"/>
  </w:num>
  <w:num w:numId="60">
    <w:abstractNumId w:val="50"/>
  </w:num>
  <w:num w:numId="61">
    <w:abstractNumId w:val="17"/>
  </w:num>
  <w:num w:numId="62">
    <w:abstractNumId w:val="3"/>
  </w:num>
  <w:num w:numId="63">
    <w:abstractNumId w:val="53"/>
  </w:num>
  <w:num w:numId="64">
    <w:abstractNumId w:val="8"/>
  </w:num>
  <w:numIdMacAtCleanup w:val="59"/>
</w:numbering>
</file>

<file path=word/settings.xml><?xml version="1.0" encoding="utf-8"?>
<w:settings xmlns:mc="http://schemas.openxmlformats.org/markup-compatibility/2006" xmlns:o="urn:schemas-microsoft-com:office:office" xmlns:r="http://schemas.openxmlformats.org/officeDocument/2006/relationships" xmlns:m="http://schemas.openxmlformats.org/officeDocument/2006/math" xmlns:v="urn:schemas-microsoft-com:vml"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sl="http://schemas.openxmlformats.org/schemaLibrary/2006/main" mc:Ignorable="w14 w15 w16se w16cid w16 w16cex w16sdtdh">
  <w:zoom w:percent="130"/>
  <w:hideSpellingErrors/>
  <w:hideGrammaticalErrors/>
  <w:defaultTabStop w:val="720"/>
  <w:hyphenationZone w:val="425"/>
  <w:characterSpacingControl w:val="doNotCompress"/>
  <w:hdrShapeDefaults>
    <o:shapedefaults v:ext="edit" spidmax="2050"/>
  </w:hdrShapeDefaults>
  <w:footnotePr>
    <w:footnote w:id="-1"/>
    <w:footnote w:id="0"/>
  </w:footnotePr>
  <w:endnotePr>
    <w:endnote w:id="-1"/>
    <w:endnote w:id="0"/>
  </w:endnotePr>
  <w:compat>
    <w:compatSetting w:name="compatibilityMode" w:uri="http://schemas.microsoft.com/office/word" w:val="15"/>
    <w:compatSetting w:name="overrideTableStyleFontSizeAndJustification" w:uri="http://schemas.microsoft.com/office/word" w:val="1"/>
    <w:compatSetting w:name="enableOpenTypeFeatures" w:uri="http://schemas.microsoft.com/office/word" w:val="1"/>
    <w:compatSetting w:name="doNotFlipMirrorIndents" w:uri="http://schemas.microsoft.com/office/word" w:val="1"/>
    <w:compatSetting w:name="differentiateMultirowTableHeaders" w:uri="http://schemas.microsoft.com/office/word" w:val="1"/>
    <w:compatSetting w:name="useWord2013TrackBottomHyphenation" w:uri="http://schemas.microsoft.com/office/word" w:val="1"/>
  </w:compat>
  <w:rsids>
    <w:rsidRoot w:val="00F553AC"/>
    <w:rsid w:val="00000949"/>
    <w:rsid w:val="00000E11"/>
    <w:rsid w:val="00001651"/>
    <w:rsid w:val="000032BA"/>
    <w:rsid w:val="000035E5"/>
    <w:rsid w:val="00005B5A"/>
    <w:rsid w:val="000061F6"/>
    <w:rsid w:val="000064CB"/>
    <w:rsid w:val="000117A9"/>
    <w:rsid w:val="00011C39"/>
    <w:rsid w:val="00012029"/>
    <w:rsid w:val="00012D9A"/>
    <w:rsid w:val="000130CD"/>
    <w:rsid w:val="00016AA2"/>
    <w:rsid w:val="00021AB9"/>
    <w:rsid w:val="00021AFC"/>
    <w:rsid w:val="00021E78"/>
    <w:rsid w:val="00023C05"/>
    <w:rsid w:val="00024B23"/>
    <w:rsid w:val="000277C4"/>
    <w:rsid w:val="00027FFC"/>
    <w:rsid w:val="000309B4"/>
    <w:rsid w:val="00031AD0"/>
    <w:rsid w:val="00031F69"/>
    <w:rsid w:val="00033F9F"/>
    <w:rsid w:val="00034E66"/>
    <w:rsid w:val="00035531"/>
    <w:rsid w:val="00035DA2"/>
    <w:rsid w:val="000367EA"/>
    <w:rsid w:val="00037680"/>
    <w:rsid w:val="00037C51"/>
    <w:rsid w:val="00040AD3"/>
    <w:rsid w:val="00041CBD"/>
    <w:rsid w:val="0004603C"/>
    <w:rsid w:val="0005090E"/>
    <w:rsid w:val="00051451"/>
    <w:rsid w:val="00051832"/>
    <w:rsid w:val="00052EF7"/>
    <w:rsid w:val="000533F0"/>
    <w:rsid w:val="00054E4C"/>
    <w:rsid w:val="000603BD"/>
    <w:rsid w:val="000610EB"/>
    <w:rsid w:val="00061264"/>
    <w:rsid w:val="000615C8"/>
    <w:rsid w:val="00062484"/>
    <w:rsid w:val="00067253"/>
    <w:rsid w:val="00067D09"/>
    <w:rsid w:val="00067DF3"/>
    <w:rsid w:val="0007032B"/>
    <w:rsid w:val="0007162C"/>
    <w:rsid w:val="00076AEE"/>
    <w:rsid w:val="0008094F"/>
    <w:rsid w:val="00080A14"/>
    <w:rsid w:val="00082A6D"/>
    <w:rsid w:val="000837CF"/>
    <w:rsid w:val="00086AF0"/>
    <w:rsid w:val="00086E9B"/>
    <w:rsid w:val="00091C1A"/>
    <w:rsid w:val="0009266D"/>
    <w:rsid w:val="00095A05"/>
    <w:rsid w:val="000A0C99"/>
    <w:rsid w:val="000A379C"/>
    <w:rsid w:val="000A384D"/>
    <w:rsid w:val="000A42CA"/>
    <w:rsid w:val="000A5F9D"/>
    <w:rsid w:val="000A6395"/>
    <w:rsid w:val="000A7D6A"/>
    <w:rsid w:val="000B0CBF"/>
    <w:rsid w:val="000B22FD"/>
    <w:rsid w:val="000C135D"/>
    <w:rsid w:val="000C2B49"/>
    <w:rsid w:val="000C42EC"/>
    <w:rsid w:val="000C4CA8"/>
    <w:rsid w:val="000C64F2"/>
    <w:rsid w:val="000D01D2"/>
    <w:rsid w:val="000D03CA"/>
    <w:rsid w:val="000D326A"/>
    <w:rsid w:val="000D34AF"/>
    <w:rsid w:val="000D41F5"/>
    <w:rsid w:val="000D5639"/>
    <w:rsid w:val="000D57C4"/>
    <w:rsid w:val="000D6663"/>
    <w:rsid w:val="000D6C9C"/>
    <w:rsid w:val="000D7F83"/>
    <w:rsid w:val="000E162A"/>
    <w:rsid w:val="000E2D02"/>
    <w:rsid w:val="000E60E1"/>
    <w:rsid w:val="000E6EEE"/>
    <w:rsid w:val="000F0C09"/>
    <w:rsid w:val="000F0DB5"/>
    <w:rsid w:val="000F3CDD"/>
    <w:rsid w:val="000F3EAE"/>
    <w:rsid w:val="001002CC"/>
    <w:rsid w:val="001018DF"/>
    <w:rsid w:val="00106CAB"/>
    <w:rsid w:val="00107C63"/>
    <w:rsid w:val="00110D58"/>
    <w:rsid w:val="001118BD"/>
    <w:rsid w:val="00114B24"/>
    <w:rsid w:val="0011536F"/>
    <w:rsid w:val="001158B3"/>
    <w:rsid w:val="00115AD1"/>
    <w:rsid w:val="00120D39"/>
    <w:rsid w:val="00121B2E"/>
    <w:rsid w:val="00121F15"/>
    <w:rsid w:val="00122B24"/>
    <w:rsid w:val="00124363"/>
    <w:rsid w:val="00126392"/>
    <w:rsid w:val="00130EBF"/>
    <w:rsid w:val="00132AE7"/>
    <w:rsid w:val="001346D2"/>
    <w:rsid w:val="00135D95"/>
    <w:rsid w:val="001367A5"/>
    <w:rsid w:val="00140B98"/>
    <w:rsid w:val="001429B8"/>
    <w:rsid w:val="00144D68"/>
    <w:rsid w:val="0014652A"/>
    <w:rsid w:val="00146BC5"/>
    <w:rsid w:val="00147B95"/>
    <w:rsid w:val="001505E6"/>
    <w:rsid w:val="00152D54"/>
    <w:rsid w:val="00154594"/>
    <w:rsid w:val="00155D84"/>
    <w:rsid w:val="00155E81"/>
    <w:rsid w:val="001570CD"/>
    <w:rsid w:val="001608B4"/>
    <w:rsid w:val="00160A96"/>
    <w:rsid w:val="00161CF8"/>
    <w:rsid w:val="001622BD"/>
    <w:rsid w:val="001644A3"/>
    <w:rsid w:val="00164A93"/>
    <w:rsid w:val="00164C63"/>
    <w:rsid w:val="00164D7D"/>
    <w:rsid w:val="00165661"/>
    <w:rsid w:val="00166A14"/>
    <w:rsid w:val="00170610"/>
    <w:rsid w:val="001722EE"/>
    <w:rsid w:val="00172443"/>
    <w:rsid w:val="00173C73"/>
    <w:rsid w:val="00174571"/>
    <w:rsid w:val="001758EB"/>
    <w:rsid w:val="00175E5C"/>
    <w:rsid w:val="00177E7D"/>
    <w:rsid w:val="001806DF"/>
    <w:rsid w:val="00186935"/>
    <w:rsid w:val="00193229"/>
    <w:rsid w:val="001A0BB8"/>
    <w:rsid w:val="001A590D"/>
    <w:rsid w:val="001A5C9C"/>
    <w:rsid w:val="001B00CF"/>
    <w:rsid w:val="001B21FE"/>
    <w:rsid w:val="001B2782"/>
    <w:rsid w:val="001B4161"/>
    <w:rsid w:val="001B4A40"/>
    <w:rsid w:val="001B4B96"/>
    <w:rsid w:val="001B4DA7"/>
    <w:rsid w:val="001B5F61"/>
    <w:rsid w:val="001B734F"/>
    <w:rsid w:val="001C076E"/>
    <w:rsid w:val="001C0CD5"/>
    <w:rsid w:val="001C2604"/>
    <w:rsid w:val="001C559C"/>
    <w:rsid w:val="001C69A6"/>
    <w:rsid w:val="001C6E97"/>
    <w:rsid w:val="001D2002"/>
    <w:rsid w:val="001D2AF6"/>
    <w:rsid w:val="001D5285"/>
    <w:rsid w:val="001D5ABD"/>
    <w:rsid w:val="001D6116"/>
    <w:rsid w:val="001D6E7A"/>
    <w:rsid w:val="001D7FCC"/>
    <w:rsid w:val="001E0932"/>
    <w:rsid w:val="001E433D"/>
    <w:rsid w:val="001E4659"/>
    <w:rsid w:val="001E50EB"/>
    <w:rsid w:val="001E534E"/>
    <w:rsid w:val="001E6C6A"/>
    <w:rsid w:val="001E74A1"/>
    <w:rsid w:val="001F0C88"/>
    <w:rsid w:val="001F17EA"/>
    <w:rsid w:val="001F31FA"/>
    <w:rsid w:val="001F539C"/>
    <w:rsid w:val="001F7519"/>
    <w:rsid w:val="00201E57"/>
    <w:rsid w:val="00202D85"/>
    <w:rsid w:val="00205218"/>
    <w:rsid w:val="0020545A"/>
    <w:rsid w:val="002068A7"/>
    <w:rsid w:val="00206E0F"/>
    <w:rsid w:val="0020709A"/>
    <w:rsid w:val="002070F7"/>
    <w:rsid w:val="00211085"/>
    <w:rsid w:val="0021226E"/>
    <w:rsid w:val="00212BCD"/>
    <w:rsid w:val="002146DC"/>
    <w:rsid w:val="002168FB"/>
    <w:rsid w:val="00216E98"/>
    <w:rsid w:val="002173C0"/>
    <w:rsid w:val="00217E99"/>
    <w:rsid w:val="00217FFE"/>
    <w:rsid w:val="002201A4"/>
    <w:rsid w:val="0022092F"/>
    <w:rsid w:val="00221F2F"/>
    <w:rsid w:val="00222E5B"/>
    <w:rsid w:val="00224D67"/>
    <w:rsid w:val="0023077F"/>
    <w:rsid w:val="00230907"/>
    <w:rsid w:val="00231087"/>
    <w:rsid w:val="00233F02"/>
    <w:rsid w:val="00241A3C"/>
    <w:rsid w:val="00242604"/>
    <w:rsid w:val="00243423"/>
    <w:rsid w:val="00243F65"/>
    <w:rsid w:val="0024420C"/>
    <w:rsid w:val="00245C19"/>
    <w:rsid w:val="0024699B"/>
    <w:rsid w:val="00247A63"/>
    <w:rsid w:val="002514B5"/>
    <w:rsid w:val="002548D8"/>
    <w:rsid w:val="00257A06"/>
    <w:rsid w:val="00262636"/>
    <w:rsid w:val="00262CAA"/>
    <w:rsid w:val="00262F1C"/>
    <w:rsid w:val="00263148"/>
    <w:rsid w:val="002650E0"/>
    <w:rsid w:val="002660DA"/>
    <w:rsid w:val="00266BE6"/>
    <w:rsid w:val="00267405"/>
    <w:rsid w:val="00270D77"/>
    <w:rsid w:val="00272946"/>
    <w:rsid w:val="00272BF8"/>
    <w:rsid w:val="002739AE"/>
    <w:rsid w:val="00275201"/>
    <w:rsid w:val="00275467"/>
    <w:rsid w:val="002773D6"/>
    <w:rsid w:val="00282F8C"/>
    <w:rsid w:val="00283801"/>
    <w:rsid w:val="0028708C"/>
    <w:rsid w:val="00290511"/>
    <w:rsid w:val="0029130C"/>
    <w:rsid w:val="00292309"/>
    <w:rsid w:val="00292FB6"/>
    <w:rsid w:val="00294E9B"/>
    <w:rsid w:val="002972FA"/>
    <w:rsid w:val="00297A5D"/>
    <w:rsid w:val="002A154E"/>
    <w:rsid w:val="002A1DA9"/>
    <w:rsid w:val="002A1E32"/>
    <w:rsid w:val="002A2259"/>
    <w:rsid w:val="002A2BF3"/>
    <w:rsid w:val="002A320B"/>
    <w:rsid w:val="002A3CEA"/>
    <w:rsid w:val="002A5A37"/>
    <w:rsid w:val="002B1EEE"/>
    <w:rsid w:val="002B31CD"/>
    <w:rsid w:val="002B328F"/>
    <w:rsid w:val="002B33AB"/>
    <w:rsid w:val="002B3C1B"/>
    <w:rsid w:val="002B3DD5"/>
    <w:rsid w:val="002C3A1E"/>
    <w:rsid w:val="002C59EB"/>
    <w:rsid w:val="002C5AF0"/>
    <w:rsid w:val="002C5B8B"/>
    <w:rsid w:val="002D1A79"/>
    <w:rsid w:val="002D341E"/>
    <w:rsid w:val="002D3D2E"/>
    <w:rsid w:val="002D535F"/>
    <w:rsid w:val="002D7076"/>
    <w:rsid w:val="002E04E3"/>
    <w:rsid w:val="002E139B"/>
    <w:rsid w:val="002E3C6F"/>
    <w:rsid w:val="002E4548"/>
    <w:rsid w:val="002F058C"/>
    <w:rsid w:val="002F121F"/>
    <w:rsid w:val="002F248C"/>
    <w:rsid w:val="002F2597"/>
    <w:rsid w:val="002F2918"/>
    <w:rsid w:val="002F320F"/>
    <w:rsid w:val="002F33CE"/>
    <w:rsid w:val="002F3B2D"/>
    <w:rsid w:val="002F6D1A"/>
    <w:rsid w:val="002F72A8"/>
    <w:rsid w:val="00302544"/>
    <w:rsid w:val="00302A40"/>
    <w:rsid w:val="00302CCC"/>
    <w:rsid w:val="003038F0"/>
    <w:rsid w:val="0030426C"/>
    <w:rsid w:val="0030470A"/>
    <w:rsid w:val="003055F6"/>
    <w:rsid w:val="003078EF"/>
    <w:rsid w:val="00307ECE"/>
    <w:rsid w:val="003128B5"/>
    <w:rsid w:val="00312FAF"/>
    <w:rsid w:val="00314EE5"/>
    <w:rsid w:val="003154FE"/>
    <w:rsid w:val="003156FB"/>
    <w:rsid w:val="00315C16"/>
    <w:rsid w:val="003167DE"/>
    <w:rsid w:val="00317193"/>
    <w:rsid w:val="003171C1"/>
    <w:rsid w:val="00320A2D"/>
    <w:rsid w:val="00324183"/>
    <w:rsid w:val="003244CF"/>
    <w:rsid w:val="00326554"/>
    <w:rsid w:val="003277CB"/>
    <w:rsid w:val="003301B7"/>
    <w:rsid w:val="0033093E"/>
    <w:rsid w:val="003312D8"/>
    <w:rsid w:val="00334074"/>
    <w:rsid w:val="00334207"/>
    <w:rsid w:val="00340A11"/>
    <w:rsid w:val="00342EB2"/>
    <w:rsid w:val="003456D2"/>
    <w:rsid w:val="00345EE5"/>
    <w:rsid w:val="0035098D"/>
    <w:rsid w:val="00351487"/>
    <w:rsid w:val="003525C9"/>
    <w:rsid w:val="00354D2F"/>
    <w:rsid w:val="003563E3"/>
    <w:rsid w:val="0036003E"/>
    <w:rsid w:val="003603E4"/>
    <w:rsid w:val="00360C13"/>
    <w:rsid w:val="00362C08"/>
    <w:rsid w:val="0036453E"/>
    <w:rsid w:val="003700D1"/>
    <w:rsid w:val="003703F5"/>
    <w:rsid w:val="00371614"/>
    <w:rsid w:val="00373AAD"/>
    <w:rsid w:val="00381261"/>
    <w:rsid w:val="003820EA"/>
    <w:rsid w:val="0038458B"/>
    <w:rsid w:val="00385EE6"/>
    <w:rsid w:val="003861F7"/>
    <w:rsid w:val="00392F6D"/>
    <w:rsid w:val="00395801"/>
    <w:rsid w:val="003A1BF4"/>
    <w:rsid w:val="003A1CF7"/>
    <w:rsid w:val="003A213D"/>
    <w:rsid w:val="003A3F91"/>
    <w:rsid w:val="003A5824"/>
    <w:rsid w:val="003A69EA"/>
    <w:rsid w:val="003B0141"/>
    <w:rsid w:val="003B08BE"/>
    <w:rsid w:val="003B1221"/>
    <w:rsid w:val="003B162A"/>
    <w:rsid w:val="003B2092"/>
    <w:rsid w:val="003B48B3"/>
    <w:rsid w:val="003B560C"/>
    <w:rsid w:val="003B5C5E"/>
    <w:rsid w:val="003C059D"/>
    <w:rsid w:val="003C17CA"/>
    <w:rsid w:val="003C2B0A"/>
    <w:rsid w:val="003C728A"/>
    <w:rsid w:val="003D2146"/>
    <w:rsid w:val="003D224D"/>
    <w:rsid w:val="003D2474"/>
    <w:rsid w:val="003D267A"/>
    <w:rsid w:val="003D6220"/>
    <w:rsid w:val="003E0333"/>
    <w:rsid w:val="003E3E3C"/>
    <w:rsid w:val="003E4900"/>
    <w:rsid w:val="003E5D24"/>
    <w:rsid w:val="003E63ED"/>
    <w:rsid w:val="003E6C66"/>
    <w:rsid w:val="003E7025"/>
    <w:rsid w:val="003F2433"/>
    <w:rsid w:val="003F2CB7"/>
    <w:rsid w:val="003F3165"/>
    <w:rsid w:val="003F5DB1"/>
    <w:rsid w:val="0040023B"/>
    <w:rsid w:val="00400728"/>
    <w:rsid w:val="00403074"/>
    <w:rsid w:val="00405D72"/>
    <w:rsid w:val="004060F2"/>
    <w:rsid w:val="00406B5D"/>
    <w:rsid w:val="0040796E"/>
    <w:rsid w:val="00410290"/>
    <w:rsid w:val="00413914"/>
    <w:rsid w:val="004223F6"/>
    <w:rsid w:val="0042539D"/>
    <w:rsid w:val="00425959"/>
    <w:rsid w:val="0043178A"/>
    <w:rsid w:val="00433131"/>
    <w:rsid w:val="00437F08"/>
    <w:rsid w:val="00443C56"/>
    <w:rsid w:val="0044549A"/>
    <w:rsid w:val="00447275"/>
    <w:rsid w:val="00451193"/>
    <w:rsid w:val="00455488"/>
    <w:rsid w:val="0045552D"/>
    <w:rsid w:val="00455D4D"/>
    <w:rsid w:val="00455F46"/>
    <w:rsid w:val="0045620E"/>
    <w:rsid w:val="004567EF"/>
    <w:rsid w:val="00460B78"/>
    <w:rsid w:val="004611D9"/>
    <w:rsid w:val="00463FF3"/>
    <w:rsid w:val="00464D84"/>
    <w:rsid w:val="004662B4"/>
    <w:rsid w:val="00467284"/>
    <w:rsid w:val="004676C9"/>
    <w:rsid w:val="00470A2C"/>
    <w:rsid w:val="004724EE"/>
    <w:rsid w:val="0047297D"/>
    <w:rsid w:val="004734A0"/>
    <w:rsid w:val="004747F8"/>
    <w:rsid w:val="0047537D"/>
    <w:rsid w:val="004768C4"/>
    <w:rsid w:val="00477624"/>
    <w:rsid w:val="00477F43"/>
    <w:rsid w:val="00480042"/>
    <w:rsid w:val="0048006F"/>
    <w:rsid w:val="0048490E"/>
    <w:rsid w:val="00491FA8"/>
    <w:rsid w:val="00492A6E"/>
    <w:rsid w:val="00496390"/>
    <w:rsid w:val="004A083C"/>
    <w:rsid w:val="004A311E"/>
    <w:rsid w:val="004A455F"/>
    <w:rsid w:val="004A497E"/>
    <w:rsid w:val="004A4BDD"/>
    <w:rsid w:val="004A67D2"/>
    <w:rsid w:val="004A705F"/>
    <w:rsid w:val="004B10CF"/>
    <w:rsid w:val="004B573C"/>
    <w:rsid w:val="004B68B2"/>
    <w:rsid w:val="004C03F7"/>
    <w:rsid w:val="004C0DAD"/>
    <w:rsid w:val="004C12AD"/>
    <w:rsid w:val="004C1512"/>
    <w:rsid w:val="004C4833"/>
    <w:rsid w:val="004C7601"/>
    <w:rsid w:val="004D1BFB"/>
    <w:rsid w:val="004D38A6"/>
    <w:rsid w:val="004D4F9D"/>
    <w:rsid w:val="004D66EA"/>
    <w:rsid w:val="004D6B55"/>
    <w:rsid w:val="004E0D16"/>
    <w:rsid w:val="004E274A"/>
    <w:rsid w:val="004E28A5"/>
    <w:rsid w:val="004E334D"/>
    <w:rsid w:val="004E55AA"/>
    <w:rsid w:val="004F0FD1"/>
    <w:rsid w:val="004F1316"/>
    <w:rsid w:val="004F1FB0"/>
    <w:rsid w:val="004F32AA"/>
    <w:rsid w:val="00501A8D"/>
    <w:rsid w:val="005022D9"/>
    <w:rsid w:val="005033A1"/>
    <w:rsid w:val="00505F10"/>
    <w:rsid w:val="0050665B"/>
    <w:rsid w:val="00507711"/>
    <w:rsid w:val="0051108D"/>
    <w:rsid w:val="00511C14"/>
    <w:rsid w:val="00513289"/>
    <w:rsid w:val="00515F35"/>
    <w:rsid w:val="005161AB"/>
    <w:rsid w:val="00517C20"/>
    <w:rsid w:val="00520E9E"/>
    <w:rsid w:val="005216D7"/>
    <w:rsid w:val="00521C8A"/>
    <w:rsid w:val="00523870"/>
    <w:rsid w:val="00525F64"/>
    <w:rsid w:val="005261F8"/>
    <w:rsid w:val="00531245"/>
    <w:rsid w:val="00532449"/>
    <w:rsid w:val="005362D4"/>
    <w:rsid w:val="00536918"/>
    <w:rsid w:val="00540825"/>
    <w:rsid w:val="005416B7"/>
    <w:rsid w:val="005425C8"/>
    <w:rsid w:val="00544645"/>
    <w:rsid w:val="00544802"/>
    <w:rsid w:val="0054567B"/>
    <w:rsid w:val="00546678"/>
    <w:rsid w:val="00546E83"/>
    <w:rsid w:val="00547223"/>
    <w:rsid w:val="005505FE"/>
    <w:rsid w:val="005514E8"/>
    <w:rsid w:val="0055170B"/>
    <w:rsid w:val="00551882"/>
    <w:rsid w:val="00551C71"/>
    <w:rsid w:val="005524BE"/>
    <w:rsid w:val="00557BB5"/>
    <w:rsid w:val="005636A9"/>
    <w:rsid w:val="005649FF"/>
    <w:rsid w:val="00564D85"/>
    <w:rsid w:val="005666C9"/>
    <w:rsid w:val="00566CA5"/>
    <w:rsid w:val="0056792B"/>
    <w:rsid w:val="00575FB0"/>
    <w:rsid w:val="00576FA6"/>
    <w:rsid w:val="005804D6"/>
    <w:rsid w:val="00580F80"/>
    <w:rsid w:val="00581D80"/>
    <w:rsid w:val="005822C4"/>
    <w:rsid w:val="00582F4E"/>
    <w:rsid w:val="0059116C"/>
    <w:rsid w:val="005923BA"/>
    <w:rsid w:val="005928A0"/>
    <w:rsid w:val="005928F3"/>
    <w:rsid w:val="00595C8F"/>
    <w:rsid w:val="005A3E24"/>
    <w:rsid w:val="005A49DF"/>
    <w:rsid w:val="005A774F"/>
    <w:rsid w:val="005A77A8"/>
    <w:rsid w:val="005A7E9E"/>
    <w:rsid w:val="005B0085"/>
    <w:rsid w:val="005B0629"/>
    <w:rsid w:val="005B37BE"/>
    <w:rsid w:val="005B441A"/>
    <w:rsid w:val="005B48C1"/>
    <w:rsid w:val="005B4A35"/>
    <w:rsid w:val="005B4C0A"/>
    <w:rsid w:val="005B53E3"/>
    <w:rsid w:val="005B6D00"/>
    <w:rsid w:val="005B6EE8"/>
    <w:rsid w:val="005C0FC0"/>
    <w:rsid w:val="005C1A4E"/>
    <w:rsid w:val="005C3836"/>
    <w:rsid w:val="005C3A75"/>
    <w:rsid w:val="005C4F07"/>
    <w:rsid w:val="005C5883"/>
    <w:rsid w:val="005D05B4"/>
    <w:rsid w:val="005D094D"/>
    <w:rsid w:val="005D0DD7"/>
    <w:rsid w:val="005D0E83"/>
    <w:rsid w:val="005D0E9F"/>
    <w:rsid w:val="005D20CD"/>
    <w:rsid w:val="005D35D3"/>
    <w:rsid w:val="005D4BDD"/>
    <w:rsid w:val="005D78DC"/>
    <w:rsid w:val="005E0AD7"/>
    <w:rsid w:val="005E1E45"/>
    <w:rsid w:val="005E2F79"/>
    <w:rsid w:val="005E3B1F"/>
    <w:rsid w:val="005E46FC"/>
    <w:rsid w:val="005F28BE"/>
    <w:rsid w:val="005F3750"/>
    <w:rsid w:val="005F5420"/>
    <w:rsid w:val="005F739A"/>
    <w:rsid w:val="005F7A3E"/>
    <w:rsid w:val="00600E6E"/>
    <w:rsid w:val="00601DA8"/>
    <w:rsid w:val="0060257A"/>
    <w:rsid w:val="00604413"/>
    <w:rsid w:val="00604D3F"/>
    <w:rsid w:val="006069FD"/>
    <w:rsid w:val="00607A0C"/>
    <w:rsid w:val="00610C3E"/>
    <w:rsid w:val="00611F3F"/>
    <w:rsid w:val="00612004"/>
    <w:rsid w:val="00613ED1"/>
    <w:rsid w:val="00614796"/>
    <w:rsid w:val="00614B51"/>
    <w:rsid w:val="00615C32"/>
    <w:rsid w:val="00616C8E"/>
    <w:rsid w:val="006178DB"/>
    <w:rsid w:val="00617E10"/>
    <w:rsid w:val="00620021"/>
    <w:rsid w:val="00621FC9"/>
    <w:rsid w:val="006237CE"/>
    <w:rsid w:val="00627AB2"/>
    <w:rsid w:val="00630377"/>
    <w:rsid w:val="006303EC"/>
    <w:rsid w:val="006304FA"/>
    <w:rsid w:val="006309A9"/>
    <w:rsid w:val="00631AD0"/>
    <w:rsid w:val="006323BF"/>
    <w:rsid w:val="006350DF"/>
    <w:rsid w:val="006352E2"/>
    <w:rsid w:val="00635DF7"/>
    <w:rsid w:val="006427FF"/>
    <w:rsid w:val="00642CB7"/>
    <w:rsid w:val="00645231"/>
    <w:rsid w:val="00645E43"/>
    <w:rsid w:val="00646AF5"/>
    <w:rsid w:val="00646F50"/>
    <w:rsid w:val="006504E7"/>
    <w:rsid w:val="006510F7"/>
    <w:rsid w:val="00651EB3"/>
    <w:rsid w:val="006565A2"/>
    <w:rsid w:val="00656768"/>
    <w:rsid w:val="00664857"/>
    <w:rsid w:val="00670DC3"/>
    <w:rsid w:val="006716EC"/>
    <w:rsid w:val="00673C94"/>
    <w:rsid w:val="006757A3"/>
    <w:rsid w:val="00677560"/>
    <w:rsid w:val="0067774D"/>
    <w:rsid w:val="00680988"/>
    <w:rsid w:val="00680CFB"/>
    <w:rsid w:val="00681A4D"/>
    <w:rsid w:val="00683688"/>
    <w:rsid w:val="00684EB4"/>
    <w:rsid w:val="0068528D"/>
    <w:rsid w:val="00685A80"/>
    <w:rsid w:val="00691126"/>
    <w:rsid w:val="0069181F"/>
    <w:rsid w:val="0069313F"/>
    <w:rsid w:val="006931BE"/>
    <w:rsid w:val="006A5547"/>
    <w:rsid w:val="006A5A71"/>
    <w:rsid w:val="006A6369"/>
    <w:rsid w:val="006A727B"/>
    <w:rsid w:val="006B178F"/>
    <w:rsid w:val="006B2162"/>
    <w:rsid w:val="006B3421"/>
    <w:rsid w:val="006B620D"/>
    <w:rsid w:val="006B7F78"/>
    <w:rsid w:val="006C3729"/>
    <w:rsid w:val="006C629F"/>
    <w:rsid w:val="006C6E30"/>
    <w:rsid w:val="006C7307"/>
    <w:rsid w:val="006D0843"/>
    <w:rsid w:val="006D1D2E"/>
    <w:rsid w:val="006D2F0E"/>
    <w:rsid w:val="006D3592"/>
    <w:rsid w:val="006D468B"/>
    <w:rsid w:val="006D7283"/>
    <w:rsid w:val="006D7D0A"/>
    <w:rsid w:val="006E0229"/>
    <w:rsid w:val="006E337C"/>
    <w:rsid w:val="006E70C3"/>
    <w:rsid w:val="006E7645"/>
    <w:rsid w:val="006F45DB"/>
    <w:rsid w:val="006F4C79"/>
    <w:rsid w:val="006F5D97"/>
    <w:rsid w:val="007004C9"/>
    <w:rsid w:val="007010A4"/>
    <w:rsid w:val="0070270B"/>
    <w:rsid w:val="0070391C"/>
    <w:rsid w:val="00707550"/>
    <w:rsid w:val="007079C0"/>
    <w:rsid w:val="00710CBC"/>
    <w:rsid w:val="00713FB6"/>
    <w:rsid w:val="00715E84"/>
    <w:rsid w:val="0071613F"/>
    <w:rsid w:val="007171EC"/>
    <w:rsid w:val="0071767D"/>
    <w:rsid w:val="007177A6"/>
    <w:rsid w:val="007217F0"/>
    <w:rsid w:val="00721AF0"/>
    <w:rsid w:val="00722C1C"/>
    <w:rsid w:val="0072307D"/>
    <w:rsid w:val="0072479C"/>
    <w:rsid w:val="0072496F"/>
    <w:rsid w:val="00727236"/>
    <w:rsid w:val="0073221D"/>
    <w:rsid w:val="0073227E"/>
    <w:rsid w:val="00732BB2"/>
    <w:rsid w:val="00735501"/>
    <w:rsid w:val="00735A25"/>
    <w:rsid w:val="00744CEE"/>
    <w:rsid w:val="007455E5"/>
    <w:rsid w:val="007460F7"/>
    <w:rsid w:val="00753C64"/>
    <w:rsid w:val="00753E0C"/>
    <w:rsid w:val="00754D8C"/>
    <w:rsid w:val="00755650"/>
    <w:rsid w:val="00755F9E"/>
    <w:rsid w:val="00756A63"/>
    <w:rsid w:val="00760802"/>
    <w:rsid w:val="00765CDB"/>
    <w:rsid w:val="00766B56"/>
    <w:rsid w:val="00770881"/>
    <w:rsid w:val="00770F1F"/>
    <w:rsid w:val="0077157C"/>
    <w:rsid w:val="007719F1"/>
    <w:rsid w:val="00771F65"/>
    <w:rsid w:val="007725AA"/>
    <w:rsid w:val="00772D14"/>
    <w:rsid w:val="00773841"/>
    <w:rsid w:val="007746F2"/>
    <w:rsid w:val="00782BF5"/>
    <w:rsid w:val="00783473"/>
    <w:rsid w:val="00783BC1"/>
    <w:rsid w:val="00787D05"/>
    <w:rsid w:val="00796234"/>
    <w:rsid w:val="007970F2"/>
    <w:rsid w:val="007A05C5"/>
    <w:rsid w:val="007A1D2E"/>
    <w:rsid w:val="007A3EF8"/>
    <w:rsid w:val="007A5020"/>
    <w:rsid w:val="007B3AB4"/>
    <w:rsid w:val="007B5A05"/>
    <w:rsid w:val="007B71FF"/>
    <w:rsid w:val="007B7204"/>
    <w:rsid w:val="007B7CCE"/>
    <w:rsid w:val="007C3161"/>
    <w:rsid w:val="007C338C"/>
    <w:rsid w:val="007C4A8B"/>
    <w:rsid w:val="007D1ABE"/>
    <w:rsid w:val="007D1B27"/>
    <w:rsid w:val="007D4728"/>
    <w:rsid w:val="007D4912"/>
    <w:rsid w:val="007D6DCF"/>
    <w:rsid w:val="007D76C4"/>
    <w:rsid w:val="007D7F66"/>
    <w:rsid w:val="007E0981"/>
    <w:rsid w:val="007E0F7F"/>
    <w:rsid w:val="007E30D2"/>
    <w:rsid w:val="007E3434"/>
    <w:rsid w:val="007E463F"/>
    <w:rsid w:val="007E4803"/>
    <w:rsid w:val="007E4A18"/>
    <w:rsid w:val="007E530A"/>
    <w:rsid w:val="007E6441"/>
    <w:rsid w:val="007E6B97"/>
    <w:rsid w:val="007E6E0F"/>
    <w:rsid w:val="007E7C80"/>
    <w:rsid w:val="007F09D1"/>
    <w:rsid w:val="007F2163"/>
    <w:rsid w:val="007F35D5"/>
    <w:rsid w:val="007F38A3"/>
    <w:rsid w:val="007F5A2D"/>
    <w:rsid w:val="00800BC5"/>
    <w:rsid w:val="00801DA0"/>
    <w:rsid w:val="00801E4A"/>
    <w:rsid w:val="008027B3"/>
    <w:rsid w:val="00805DC3"/>
    <w:rsid w:val="0080671A"/>
    <w:rsid w:val="0081108D"/>
    <w:rsid w:val="00811F96"/>
    <w:rsid w:val="00815CC5"/>
    <w:rsid w:val="0081771B"/>
    <w:rsid w:val="0082087C"/>
    <w:rsid w:val="00821981"/>
    <w:rsid w:val="00822DE3"/>
    <w:rsid w:val="0082450A"/>
    <w:rsid w:val="00827251"/>
    <w:rsid w:val="0082764F"/>
    <w:rsid w:val="00830DB5"/>
    <w:rsid w:val="00832880"/>
    <w:rsid w:val="00833F89"/>
    <w:rsid w:val="0083447D"/>
    <w:rsid w:val="00834B42"/>
    <w:rsid w:val="008353ED"/>
    <w:rsid w:val="00835591"/>
    <w:rsid w:val="00840D3A"/>
    <w:rsid w:val="00842256"/>
    <w:rsid w:val="00843B2E"/>
    <w:rsid w:val="0084521D"/>
    <w:rsid w:val="00845D3D"/>
    <w:rsid w:val="00850074"/>
    <w:rsid w:val="00852A1F"/>
    <w:rsid w:val="00860217"/>
    <w:rsid w:val="00861A0C"/>
    <w:rsid w:val="0086266A"/>
    <w:rsid w:val="00862F99"/>
    <w:rsid w:val="008642F9"/>
    <w:rsid w:val="00866847"/>
    <w:rsid w:val="00867944"/>
    <w:rsid w:val="008719FE"/>
    <w:rsid w:val="00872A16"/>
    <w:rsid w:val="00874D54"/>
    <w:rsid w:val="00876BE3"/>
    <w:rsid w:val="00877B5E"/>
    <w:rsid w:val="00880710"/>
    <w:rsid w:val="0088124A"/>
    <w:rsid w:val="008821FD"/>
    <w:rsid w:val="008833CF"/>
    <w:rsid w:val="00883B81"/>
    <w:rsid w:val="00885B3B"/>
    <w:rsid w:val="00885E4C"/>
    <w:rsid w:val="00886A1B"/>
    <w:rsid w:val="0088773E"/>
    <w:rsid w:val="00890439"/>
    <w:rsid w:val="008907A2"/>
    <w:rsid w:val="0089131E"/>
    <w:rsid w:val="00891F56"/>
    <w:rsid w:val="00893A5E"/>
    <w:rsid w:val="00893E6F"/>
    <w:rsid w:val="00893F7D"/>
    <w:rsid w:val="00895784"/>
    <w:rsid w:val="00897F07"/>
    <w:rsid w:val="008A0848"/>
    <w:rsid w:val="008A0B5C"/>
    <w:rsid w:val="008A39EE"/>
    <w:rsid w:val="008A4461"/>
    <w:rsid w:val="008A4D8A"/>
    <w:rsid w:val="008A5146"/>
    <w:rsid w:val="008A69AB"/>
    <w:rsid w:val="008B7E0A"/>
    <w:rsid w:val="008C0154"/>
    <w:rsid w:val="008C0B61"/>
    <w:rsid w:val="008C231F"/>
    <w:rsid w:val="008C4634"/>
    <w:rsid w:val="008C4887"/>
    <w:rsid w:val="008C4C36"/>
    <w:rsid w:val="008D05DA"/>
    <w:rsid w:val="008D1FEE"/>
    <w:rsid w:val="008D3438"/>
    <w:rsid w:val="008D3A3B"/>
    <w:rsid w:val="008D5052"/>
    <w:rsid w:val="008E17C4"/>
    <w:rsid w:val="008E2220"/>
    <w:rsid w:val="008E44A5"/>
    <w:rsid w:val="008E5D52"/>
    <w:rsid w:val="008E5D58"/>
    <w:rsid w:val="008E685E"/>
    <w:rsid w:val="008F04D4"/>
    <w:rsid w:val="008F14E7"/>
    <w:rsid w:val="008F1BF3"/>
    <w:rsid w:val="008F2200"/>
    <w:rsid w:val="008F4FA0"/>
    <w:rsid w:val="008F79D5"/>
    <w:rsid w:val="00901958"/>
    <w:rsid w:val="00903527"/>
    <w:rsid w:val="00903FCD"/>
    <w:rsid w:val="009044B6"/>
    <w:rsid w:val="00905715"/>
    <w:rsid w:val="00906536"/>
    <w:rsid w:val="00906A54"/>
    <w:rsid w:val="00910CFB"/>
    <w:rsid w:val="0091132F"/>
    <w:rsid w:val="0091683E"/>
    <w:rsid w:val="00917EE9"/>
    <w:rsid w:val="00920946"/>
    <w:rsid w:val="00924034"/>
    <w:rsid w:val="009251F1"/>
    <w:rsid w:val="00926A46"/>
    <w:rsid w:val="00930242"/>
    <w:rsid w:val="0093217E"/>
    <w:rsid w:val="00934BE2"/>
    <w:rsid w:val="00942F33"/>
    <w:rsid w:val="00943C31"/>
    <w:rsid w:val="0095196C"/>
    <w:rsid w:val="00955040"/>
    <w:rsid w:val="00955943"/>
    <w:rsid w:val="00955FAE"/>
    <w:rsid w:val="00956FC5"/>
    <w:rsid w:val="00960378"/>
    <w:rsid w:val="00961838"/>
    <w:rsid w:val="00961D96"/>
    <w:rsid w:val="00961FD9"/>
    <w:rsid w:val="009624FD"/>
    <w:rsid w:val="009628FA"/>
    <w:rsid w:val="009642EA"/>
    <w:rsid w:val="00964A83"/>
    <w:rsid w:val="00964CDC"/>
    <w:rsid w:val="0096675D"/>
    <w:rsid w:val="0096752F"/>
    <w:rsid w:val="00967A43"/>
    <w:rsid w:val="00971AD2"/>
    <w:rsid w:val="00972010"/>
    <w:rsid w:val="00973F78"/>
    <w:rsid w:val="009743B6"/>
    <w:rsid w:val="00974969"/>
    <w:rsid w:val="0097573C"/>
    <w:rsid w:val="009827B6"/>
    <w:rsid w:val="00982863"/>
    <w:rsid w:val="00983092"/>
    <w:rsid w:val="00985045"/>
    <w:rsid w:val="009853DA"/>
    <w:rsid w:val="009859A5"/>
    <w:rsid w:val="00986406"/>
    <w:rsid w:val="00986AF6"/>
    <w:rsid w:val="009942FE"/>
    <w:rsid w:val="009972EA"/>
    <w:rsid w:val="009978E0"/>
    <w:rsid w:val="009A13EE"/>
    <w:rsid w:val="009A3BAE"/>
    <w:rsid w:val="009A421C"/>
    <w:rsid w:val="009A697E"/>
    <w:rsid w:val="009A6E0A"/>
    <w:rsid w:val="009B0919"/>
    <w:rsid w:val="009B12DB"/>
    <w:rsid w:val="009B1C87"/>
    <w:rsid w:val="009B1DCE"/>
    <w:rsid w:val="009B2CDC"/>
    <w:rsid w:val="009B4125"/>
    <w:rsid w:val="009B5843"/>
    <w:rsid w:val="009B5CBF"/>
    <w:rsid w:val="009C17A4"/>
    <w:rsid w:val="009C27EC"/>
    <w:rsid w:val="009C2CAF"/>
    <w:rsid w:val="009C2CB5"/>
    <w:rsid w:val="009C3223"/>
    <w:rsid w:val="009C341C"/>
    <w:rsid w:val="009C3D5E"/>
    <w:rsid w:val="009C3F18"/>
    <w:rsid w:val="009D0C54"/>
    <w:rsid w:val="009D1A0A"/>
    <w:rsid w:val="009D2586"/>
    <w:rsid w:val="009D29DC"/>
    <w:rsid w:val="009D4E3A"/>
    <w:rsid w:val="009D631F"/>
    <w:rsid w:val="009D7273"/>
    <w:rsid w:val="009E258C"/>
    <w:rsid w:val="009E404B"/>
    <w:rsid w:val="009E50C0"/>
    <w:rsid w:val="009E5CF5"/>
    <w:rsid w:val="009F03C4"/>
    <w:rsid w:val="009F337F"/>
    <w:rsid w:val="009F4C10"/>
    <w:rsid w:val="009F6AAF"/>
    <w:rsid w:val="009F72E8"/>
    <w:rsid w:val="00A0013D"/>
    <w:rsid w:val="00A00412"/>
    <w:rsid w:val="00A007EB"/>
    <w:rsid w:val="00A04FBE"/>
    <w:rsid w:val="00A06B25"/>
    <w:rsid w:val="00A07846"/>
    <w:rsid w:val="00A11A3D"/>
    <w:rsid w:val="00A13BD1"/>
    <w:rsid w:val="00A146E5"/>
    <w:rsid w:val="00A14E8D"/>
    <w:rsid w:val="00A15AC6"/>
    <w:rsid w:val="00A15DF0"/>
    <w:rsid w:val="00A16C95"/>
    <w:rsid w:val="00A20B2F"/>
    <w:rsid w:val="00A229C8"/>
    <w:rsid w:val="00A26437"/>
    <w:rsid w:val="00A270B9"/>
    <w:rsid w:val="00A276C4"/>
    <w:rsid w:val="00A30204"/>
    <w:rsid w:val="00A302D5"/>
    <w:rsid w:val="00A31280"/>
    <w:rsid w:val="00A346D9"/>
    <w:rsid w:val="00A35A98"/>
    <w:rsid w:val="00A36298"/>
    <w:rsid w:val="00A3733A"/>
    <w:rsid w:val="00A37C69"/>
    <w:rsid w:val="00A41976"/>
    <w:rsid w:val="00A43C6F"/>
    <w:rsid w:val="00A45979"/>
    <w:rsid w:val="00A4624C"/>
    <w:rsid w:val="00A46AFC"/>
    <w:rsid w:val="00A46DAB"/>
    <w:rsid w:val="00A4781A"/>
    <w:rsid w:val="00A51A3B"/>
    <w:rsid w:val="00A52696"/>
    <w:rsid w:val="00A52E41"/>
    <w:rsid w:val="00A52F89"/>
    <w:rsid w:val="00A550E7"/>
    <w:rsid w:val="00A60E65"/>
    <w:rsid w:val="00A6111B"/>
    <w:rsid w:val="00A6550A"/>
    <w:rsid w:val="00A666F7"/>
    <w:rsid w:val="00A67AA5"/>
    <w:rsid w:val="00A70DB9"/>
    <w:rsid w:val="00A71835"/>
    <w:rsid w:val="00A732EB"/>
    <w:rsid w:val="00A73C4D"/>
    <w:rsid w:val="00A76BE3"/>
    <w:rsid w:val="00A8212B"/>
    <w:rsid w:val="00A8228D"/>
    <w:rsid w:val="00A8373A"/>
    <w:rsid w:val="00A844E4"/>
    <w:rsid w:val="00A90014"/>
    <w:rsid w:val="00A91458"/>
    <w:rsid w:val="00A91BF8"/>
    <w:rsid w:val="00A9566E"/>
    <w:rsid w:val="00A96DB4"/>
    <w:rsid w:val="00AA0053"/>
    <w:rsid w:val="00AA135F"/>
    <w:rsid w:val="00AA13AC"/>
    <w:rsid w:val="00AA2E9C"/>
    <w:rsid w:val="00AA3D42"/>
    <w:rsid w:val="00AA5336"/>
    <w:rsid w:val="00AA5BC1"/>
    <w:rsid w:val="00AA7AE5"/>
    <w:rsid w:val="00AA7D2B"/>
    <w:rsid w:val="00AB0EED"/>
    <w:rsid w:val="00AB352C"/>
    <w:rsid w:val="00AB42D0"/>
    <w:rsid w:val="00AB48B3"/>
    <w:rsid w:val="00AB58D2"/>
    <w:rsid w:val="00AB5C11"/>
    <w:rsid w:val="00AB7FA5"/>
    <w:rsid w:val="00AC053D"/>
    <w:rsid w:val="00AC2610"/>
    <w:rsid w:val="00AC344B"/>
    <w:rsid w:val="00AC3CF2"/>
    <w:rsid w:val="00AC3D09"/>
    <w:rsid w:val="00AC4210"/>
    <w:rsid w:val="00AC46F0"/>
    <w:rsid w:val="00AC5745"/>
    <w:rsid w:val="00AD2C82"/>
    <w:rsid w:val="00AD2DAB"/>
    <w:rsid w:val="00AD50F8"/>
    <w:rsid w:val="00AD532F"/>
    <w:rsid w:val="00AD7D60"/>
    <w:rsid w:val="00AE0993"/>
    <w:rsid w:val="00AE2B36"/>
    <w:rsid w:val="00AE4870"/>
    <w:rsid w:val="00AF2C33"/>
    <w:rsid w:val="00AF3728"/>
    <w:rsid w:val="00AF4842"/>
    <w:rsid w:val="00AF531E"/>
    <w:rsid w:val="00AF6C58"/>
    <w:rsid w:val="00AF6DAB"/>
    <w:rsid w:val="00B028E2"/>
    <w:rsid w:val="00B10640"/>
    <w:rsid w:val="00B12D51"/>
    <w:rsid w:val="00B12F37"/>
    <w:rsid w:val="00B1526A"/>
    <w:rsid w:val="00B1728A"/>
    <w:rsid w:val="00B20661"/>
    <w:rsid w:val="00B23735"/>
    <w:rsid w:val="00B23A76"/>
    <w:rsid w:val="00B24848"/>
    <w:rsid w:val="00B268DD"/>
    <w:rsid w:val="00B26E6C"/>
    <w:rsid w:val="00B27237"/>
    <w:rsid w:val="00B2741C"/>
    <w:rsid w:val="00B27774"/>
    <w:rsid w:val="00B31B84"/>
    <w:rsid w:val="00B31BF0"/>
    <w:rsid w:val="00B33EC8"/>
    <w:rsid w:val="00B354F0"/>
    <w:rsid w:val="00B3603B"/>
    <w:rsid w:val="00B3785B"/>
    <w:rsid w:val="00B37C7C"/>
    <w:rsid w:val="00B41ED6"/>
    <w:rsid w:val="00B42D22"/>
    <w:rsid w:val="00B44725"/>
    <w:rsid w:val="00B46DD7"/>
    <w:rsid w:val="00B50124"/>
    <w:rsid w:val="00B50491"/>
    <w:rsid w:val="00B50D69"/>
    <w:rsid w:val="00B51396"/>
    <w:rsid w:val="00B51722"/>
    <w:rsid w:val="00B51EBC"/>
    <w:rsid w:val="00B52CBF"/>
    <w:rsid w:val="00B532BD"/>
    <w:rsid w:val="00B54071"/>
    <w:rsid w:val="00B556C5"/>
    <w:rsid w:val="00B565D1"/>
    <w:rsid w:val="00B60103"/>
    <w:rsid w:val="00B6369A"/>
    <w:rsid w:val="00B64192"/>
    <w:rsid w:val="00B65696"/>
    <w:rsid w:val="00B66C75"/>
    <w:rsid w:val="00B66FAE"/>
    <w:rsid w:val="00B67856"/>
    <w:rsid w:val="00B67C66"/>
    <w:rsid w:val="00B70285"/>
    <w:rsid w:val="00B70A90"/>
    <w:rsid w:val="00B71FB5"/>
    <w:rsid w:val="00B7224D"/>
    <w:rsid w:val="00B72962"/>
    <w:rsid w:val="00B74859"/>
    <w:rsid w:val="00B757C7"/>
    <w:rsid w:val="00B758FB"/>
    <w:rsid w:val="00B759A2"/>
    <w:rsid w:val="00B76BD7"/>
    <w:rsid w:val="00B82F3F"/>
    <w:rsid w:val="00B84C51"/>
    <w:rsid w:val="00B86852"/>
    <w:rsid w:val="00B92792"/>
    <w:rsid w:val="00B937A0"/>
    <w:rsid w:val="00B9395B"/>
    <w:rsid w:val="00B97A04"/>
    <w:rsid w:val="00B97E25"/>
    <w:rsid w:val="00BA0F20"/>
    <w:rsid w:val="00BA12B4"/>
    <w:rsid w:val="00BA13C5"/>
    <w:rsid w:val="00BA1DDC"/>
    <w:rsid w:val="00BA52A9"/>
    <w:rsid w:val="00BA6078"/>
    <w:rsid w:val="00BA6C02"/>
    <w:rsid w:val="00BA74CF"/>
    <w:rsid w:val="00BB0537"/>
    <w:rsid w:val="00BB3046"/>
    <w:rsid w:val="00BB6AB6"/>
    <w:rsid w:val="00BC0AE9"/>
    <w:rsid w:val="00BC14EF"/>
    <w:rsid w:val="00BC38BF"/>
    <w:rsid w:val="00BC3BC0"/>
    <w:rsid w:val="00BC3F07"/>
    <w:rsid w:val="00BC4097"/>
    <w:rsid w:val="00BC43B7"/>
    <w:rsid w:val="00BC5CD6"/>
    <w:rsid w:val="00BC678C"/>
    <w:rsid w:val="00BC7159"/>
    <w:rsid w:val="00BD2619"/>
    <w:rsid w:val="00BD486C"/>
    <w:rsid w:val="00BD4AAA"/>
    <w:rsid w:val="00BD5AB6"/>
    <w:rsid w:val="00BE2436"/>
    <w:rsid w:val="00BE2874"/>
    <w:rsid w:val="00BE5400"/>
    <w:rsid w:val="00BE5495"/>
    <w:rsid w:val="00BE6ECE"/>
    <w:rsid w:val="00BE70B2"/>
    <w:rsid w:val="00BE799A"/>
    <w:rsid w:val="00BE7A78"/>
    <w:rsid w:val="00BE7B2E"/>
    <w:rsid w:val="00BE7C51"/>
    <w:rsid w:val="00BF1088"/>
    <w:rsid w:val="00BF108D"/>
    <w:rsid w:val="00BF18E9"/>
    <w:rsid w:val="00BF27AA"/>
    <w:rsid w:val="00BF47EC"/>
    <w:rsid w:val="00BF766D"/>
    <w:rsid w:val="00C03871"/>
    <w:rsid w:val="00C05189"/>
    <w:rsid w:val="00C06597"/>
    <w:rsid w:val="00C06749"/>
    <w:rsid w:val="00C068BC"/>
    <w:rsid w:val="00C0751E"/>
    <w:rsid w:val="00C109CD"/>
    <w:rsid w:val="00C10F8B"/>
    <w:rsid w:val="00C12EC9"/>
    <w:rsid w:val="00C12FCC"/>
    <w:rsid w:val="00C13C33"/>
    <w:rsid w:val="00C15323"/>
    <w:rsid w:val="00C20250"/>
    <w:rsid w:val="00C22530"/>
    <w:rsid w:val="00C23525"/>
    <w:rsid w:val="00C23739"/>
    <w:rsid w:val="00C23C2B"/>
    <w:rsid w:val="00C245FA"/>
    <w:rsid w:val="00C30E1A"/>
    <w:rsid w:val="00C32973"/>
    <w:rsid w:val="00C35578"/>
    <w:rsid w:val="00C4051A"/>
    <w:rsid w:val="00C41193"/>
    <w:rsid w:val="00C42586"/>
    <w:rsid w:val="00C44F6D"/>
    <w:rsid w:val="00C4553E"/>
    <w:rsid w:val="00C501DF"/>
    <w:rsid w:val="00C532EC"/>
    <w:rsid w:val="00C548EC"/>
    <w:rsid w:val="00C60354"/>
    <w:rsid w:val="00C60439"/>
    <w:rsid w:val="00C65A36"/>
    <w:rsid w:val="00C65EF2"/>
    <w:rsid w:val="00C660F0"/>
    <w:rsid w:val="00C71F94"/>
    <w:rsid w:val="00C73E8F"/>
    <w:rsid w:val="00C7514B"/>
    <w:rsid w:val="00C75A7E"/>
    <w:rsid w:val="00C76554"/>
    <w:rsid w:val="00C778A0"/>
    <w:rsid w:val="00C77D0C"/>
    <w:rsid w:val="00C8099E"/>
    <w:rsid w:val="00C81564"/>
    <w:rsid w:val="00C820B4"/>
    <w:rsid w:val="00C82205"/>
    <w:rsid w:val="00C82B8F"/>
    <w:rsid w:val="00C86FDD"/>
    <w:rsid w:val="00C9081A"/>
    <w:rsid w:val="00C92FD1"/>
    <w:rsid w:val="00C936B7"/>
    <w:rsid w:val="00C96DCA"/>
    <w:rsid w:val="00C96F2E"/>
    <w:rsid w:val="00C97F8A"/>
    <w:rsid w:val="00CA1A0B"/>
    <w:rsid w:val="00CA323E"/>
    <w:rsid w:val="00CA672B"/>
    <w:rsid w:val="00CA7385"/>
    <w:rsid w:val="00CA7A2B"/>
    <w:rsid w:val="00CB6370"/>
    <w:rsid w:val="00CB66C1"/>
    <w:rsid w:val="00CB67CD"/>
    <w:rsid w:val="00CB7BCE"/>
    <w:rsid w:val="00CC35BC"/>
    <w:rsid w:val="00CC3EAD"/>
    <w:rsid w:val="00CC665F"/>
    <w:rsid w:val="00CC735C"/>
    <w:rsid w:val="00CC7F28"/>
    <w:rsid w:val="00CD0D6E"/>
    <w:rsid w:val="00CD142D"/>
    <w:rsid w:val="00CD68F0"/>
    <w:rsid w:val="00CD772E"/>
    <w:rsid w:val="00CE1774"/>
    <w:rsid w:val="00CE38DD"/>
    <w:rsid w:val="00CE4E19"/>
    <w:rsid w:val="00CE7BAB"/>
    <w:rsid w:val="00CF0427"/>
    <w:rsid w:val="00CF28CE"/>
    <w:rsid w:val="00CF51EC"/>
    <w:rsid w:val="00CF79E8"/>
    <w:rsid w:val="00D01331"/>
    <w:rsid w:val="00D02C41"/>
    <w:rsid w:val="00D034F9"/>
    <w:rsid w:val="00D03510"/>
    <w:rsid w:val="00D036E6"/>
    <w:rsid w:val="00D039C4"/>
    <w:rsid w:val="00D06690"/>
    <w:rsid w:val="00D06C4B"/>
    <w:rsid w:val="00D10325"/>
    <w:rsid w:val="00D11914"/>
    <w:rsid w:val="00D13FA6"/>
    <w:rsid w:val="00D20BF8"/>
    <w:rsid w:val="00D23AB1"/>
    <w:rsid w:val="00D24E66"/>
    <w:rsid w:val="00D310CB"/>
    <w:rsid w:val="00D31305"/>
    <w:rsid w:val="00D3342B"/>
    <w:rsid w:val="00D34905"/>
    <w:rsid w:val="00D4089E"/>
    <w:rsid w:val="00D43AC9"/>
    <w:rsid w:val="00D4418B"/>
    <w:rsid w:val="00D465DB"/>
    <w:rsid w:val="00D51A49"/>
    <w:rsid w:val="00D539D8"/>
    <w:rsid w:val="00D630C6"/>
    <w:rsid w:val="00D6380B"/>
    <w:rsid w:val="00D66251"/>
    <w:rsid w:val="00D677CC"/>
    <w:rsid w:val="00D70D18"/>
    <w:rsid w:val="00D71C73"/>
    <w:rsid w:val="00D71CB3"/>
    <w:rsid w:val="00D72978"/>
    <w:rsid w:val="00D758FF"/>
    <w:rsid w:val="00D75BC7"/>
    <w:rsid w:val="00D77156"/>
    <w:rsid w:val="00D7733C"/>
    <w:rsid w:val="00D77DA0"/>
    <w:rsid w:val="00D77E3F"/>
    <w:rsid w:val="00D83E0B"/>
    <w:rsid w:val="00D83EB1"/>
    <w:rsid w:val="00D8659D"/>
    <w:rsid w:val="00D9124A"/>
    <w:rsid w:val="00D956FA"/>
    <w:rsid w:val="00D96FED"/>
    <w:rsid w:val="00DA0561"/>
    <w:rsid w:val="00DA0733"/>
    <w:rsid w:val="00DA5B2E"/>
    <w:rsid w:val="00DB0F08"/>
    <w:rsid w:val="00DB2EE2"/>
    <w:rsid w:val="00DC03FB"/>
    <w:rsid w:val="00DC0734"/>
    <w:rsid w:val="00DC2CCD"/>
    <w:rsid w:val="00DC2D48"/>
    <w:rsid w:val="00DC52E7"/>
    <w:rsid w:val="00DC663E"/>
    <w:rsid w:val="00DD1243"/>
    <w:rsid w:val="00DD296B"/>
    <w:rsid w:val="00DD43CC"/>
    <w:rsid w:val="00DD48EA"/>
    <w:rsid w:val="00DD5721"/>
    <w:rsid w:val="00DD6ED7"/>
    <w:rsid w:val="00DD7AFC"/>
    <w:rsid w:val="00DE07D0"/>
    <w:rsid w:val="00DE0A8E"/>
    <w:rsid w:val="00DE4ACB"/>
    <w:rsid w:val="00DE4E3E"/>
    <w:rsid w:val="00DF0508"/>
    <w:rsid w:val="00DF1A58"/>
    <w:rsid w:val="00DF2C25"/>
    <w:rsid w:val="00DF415C"/>
    <w:rsid w:val="00DF4FD0"/>
    <w:rsid w:val="00DF6E6A"/>
    <w:rsid w:val="00E010DC"/>
    <w:rsid w:val="00E0648D"/>
    <w:rsid w:val="00E07315"/>
    <w:rsid w:val="00E10439"/>
    <w:rsid w:val="00E10D96"/>
    <w:rsid w:val="00E11FA2"/>
    <w:rsid w:val="00E12147"/>
    <w:rsid w:val="00E12BAC"/>
    <w:rsid w:val="00E13DC8"/>
    <w:rsid w:val="00E14FB0"/>
    <w:rsid w:val="00E15105"/>
    <w:rsid w:val="00E153BF"/>
    <w:rsid w:val="00E2032F"/>
    <w:rsid w:val="00E21484"/>
    <w:rsid w:val="00E214E0"/>
    <w:rsid w:val="00E24A9E"/>
    <w:rsid w:val="00E2574A"/>
    <w:rsid w:val="00E273D6"/>
    <w:rsid w:val="00E27B00"/>
    <w:rsid w:val="00E27CA6"/>
    <w:rsid w:val="00E27DE9"/>
    <w:rsid w:val="00E30688"/>
    <w:rsid w:val="00E3464A"/>
    <w:rsid w:val="00E45839"/>
    <w:rsid w:val="00E45D3E"/>
    <w:rsid w:val="00E47301"/>
    <w:rsid w:val="00E500BA"/>
    <w:rsid w:val="00E51CD0"/>
    <w:rsid w:val="00E526B3"/>
    <w:rsid w:val="00E535ED"/>
    <w:rsid w:val="00E54B0D"/>
    <w:rsid w:val="00E608B9"/>
    <w:rsid w:val="00E60B2E"/>
    <w:rsid w:val="00E60CAB"/>
    <w:rsid w:val="00E60EA7"/>
    <w:rsid w:val="00E618B5"/>
    <w:rsid w:val="00E6251B"/>
    <w:rsid w:val="00E6612F"/>
    <w:rsid w:val="00E7041E"/>
    <w:rsid w:val="00E709BC"/>
    <w:rsid w:val="00E76FD8"/>
    <w:rsid w:val="00E77592"/>
    <w:rsid w:val="00E8333F"/>
    <w:rsid w:val="00E84028"/>
    <w:rsid w:val="00E85270"/>
    <w:rsid w:val="00E9044A"/>
    <w:rsid w:val="00E934AB"/>
    <w:rsid w:val="00E94384"/>
    <w:rsid w:val="00E94CCF"/>
    <w:rsid w:val="00E955B3"/>
    <w:rsid w:val="00E97B4B"/>
    <w:rsid w:val="00EA2AB6"/>
    <w:rsid w:val="00EA3325"/>
    <w:rsid w:val="00EA337D"/>
    <w:rsid w:val="00EA3740"/>
    <w:rsid w:val="00EA4684"/>
    <w:rsid w:val="00EA5B67"/>
    <w:rsid w:val="00EA7C26"/>
    <w:rsid w:val="00EB06E2"/>
    <w:rsid w:val="00EB0E58"/>
    <w:rsid w:val="00EB16F8"/>
    <w:rsid w:val="00EB369B"/>
    <w:rsid w:val="00EB3B53"/>
    <w:rsid w:val="00EB3B57"/>
    <w:rsid w:val="00EB3EA1"/>
    <w:rsid w:val="00EB41A3"/>
    <w:rsid w:val="00EB6267"/>
    <w:rsid w:val="00EC1A61"/>
    <w:rsid w:val="00EC29D8"/>
    <w:rsid w:val="00EC3CAB"/>
    <w:rsid w:val="00EC60DB"/>
    <w:rsid w:val="00EC63DB"/>
    <w:rsid w:val="00EC6BB6"/>
    <w:rsid w:val="00EC73FC"/>
    <w:rsid w:val="00ED11F0"/>
    <w:rsid w:val="00ED7F08"/>
    <w:rsid w:val="00EE0850"/>
    <w:rsid w:val="00EE0F2F"/>
    <w:rsid w:val="00EE1D0A"/>
    <w:rsid w:val="00EE3265"/>
    <w:rsid w:val="00EE5B01"/>
    <w:rsid w:val="00EE7F8A"/>
    <w:rsid w:val="00EF11F7"/>
    <w:rsid w:val="00EF26A1"/>
    <w:rsid w:val="00EF2977"/>
    <w:rsid w:val="00EF3DCA"/>
    <w:rsid w:val="00EF4C9E"/>
    <w:rsid w:val="00EF50C1"/>
    <w:rsid w:val="00EF525C"/>
    <w:rsid w:val="00EF6363"/>
    <w:rsid w:val="00F019C6"/>
    <w:rsid w:val="00F02393"/>
    <w:rsid w:val="00F0240A"/>
    <w:rsid w:val="00F035ED"/>
    <w:rsid w:val="00F0422C"/>
    <w:rsid w:val="00F0652C"/>
    <w:rsid w:val="00F07366"/>
    <w:rsid w:val="00F1165C"/>
    <w:rsid w:val="00F135E4"/>
    <w:rsid w:val="00F1587E"/>
    <w:rsid w:val="00F21031"/>
    <w:rsid w:val="00F23042"/>
    <w:rsid w:val="00F23247"/>
    <w:rsid w:val="00F24423"/>
    <w:rsid w:val="00F25B97"/>
    <w:rsid w:val="00F25E16"/>
    <w:rsid w:val="00F30610"/>
    <w:rsid w:val="00F325E0"/>
    <w:rsid w:val="00F3294F"/>
    <w:rsid w:val="00F32C20"/>
    <w:rsid w:val="00F34AA1"/>
    <w:rsid w:val="00F37398"/>
    <w:rsid w:val="00F403D9"/>
    <w:rsid w:val="00F40CF9"/>
    <w:rsid w:val="00F42910"/>
    <w:rsid w:val="00F43DD9"/>
    <w:rsid w:val="00F466C3"/>
    <w:rsid w:val="00F4725E"/>
    <w:rsid w:val="00F51AB3"/>
    <w:rsid w:val="00F51B8F"/>
    <w:rsid w:val="00F553AC"/>
    <w:rsid w:val="00F56F4C"/>
    <w:rsid w:val="00F5719A"/>
    <w:rsid w:val="00F61BF1"/>
    <w:rsid w:val="00F625F5"/>
    <w:rsid w:val="00F6482A"/>
    <w:rsid w:val="00F656A4"/>
    <w:rsid w:val="00F65D92"/>
    <w:rsid w:val="00F66F04"/>
    <w:rsid w:val="00F66F9B"/>
    <w:rsid w:val="00F67D68"/>
    <w:rsid w:val="00F70195"/>
    <w:rsid w:val="00F70E40"/>
    <w:rsid w:val="00F72474"/>
    <w:rsid w:val="00F72DDE"/>
    <w:rsid w:val="00F74E0C"/>
    <w:rsid w:val="00F767C2"/>
    <w:rsid w:val="00F810C4"/>
    <w:rsid w:val="00F81D72"/>
    <w:rsid w:val="00F81FAF"/>
    <w:rsid w:val="00F84263"/>
    <w:rsid w:val="00F86AC0"/>
    <w:rsid w:val="00F87ABA"/>
    <w:rsid w:val="00F91F9F"/>
    <w:rsid w:val="00F92539"/>
    <w:rsid w:val="00F93F27"/>
    <w:rsid w:val="00F9496E"/>
    <w:rsid w:val="00F9773C"/>
    <w:rsid w:val="00FA0A60"/>
    <w:rsid w:val="00FA1C90"/>
    <w:rsid w:val="00FA53FE"/>
    <w:rsid w:val="00FA5CCC"/>
    <w:rsid w:val="00FA7087"/>
    <w:rsid w:val="00FB0831"/>
    <w:rsid w:val="00FB1487"/>
    <w:rsid w:val="00FB4115"/>
    <w:rsid w:val="00FB42EF"/>
    <w:rsid w:val="00FB65F9"/>
    <w:rsid w:val="00FB6866"/>
    <w:rsid w:val="00FB6E6A"/>
    <w:rsid w:val="00FB7B8D"/>
    <w:rsid w:val="00FC1443"/>
    <w:rsid w:val="00FC1920"/>
    <w:rsid w:val="00FC1FEA"/>
    <w:rsid w:val="00FC33BD"/>
    <w:rsid w:val="00FC3E32"/>
    <w:rsid w:val="00FC4E9C"/>
    <w:rsid w:val="00FC56A6"/>
    <w:rsid w:val="00FC6D16"/>
    <w:rsid w:val="00FC74F9"/>
    <w:rsid w:val="00FD233B"/>
    <w:rsid w:val="00FD4978"/>
    <w:rsid w:val="00FD4A70"/>
    <w:rsid w:val="00FD57A3"/>
    <w:rsid w:val="00FD5F5A"/>
    <w:rsid w:val="00FE0177"/>
    <w:rsid w:val="00FE07C2"/>
    <w:rsid w:val="00FE117E"/>
    <w:rsid w:val="00FE39E3"/>
    <w:rsid w:val="00FE64DB"/>
    <w:rsid w:val="00FF0A6C"/>
    <w:rsid w:val="00FF0D2E"/>
    <w:rsid w:val="00FF1818"/>
    <w:rsid w:val="00FF1A72"/>
    <w:rsid w:val="00FF26F9"/>
    <w:rsid w:val="00FF2BC7"/>
    <w:rsid w:val="00FF3AC0"/>
  </w:rsids>
  <m:mathPr>
    <m:mathFont m:val="Cambria Math"/>
    <m:brkBin m:val="before"/>
    <m:brkBinSub m:val="--"/>
    <m:smallFrac m:val="0"/>
    <m:dispDef/>
    <m:lMargin m:val="0"/>
    <m:rMargin m:val="0"/>
    <m:defJc m:val="centerGroup"/>
    <m:wrapIndent m:val="1440"/>
    <m:intLim m:val="subSup"/>
    <m:naryLim m:val="undOvr"/>
  </m:mathPr>
  <w:themeFontLang w:val="en-US" w:eastAsia="ko-KR" w:bidi="ar-SA"/>
  <w:clrSchemeMapping w:bg1="light1" w:t1="dark1" w:bg2="light2" w:t2="dark2" w:accent1="accent1" w:accent2="accent2" w:accent3="accent3" w:accent4="accent4" w:accent5="accent5" w:accent6="accent6" w:hyperlink="hyperlink" w:followedHyperlink="followedHyperlink"/>
  <w:shapeDefaults>
    <o:shapedefaults v:ext="edit" spidmax="2050"/>
    <o:shapelayout v:ext="edit">
      <o:idmap v:ext="edit" data="2"/>
    </o:shapelayout>
  </w:shapeDefaults>
  <w:decimalSymbol w:val=","/>
  <w:listSeparator w:val=";"/>
  <w14:docId w14:val="73834CF0"/>
  <w15:chartTrackingRefBased/>
  <w15:docId w15:val="{782B60A9-2FE5-1C4E-974F-F4B6D3ACDEA0}"/>
</w:settings>
</file>

<file path=word/styles.xml><?xml version="1.0" encoding="utf-8"?>
<w:style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mc:Ignorable="w14 w15 w16se w16cid w16 w16cex w16sdtdh">
  <w:docDefaults>
    <w:rPrDefault>
      <w:rPr>
        <w:rFonts w:asciiTheme="minorHAnsi" w:eastAsiaTheme="minorHAnsi" w:hAnsiTheme="minorHAnsi" w:cstheme="minorBidi"/>
        <w:sz w:val="24"/>
        <w:szCs w:val="24"/>
        <w:lang w:val="en-US" w:eastAsia="en-US" w:bidi="ar-SA"/>
      </w:rPr>
    </w:rPrDefault>
    <w:pPrDefault/>
  </w:docDefaults>
  <w:latentStyles w:defLockedState="0" w:defUIPriority="99" w:defSemiHidden="0" w:defUnhideWhenUsed="0" w:defQFormat="0" w:count="376">
    <w:lsdException w:name="Normal" w:uiPriority="0" w:qFormat="1"/>
    <w:lsdException w:name="heading 1" w:uiPriority="9" w:qFormat="1"/>
    <w:lsdException w:name="heading 2" w:semiHidden="1" w:uiPriority="9" w:unhideWhenUsed="1" w:qFormat="1"/>
    <w:lsdException w:name="heading 3" w:semiHidden="1" w:uiPriority="9" w:unhideWhenUsed="1" w:qFormat="1"/>
    <w:lsdException w:name="heading 4" w:semiHidden="1" w:uiPriority="9" w:unhideWhenUsed="1" w:qFormat="1"/>
    <w:lsdException w:name="heading 5" w:semiHidden="1" w:uiPriority="9" w:unhideWhenUsed="1" w:qFormat="1"/>
    <w:lsdException w:name="heading 6" w:semiHidden="1" w:uiPriority="9" w:unhideWhenUsed="1" w:qFormat="1"/>
    <w:lsdException w:name="heading 7" w:semiHidden="1" w:uiPriority="9" w:unhideWhenUsed="1" w:qFormat="1"/>
    <w:lsdException w:name="heading 8" w:semiHidden="1" w:uiPriority="9" w:unhideWhenUsed="1" w:qFormat="1"/>
    <w:lsdException w:name="heading 9" w:semiHidden="1" w:uiPriority="9" w:unhideWhenUsed="1" w:qFormat="1"/>
    <w:lsdException w:name="index 1" w:semiHidden="1" w:unhideWhenUsed="1"/>
    <w:lsdException w:name="index 2" w:semiHidden="1" w:unhideWhenUsed="1"/>
    <w:lsdException w:name="index 3" w:semiHidden="1" w:unhideWhenUsed="1"/>
    <w:lsdException w:name="index 4" w:semiHidden="1" w:unhideWhenUsed="1"/>
    <w:lsdException w:name="index 5" w:semiHidden="1" w:unhideWhenUsed="1"/>
    <w:lsdException w:name="index 6" w:semiHidden="1" w:unhideWhenUsed="1"/>
    <w:lsdException w:name="index 7" w:semiHidden="1" w:unhideWhenUsed="1"/>
    <w:lsdException w:name="index 8" w:semiHidden="1" w:unhideWhenUsed="1"/>
    <w:lsdException w:name="index 9" w:semiHidden="1" w:unhideWhenUsed="1"/>
    <w:lsdException w:name="toc 1" w:semiHidden="1" w:uiPriority="39" w:unhideWhenUsed="1"/>
    <w:lsdException w:name="toc 2" w:semiHidden="1" w:uiPriority="39" w:unhideWhenUsed="1"/>
    <w:lsdException w:name="toc 3" w:semiHidden="1" w:uiPriority="39" w:unhideWhenUsed="1"/>
    <w:lsdException w:name="toc 4" w:semiHidden="1" w:uiPriority="39" w:unhideWhenUsed="1"/>
    <w:lsdException w:name="toc 5" w:semiHidden="1" w:uiPriority="39" w:unhideWhenUsed="1"/>
    <w:lsdException w:name="toc 6" w:semiHidden="1" w:uiPriority="39" w:unhideWhenUsed="1"/>
    <w:lsdException w:name="toc 7" w:semiHidden="1" w:uiPriority="39" w:unhideWhenUsed="1"/>
    <w:lsdException w:name="toc 8" w:semiHidden="1" w:uiPriority="39" w:unhideWhenUsed="1"/>
    <w:lsdException w:name="toc 9" w:semiHidden="1" w:uiPriority="39" w:unhideWhenUsed="1"/>
    <w:lsdException w:name="Normal Indent" w:semiHidden="1" w:unhideWhenUsed="1"/>
    <w:lsdException w:name="footnote text" w:semiHidden="1" w:unhideWhenUsed="1" w:qFormat="1"/>
    <w:lsdException w:name="annotation text" w:semiHidden="1" w:unhideWhenUsed="1"/>
    <w:lsdException w:name="header" w:semiHidden="1" w:unhideWhenUsed="1"/>
    <w:lsdException w:name="footer" w:semiHidden="1" w:unhideWhenUsed="1"/>
    <w:lsdException w:name="index heading" w:semiHidden="1" w:unhideWhenUsed="1"/>
    <w:lsdException w:name="caption" w:semiHidden="1" w:uiPriority="35" w:unhideWhenUsed="1" w:qFormat="1"/>
    <w:lsdException w:name="table of figures" w:semiHidden="1" w:unhideWhenUsed="1"/>
    <w:lsdException w:name="envelope address" w:semiHidden="1" w:unhideWhenUsed="1"/>
    <w:lsdException w:name="envelope return" w:semiHidden="1" w:unhideWhenUsed="1"/>
    <w:lsdException w:name="footnote reference" w:semiHidden="1" w:unhideWhenUsed="1" w:qFormat="1"/>
    <w:lsdException w:name="annotation reference" w:semiHidden="1" w:unhideWhenUsed="1"/>
    <w:lsdException w:name="line number" w:semiHidden="1" w:unhideWhenUsed="1"/>
    <w:lsdException w:name="page number" w:semiHidden="1" w:unhideWhenUsed="1"/>
    <w:lsdException w:name="endnote reference" w:semiHidden="1" w:uiPriority="0" w:unhideWhenUsed="1"/>
    <w:lsdException w:name="endnote text" w:semiHidden="1" w:unhideWhenUsed="1"/>
    <w:lsdException w:name="table of authorities" w:semiHidden="1" w:unhideWhenUsed="1"/>
    <w:lsdException w:name="macro" w:semiHidden="1" w:unhideWhenUsed="1"/>
    <w:lsdException w:name="toa heading" w:semiHidden="1" w:unhideWhenUsed="1"/>
    <w:lsdException w:name="List" w:semiHidden="1" w:unhideWhenUsed="1"/>
    <w:lsdException w:name="List Bullet" w:semiHidden="1" w:unhideWhenUsed="1"/>
    <w:lsdException w:name="List Number" w:semiHidden="1" w:unhideWhenUsed="1"/>
    <w:lsdException w:name="List 2" w:semiHidden="1" w:unhideWhenUsed="1"/>
    <w:lsdException w:name="List 3" w:semiHidden="1" w:unhideWhenUsed="1"/>
    <w:lsdException w:name="List 4" w:semiHidden="1" w:unhideWhenUsed="1"/>
    <w:lsdException w:name="List 5" w:semiHidden="1" w:unhideWhenUsed="1"/>
    <w:lsdException w:name="List Bullet 2" w:semiHidden="1" w:unhideWhenUsed="1"/>
    <w:lsdException w:name="List Bullet 3" w:semiHidden="1" w:unhideWhenUsed="1"/>
    <w:lsdException w:name="List Bullet 4" w:semiHidden="1" w:unhideWhenUsed="1"/>
    <w:lsdException w:name="List Bullet 5" w:semiHidden="1" w:unhideWhenUsed="1"/>
    <w:lsdException w:name="List Number 2" w:semiHidden="1" w:unhideWhenUsed="1"/>
    <w:lsdException w:name="List Number 3" w:semiHidden="1" w:unhideWhenUsed="1"/>
    <w:lsdException w:name="List Number 4" w:semiHidden="1" w:unhideWhenUsed="1"/>
    <w:lsdException w:name="List Number 5" w:semiHidden="1" w:unhideWhenUsed="1"/>
    <w:lsdException w:name="Title" w:uiPriority="10" w:qFormat="1"/>
    <w:lsdException w:name="Closing" w:semiHidden="1" w:unhideWhenUsed="1"/>
    <w:lsdException w:name="Signature" w:semiHidden="1" w:unhideWhenUsed="1"/>
    <w:lsdException w:name="Default Paragraph Font" w:semiHidden="1" w:uiPriority="1" w:unhideWhenUsed="1"/>
    <w:lsdException w:name="Body Text" w:semiHidden="1" w:unhideWhenUsed="1"/>
    <w:lsdException w:name="Body Text Indent" w:semiHidden="1" w:unhideWhenUsed="1"/>
    <w:lsdException w:name="List Continue" w:semiHidden="1" w:unhideWhenUsed="1"/>
    <w:lsdException w:name="List Continue 2" w:semiHidden="1" w:unhideWhenUsed="1"/>
    <w:lsdException w:name="List Continue 3" w:semiHidden="1" w:unhideWhenUsed="1"/>
    <w:lsdException w:name="List Continue 4" w:semiHidden="1" w:unhideWhenUsed="1"/>
    <w:lsdException w:name="List Continue 5" w:semiHidden="1" w:unhideWhenUsed="1"/>
    <w:lsdException w:name="Message Header" w:semiHidden="1" w:unhideWhenUsed="1"/>
    <w:lsdException w:name="Subtitle" w:uiPriority="11" w:qFormat="1"/>
    <w:lsdException w:name="Salutation" w:semiHidden="1" w:unhideWhenUsed="1"/>
    <w:lsdException w:name="Date" w:semiHidden="1" w:unhideWhenUsed="1"/>
    <w:lsdException w:name="Body Text First Indent" w:semiHidden="1" w:unhideWhenUsed="1"/>
    <w:lsdException w:name="Body Text First Indent 2" w:semiHidden="1" w:unhideWhenUsed="1"/>
    <w:lsdException w:name="Note Heading" w:semiHidden="1" w:unhideWhenUsed="1"/>
    <w:lsdException w:name="Body Text 2" w:semiHidden="1" w:unhideWhenUsed="1"/>
    <w:lsdException w:name="Body Text 3" w:semiHidden="1" w:unhideWhenUsed="1"/>
    <w:lsdException w:name="Body Text Indent 2" w:semiHidden="1" w:unhideWhenUsed="1"/>
    <w:lsdException w:name="Body Text Indent 3" w:semiHidden="1" w:unhideWhenUsed="1"/>
    <w:lsdException w:name="Block Text" w:semiHidden="1" w:unhideWhenUsed="1"/>
    <w:lsdException w:name="Hyperlink" w:semiHidden="1" w:unhideWhenUsed="1"/>
    <w:lsdException w:name="FollowedHyperlink" w:semiHidden="1" w:unhideWhenUsed="1"/>
    <w:lsdException w:name="Strong" w:uiPriority="22" w:qFormat="1"/>
    <w:lsdException w:name="Emphasis" w:uiPriority="20" w:qFormat="1"/>
    <w:lsdException w:name="Document Map" w:semiHidden="1" w:unhideWhenUsed="1"/>
    <w:lsdException w:name="Plain Text" w:semiHidden="1" w:unhideWhenUsed="1"/>
    <w:lsdException w:name="E-mail Signature" w:semiHidden="1" w:unhideWhenUsed="1"/>
    <w:lsdException w:name="HTML Top of Form" w:semiHidden="1" w:unhideWhenUsed="1"/>
    <w:lsdException w:name="HTML Bottom of Form" w:semiHidden="1" w:unhideWhenUsed="1"/>
    <w:lsdException w:name="Normal (Web)" w:semiHidden="1" w:unhideWhenUsed="1"/>
    <w:lsdException w:name="HTML Acronym" w:semiHidden="1" w:unhideWhenUsed="1"/>
    <w:lsdException w:name="HTML Address" w:semiHidden="1" w:unhideWhenUsed="1"/>
    <w:lsdException w:name="HTML Cite" w:semiHidden="1" w:unhideWhenUsed="1"/>
    <w:lsdException w:name="HTML Code" w:semiHidden="1" w:unhideWhenUsed="1"/>
    <w:lsdException w:name="HTML Definition" w:semiHidden="1" w:unhideWhenUsed="1"/>
    <w:lsdException w:name="HTML Keyboard" w:semiHidden="1" w:unhideWhenUsed="1"/>
    <w:lsdException w:name="HTML Preformatted" w:semiHidden="1" w:unhideWhenUsed="1"/>
    <w:lsdException w:name="HTML Sample" w:semiHidden="1" w:unhideWhenUsed="1"/>
    <w:lsdException w:name="HTML Typewriter" w:semiHidden="1" w:unhideWhenUsed="1"/>
    <w:lsdException w:name="HTML Variable" w:semiHidden="1" w:unhideWhenUsed="1"/>
    <w:lsdException w:name="Normal Table" w:semiHidden="1" w:unhideWhenUsed="1"/>
    <w:lsdException w:name="annotation subject" w:semiHidden="1" w:unhideWhenUsed="1"/>
    <w:lsdException w:name="No List" w:semiHidden="1" w:unhideWhenUsed="1"/>
    <w:lsdException w:name="Outline List 1" w:semiHidden="1" w:unhideWhenUsed="1"/>
    <w:lsdException w:name="Outline List 2" w:semiHidden="1" w:unhideWhenUsed="1"/>
    <w:lsdException w:name="Outline List 3" w:semiHidden="1" w:unhideWhenUsed="1"/>
    <w:lsdException w:name="Table Simple 1" w:semiHidden="1" w:unhideWhenUsed="1"/>
    <w:lsdException w:name="Table Simple 2" w:semiHidden="1" w:unhideWhenUsed="1"/>
    <w:lsdException w:name="Table Simple 3" w:semiHidden="1" w:unhideWhenUsed="1"/>
    <w:lsdException w:name="Table Classic 1" w:semiHidden="1" w:unhideWhenUsed="1"/>
    <w:lsdException w:name="Table Classic 2" w:semiHidden="1" w:unhideWhenUsed="1"/>
    <w:lsdException w:name="Table Classic 3" w:semiHidden="1" w:unhideWhenUsed="1"/>
    <w:lsdException w:name="Table Classic 4" w:semiHidden="1" w:unhideWhenUsed="1"/>
    <w:lsdException w:name="Table Colorful 1" w:semiHidden="1" w:unhideWhenUsed="1"/>
    <w:lsdException w:name="Table Colorful 2" w:semiHidden="1" w:unhideWhenUsed="1"/>
    <w:lsdException w:name="Table Colorful 3" w:semiHidden="1" w:unhideWhenUsed="1"/>
    <w:lsdException w:name="Table Columns 1" w:semiHidden="1" w:unhideWhenUsed="1"/>
    <w:lsdException w:name="Table Columns 2" w:semiHidden="1" w:unhideWhenUsed="1"/>
    <w:lsdException w:name="Table Columns 3" w:semiHidden="1" w:unhideWhenUsed="1"/>
    <w:lsdException w:name="Table Columns 4" w:semiHidden="1" w:unhideWhenUsed="1"/>
    <w:lsdException w:name="Table Columns 5" w:semiHidden="1" w:unhideWhenUsed="1"/>
    <w:lsdException w:name="Table Grid 1" w:semiHidden="1" w:unhideWhenUsed="1"/>
    <w:lsdException w:name="Table Grid 2" w:semiHidden="1" w:unhideWhenUsed="1"/>
    <w:lsdException w:name="Table Grid 3" w:semiHidden="1" w:unhideWhenUsed="1"/>
    <w:lsdException w:name="Table Grid 4" w:semiHidden="1" w:unhideWhenUsed="1"/>
    <w:lsdException w:name="Table Grid 5" w:semiHidden="1" w:unhideWhenUsed="1"/>
    <w:lsdException w:name="Table Grid 6" w:semiHidden="1" w:unhideWhenUsed="1"/>
    <w:lsdException w:name="Table Grid 7" w:semiHidden="1" w:unhideWhenUsed="1"/>
    <w:lsdException w:name="Table Grid 8" w:semiHidden="1" w:unhideWhenUsed="1"/>
    <w:lsdException w:name="Table List 1" w:semiHidden="1" w:unhideWhenUsed="1"/>
    <w:lsdException w:name="Table List 2" w:semiHidden="1" w:unhideWhenUsed="1"/>
    <w:lsdException w:name="Table List 3" w:semiHidden="1" w:unhideWhenUsed="1"/>
    <w:lsdException w:name="Table List 4" w:semiHidden="1" w:unhideWhenUsed="1"/>
    <w:lsdException w:name="Table List 5" w:semiHidden="1" w:unhideWhenUsed="1"/>
    <w:lsdException w:name="Table List 6" w:semiHidden="1" w:unhideWhenUsed="1"/>
    <w:lsdException w:name="Table List 7" w:semiHidden="1" w:unhideWhenUsed="1"/>
    <w:lsdException w:name="Table List 8" w:semiHidden="1" w:unhideWhenUsed="1"/>
    <w:lsdException w:name="Table 3D effects 1" w:semiHidden="1" w:unhideWhenUsed="1"/>
    <w:lsdException w:name="Table 3D effects 2" w:semiHidden="1" w:unhideWhenUsed="1"/>
    <w:lsdException w:name="Table 3D effects 3" w:semiHidden="1" w:unhideWhenUsed="1"/>
    <w:lsdException w:name="Table Contemporary" w:semiHidden="1" w:unhideWhenUsed="1"/>
    <w:lsdException w:name="Table Elegant" w:semiHidden="1" w:unhideWhenUsed="1"/>
    <w:lsdException w:name="Table Professional" w:semiHidden="1" w:unhideWhenUsed="1"/>
    <w:lsdException w:name="Table Subtle 1" w:semiHidden="1" w:unhideWhenUsed="1"/>
    <w:lsdException w:name="Table Subtle 2" w:semiHidden="1" w:unhideWhenUsed="1"/>
    <w:lsdException w:name="Table Web 1" w:semiHidden="1" w:unhideWhenUsed="1"/>
    <w:lsdException w:name="Table Web 2" w:semiHidden="1" w:unhideWhenUsed="1"/>
    <w:lsdException w:name="Table Web 3" w:semiHidden="1" w:unhideWhenUsed="1"/>
    <w:lsdException w:name="Balloon Text" w:semiHidden="1" w:unhideWhenUsed="1"/>
    <w:lsdException w:name="Table Grid" w:uiPriority="39"/>
    <w:lsdException w:name="Table Theme" w:semiHidden="1" w:unhideWhenUsed="1"/>
    <w:lsdException w:name="Placeholder Text" w:semiHidden="1"/>
    <w:lsdException w:name="No Spacing" w:uiPriority="1" w:qFormat="1"/>
    <w:lsdException w:name="Light Shading" w:uiPriority="60"/>
    <w:lsdException w:name="Light List" w:uiPriority="61"/>
    <w:lsdException w:name="Light Grid" w:uiPriority="62"/>
    <w:lsdException w:name="Medium Shading 1" w:uiPriority="63"/>
    <w:lsdException w:name="Medium Shading 2" w:uiPriority="64"/>
    <w:lsdException w:name="Medium List 1" w:uiPriority="65"/>
    <w:lsdException w:name="Medium List 2" w:uiPriority="66"/>
    <w:lsdException w:name="Medium Grid 1" w:uiPriority="67"/>
    <w:lsdException w:name="Medium Grid 2" w:uiPriority="68"/>
    <w:lsdException w:name="Medium Grid 3" w:uiPriority="69"/>
    <w:lsdException w:name="Dark List" w:uiPriority="70"/>
    <w:lsdException w:name="Colorful Shading" w:uiPriority="71"/>
    <w:lsdException w:name="Colorful List" w:uiPriority="72"/>
    <w:lsdException w:name="Colorful Grid" w:uiPriority="73"/>
    <w:lsdException w:name="Light Shading Accent 1" w:uiPriority="60"/>
    <w:lsdException w:name="Light List Accent 1" w:uiPriority="61"/>
    <w:lsdException w:name="Light Grid Accent 1" w:uiPriority="62"/>
    <w:lsdException w:name="Medium Shading 1 Accent 1" w:uiPriority="63"/>
    <w:lsdException w:name="Medium Shading 2 Accent 1" w:uiPriority="64"/>
    <w:lsdException w:name="Medium List 1 Accent 1" w:uiPriority="65"/>
    <w:lsdException w:name="Revision" w:semiHidden="1"/>
    <w:lsdException w:name="List Paragraph" w:uiPriority="34" w:qFormat="1"/>
    <w:lsdException w:name="Quote" w:uiPriority="29" w:qFormat="1"/>
    <w:lsdException w:name="Intense Quote" w:uiPriority="30" w:qFormat="1"/>
    <w:lsdException w:name="Medium List 2 Accent 1" w:uiPriority="66"/>
    <w:lsdException w:name="Medium Grid 1 Accent 1" w:uiPriority="67"/>
    <w:lsdException w:name="Medium Grid 2 Accent 1" w:uiPriority="68"/>
    <w:lsdException w:name="Medium Grid 3 Accent 1" w:uiPriority="69"/>
    <w:lsdException w:name="Dark List Accent 1" w:uiPriority="70"/>
    <w:lsdException w:name="Colorful Shading Accent 1" w:uiPriority="71"/>
    <w:lsdException w:name="Colorful List Accent 1" w:uiPriority="72"/>
    <w:lsdException w:name="Colorful Grid Accent 1" w:uiPriority="73"/>
    <w:lsdException w:name="Light Shading Accent 2" w:uiPriority="60"/>
    <w:lsdException w:name="Light List Accent 2" w:uiPriority="61"/>
    <w:lsdException w:name="Light Grid Accent 2" w:uiPriority="62"/>
    <w:lsdException w:name="Medium Shading 1 Accent 2" w:uiPriority="63"/>
    <w:lsdException w:name="Medium Shading 2 Accent 2" w:uiPriority="64"/>
    <w:lsdException w:name="Medium List 1 Accent 2" w:uiPriority="65"/>
    <w:lsdException w:name="Medium List 2 Accent 2" w:uiPriority="66"/>
    <w:lsdException w:name="Medium Grid 1 Accent 2" w:uiPriority="67"/>
    <w:lsdException w:name="Medium Grid 2 Accent 2" w:uiPriority="68"/>
    <w:lsdException w:name="Medium Grid 3 Accent 2" w:uiPriority="69"/>
    <w:lsdException w:name="Dark List Accent 2" w:uiPriority="70"/>
    <w:lsdException w:name="Colorful Shading Accent 2" w:uiPriority="71"/>
    <w:lsdException w:name="Colorful List Accent 2" w:uiPriority="72"/>
    <w:lsdException w:name="Colorful Grid Accent 2" w:uiPriority="73"/>
    <w:lsdException w:name="Light Shading Accent 3" w:uiPriority="60"/>
    <w:lsdException w:name="Light List Accent 3" w:uiPriority="61"/>
    <w:lsdException w:name="Light Grid Accent 3" w:uiPriority="62"/>
    <w:lsdException w:name="Medium Shading 1 Accent 3" w:uiPriority="63"/>
    <w:lsdException w:name="Medium Shading 2 Accent 3" w:uiPriority="64"/>
    <w:lsdException w:name="Medium List 1 Accent 3" w:uiPriority="65"/>
    <w:lsdException w:name="Medium List 2 Accent 3" w:uiPriority="66"/>
    <w:lsdException w:name="Medium Grid 1 Accent 3" w:uiPriority="67"/>
    <w:lsdException w:name="Medium Grid 2 Accent 3" w:uiPriority="68"/>
    <w:lsdException w:name="Medium Grid 3 Accent 3" w:uiPriority="69"/>
    <w:lsdException w:name="Dark List Accent 3" w:uiPriority="70"/>
    <w:lsdException w:name="Colorful Shading Accent 3" w:uiPriority="71"/>
    <w:lsdException w:name="Colorful List Accent 3" w:uiPriority="72"/>
    <w:lsdException w:name="Colorful Grid Accent 3" w:uiPriority="73"/>
    <w:lsdException w:name="Light Shading Accent 4" w:uiPriority="60"/>
    <w:lsdException w:name="Light List Accent 4" w:uiPriority="61"/>
    <w:lsdException w:name="Light Grid Accent 4" w:uiPriority="62"/>
    <w:lsdException w:name="Medium Shading 1 Accent 4" w:uiPriority="63"/>
    <w:lsdException w:name="Medium Shading 2 Accent 4" w:uiPriority="64"/>
    <w:lsdException w:name="Medium List 1 Accent 4" w:uiPriority="65"/>
    <w:lsdException w:name="Medium List 2 Accent 4" w:uiPriority="66"/>
    <w:lsdException w:name="Medium Grid 1 Accent 4" w:uiPriority="67"/>
    <w:lsdException w:name="Medium Grid 2 Accent 4" w:uiPriority="68"/>
    <w:lsdException w:name="Medium Grid 3 Accent 4" w:uiPriority="69"/>
    <w:lsdException w:name="Dark List Accent 4" w:uiPriority="70"/>
    <w:lsdException w:name="Colorful Shading Accent 4" w:uiPriority="71"/>
    <w:lsdException w:name="Colorful List Accent 4" w:uiPriority="72"/>
    <w:lsdException w:name="Colorful Grid Accent 4" w:uiPriority="73"/>
    <w:lsdException w:name="Light Shading Accent 5" w:uiPriority="60"/>
    <w:lsdException w:name="Light List Accent 5" w:uiPriority="61"/>
    <w:lsdException w:name="Light Grid Accent 5" w:uiPriority="62"/>
    <w:lsdException w:name="Medium Shading 1 Accent 5" w:uiPriority="63"/>
    <w:lsdException w:name="Medium Shading 2 Accent 5" w:uiPriority="64"/>
    <w:lsdException w:name="Medium List 1 Accent 5" w:uiPriority="65"/>
    <w:lsdException w:name="Medium List 2 Accent 5" w:uiPriority="66"/>
    <w:lsdException w:name="Medium Grid 1 Accent 5" w:uiPriority="67"/>
    <w:lsdException w:name="Medium Grid 2 Accent 5" w:uiPriority="68"/>
    <w:lsdException w:name="Medium Grid 3 Accent 5" w:uiPriority="69"/>
    <w:lsdException w:name="Dark List Accent 5" w:uiPriority="70"/>
    <w:lsdException w:name="Colorful Shading Accent 5" w:uiPriority="71"/>
    <w:lsdException w:name="Colorful List Accent 5" w:uiPriority="72"/>
    <w:lsdException w:name="Colorful Grid Accent 5" w:uiPriority="73"/>
    <w:lsdException w:name="Light Shading Accent 6" w:uiPriority="60"/>
    <w:lsdException w:name="Light List Accent 6" w:uiPriority="61"/>
    <w:lsdException w:name="Light Grid Accent 6" w:uiPriority="62"/>
    <w:lsdException w:name="Medium Shading 1 Accent 6" w:uiPriority="63"/>
    <w:lsdException w:name="Medium Shading 2 Accent 6" w:uiPriority="64"/>
    <w:lsdException w:name="Medium List 1 Accent 6" w:uiPriority="65"/>
    <w:lsdException w:name="Medium List 2 Accent 6" w:uiPriority="66"/>
    <w:lsdException w:name="Medium Grid 1 Accent 6" w:uiPriority="67"/>
    <w:lsdException w:name="Medium Grid 2 Accent 6" w:uiPriority="68"/>
    <w:lsdException w:name="Medium Grid 3 Accent 6" w:uiPriority="69"/>
    <w:lsdException w:name="Dark List Accent 6" w:uiPriority="70"/>
    <w:lsdException w:name="Colorful Shading Accent 6" w:uiPriority="71"/>
    <w:lsdException w:name="Colorful List Accent 6" w:uiPriority="72"/>
    <w:lsdException w:name="Colorful Grid Accent 6" w:uiPriority="73"/>
    <w:lsdException w:name="Subtle Emphasis" w:uiPriority="19" w:qFormat="1"/>
    <w:lsdException w:name="Intense Emphasis" w:uiPriority="21" w:qFormat="1"/>
    <w:lsdException w:name="Subtle Reference" w:uiPriority="31" w:qFormat="1"/>
    <w:lsdException w:name="Intense Reference" w:uiPriority="32" w:qFormat="1"/>
    <w:lsdException w:name="Book Title" w:uiPriority="33" w:qFormat="1"/>
    <w:lsdException w:name="Bibliography" w:semiHidden="1" w:uiPriority="37" w:unhideWhenUsed="1"/>
    <w:lsdException w:name="TOC Heading" w:semiHidden="1" w:uiPriority="39" w:unhideWhenUsed="1" w:qFormat="1"/>
    <w:lsdException w:name="Plain Table 1" w:uiPriority="41"/>
    <w:lsdException w:name="Plain Table 2" w:uiPriority="42"/>
    <w:lsdException w:name="Plain Table 3" w:uiPriority="43"/>
    <w:lsdException w:name="Plain Table 4" w:uiPriority="44"/>
    <w:lsdException w:name="Plain Table 5" w:uiPriority="45"/>
    <w:lsdException w:name="Grid Table Light" w:uiPriority="40"/>
    <w:lsdException w:name="Grid Table 1 Light" w:uiPriority="46"/>
    <w:lsdException w:name="Grid Table 2" w:uiPriority="47"/>
    <w:lsdException w:name="Grid Table 3" w:uiPriority="48"/>
    <w:lsdException w:name="Grid Table 4" w:uiPriority="49"/>
    <w:lsdException w:name="Grid Table 5 Dark" w:uiPriority="50"/>
    <w:lsdException w:name="Grid Table 6 Colorful" w:uiPriority="51"/>
    <w:lsdException w:name="Grid Table 7 Colorful" w:uiPriority="52"/>
    <w:lsdException w:name="Grid Table 1 Light Accent 1" w:uiPriority="46"/>
    <w:lsdException w:name="Grid Table 2 Accent 1" w:uiPriority="47"/>
    <w:lsdException w:name="Grid Table 3 Accent 1" w:uiPriority="48"/>
    <w:lsdException w:name="Grid Table 4 Accent 1" w:uiPriority="49"/>
    <w:lsdException w:name="Grid Table 5 Dark Accent 1" w:uiPriority="50"/>
    <w:lsdException w:name="Grid Table 6 Colorful Accent 1" w:uiPriority="51"/>
    <w:lsdException w:name="Grid Table 7 Colorful Accent 1" w:uiPriority="52"/>
    <w:lsdException w:name="Grid Table 1 Light Accent 2" w:uiPriority="46"/>
    <w:lsdException w:name="Grid Table 2 Accent 2" w:uiPriority="47"/>
    <w:lsdException w:name="Grid Table 3 Accent 2" w:uiPriority="48"/>
    <w:lsdException w:name="Grid Table 4 Accent 2" w:uiPriority="49"/>
    <w:lsdException w:name="Grid Table 5 Dark Accent 2" w:uiPriority="50"/>
    <w:lsdException w:name="Grid Table 6 Colorful Accent 2" w:uiPriority="51"/>
    <w:lsdException w:name="Grid Table 7 Colorful Accent 2" w:uiPriority="52"/>
    <w:lsdException w:name="Grid Table 1 Light Accent 3" w:uiPriority="46"/>
    <w:lsdException w:name="Grid Table 2 Accent 3" w:uiPriority="47"/>
    <w:lsdException w:name="Grid Table 3 Accent 3" w:uiPriority="48"/>
    <w:lsdException w:name="Grid Table 4 Accent 3" w:uiPriority="49"/>
    <w:lsdException w:name="Grid Table 5 Dark Accent 3" w:uiPriority="50"/>
    <w:lsdException w:name="Grid Table 6 Colorful Accent 3" w:uiPriority="51"/>
    <w:lsdException w:name="Grid Table 7 Colorful Accent 3" w:uiPriority="52"/>
    <w:lsdException w:name="Grid Table 1 Light Accent 4" w:uiPriority="46"/>
    <w:lsdException w:name="Grid Table 2 Accent 4" w:uiPriority="47"/>
    <w:lsdException w:name="Grid Table 3 Accent 4" w:uiPriority="48"/>
    <w:lsdException w:name="Grid Table 4 Accent 4" w:uiPriority="49"/>
    <w:lsdException w:name="Grid Table 5 Dark Accent 4" w:uiPriority="50"/>
    <w:lsdException w:name="Grid Table 6 Colorful Accent 4" w:uiPriority="51"/>
    <w:lsdException w:name="Grid Table 7 Colorful Accent 4" w:uiPriority="52"/>
    <w:lsdException w:name="Grid Table 1 Light Accent 5" w:uiPriority="46"/>
    <w:lsdException w:name="Grid Table 2 Accent 5" w:uiPriority="47"/>
    <w:lsdException w:name="Grid Table 3 Accent 5" w:uiPriority="48"/>
    <w:lsdException w:name="Grid Table 4 Accent 5" w:uiPriority="49"/>
    <w:lsdException w:name="Grid Table 5 Dark Accent 5" w:uiPriority="50"/>
    <w:lsdException w:name="Grid Table 6 Colorful Accent 5" w:uiPriority="51"/>
    <w:lsdException w:name="Grid Table 7 Colorful Accent 5" w:uiPriority="52"/>
    <w:lsdException w:name="Grid Table 1 Light Accent 6" w:uiPriority="46"/>
    <w:lsdException w:name="Grid Table 2 Accent 6" w:uiPriority="47"/>
    <w:lsdException w:name="Grid Table 3 Accent 6" w:uiPriority="48"/>
    <w:lsdException w:name="Grid Table 4 Accent 6" w:uiPriority="49"/>
    <w:lsdException w:name="Grid Table 5 Dark Accent 6" w:uiPriority="50"/>
    <w:lsdException w:name="Grid Table 6 Colorful Accent 6" w:uiPriority="51"/>
    <w:lsdException w:name="Grid Table 7 Colorful Accent 6" w:uiPriority="52"/>
    <w:lsdException w:name="List Table 1 Light" w:uiPriority="46"/>
    <w:lsdException w:name="List Table 2" w:uiPriority="47"/>
    <w:lsdException w:name="List Table 3" w:uiPriority="48"/>
    <w:lsdException w:name="List Table 4" w:uiPriority="49"/>
    <w:lsdException w:name="List Table 5 Dark" w:uiPriority="50"/>
    <w:lsdException w:name="List Table 6 Colorful" w:uiPriority="51"/>
    <w:lsdException w:name="List Table 7 Colorful" w:uiPriority="52"/>
    <w:lsdException w:name="List Table 1 Light Accent 1" w:uiPriority="46"/>
    <w:lsdException w:name="List Table 2 Accent 1" w:uiPriority="47"/>
    <w:lsdException w:name="List Table 3 Accent 1" w:uiPriority="48"/>
    <w:lsdException w:name="List Table 4 Accent 1" w:uiPriority="49"/>
    <w:lsdException w:name="List Table 5 Dark Accent 1" w:uiPriority="50"/>
    <w:lsdException w:name="List Table 6 Colorful Accent 1" w:uiPriority="51"/>
    <w:lsdException w:name="List Table 7 Colorful Accent 1" w:uiPriority="52"/>
    <w:lsdException w:name="List Table 1 Light Accent 2" w:uiPriority="46"/>
    <w:lsdException w:name="List Table 2 Accent 2" w:uiPriority="47"/>
    <w:lsdException w:name="List Table 3 Accent 2" w:uiPriority="48"/>
    <w:lsdException w:name="List Table 4 Accent 2" w:uiPriority="49"/>
    <w:lsdException w:name="List Table 5 Dark Accent 2" w:uiPriority="50"/>
    <w:lsdException w:name="List Table 6 Colorful Accent 2" w:uiPriority="51"/>
    <w:lsdException w:name="List Table 7 Colorful Accent 2" w:uiPriority="52"/>
    <w:lsdException w:name="List Table 1 Light Accent 3" w:uiPriority="46"/>
    <w:lsdException w:name="List Table 2 Accent 3" w:uiPriority="47"/>
    <w:lsdException w:name="List Table 3 Accent 3" w:uiPriority="48"/>
    <w:lsdException w:name="List Table 4 Accent 3" w:uiPriority="49"/>
    <w:lsdException w:name="List Table 5 Dark Accent 3" w:uiPriority="50"/>
    <w:lsdException w:name="List Table 6 Colorful Accent 3" w:uiPriority="51"/>
    <w:lsdException w:name="List Table 7 Colorful Accent 3" w:uiPriority="52"/>
    <w:lsdException w:name="List Table 1 Light Accent 4" w:uiPriority="46"/>
    <w:lsdException w:name="List Table 2 Accent 4" w:uiPriority="47"/>
    <w:lsdException w:name="List Table 3 Accent 4" w:uiPriority="48"/>
    <w:lsdException w:name="List Table 4 Accent 4" w:uiPriority="49"/>
    <w:lsdException w:name="List Table 5 Dark Accent 4" w:uiPriority="50"/>
    <w:lsdException w:name="List Table 6 Colorful Accent 4" w:uiPriority="51"/>
    <w:lsdException w:name="List Table 7 Colorful Accent 4" w:uiPriority="52"/>
    <w:lsdException w:name="List Table 1 Light Accent 5" w:uiPriority="46"/>
    <w:lsdException w:name="List Table 2 Accent 5" w:uiPriority="47"/>
    <w:lsdException w:name="List Table 3 Accent 5" w:uiPriority="48"/>
    <w:lsdException w:name="List Table 4 Accent 5" w:uiPriority="49"/>
    <w:lsdException w:name="List Table 5 Dark Accent 5" w:uiPriority="50"/>
    <w:lsdException w:name="List Table 6 Colorful Accent 5" w:uiPriority="51"/>
    <w:lsdException w:name="List Table 7 Colorful Accent 5" w:uiPriority="52"/>
    <w:lsdException w:name="List Table 1 Light Accent 6" w:uiPriority="46"/>
    <w:lsdException w:name="List Table 2 Accent 6" w:uiPriority="47"/>
    <w:lsdException w:name="List Table 3 Accent 6" w:uiPriority="48"/>
    <w:lsdException w:name="List Table 4 Accent 6" w:uiPriority="49"/>
    <w:lsdException w:name="List Table 5 Dark Accent 6" w:uiPriority="50"/>
    <w:lsdException w:name="List Table 6 Colorful Accent 6" w:uiPriority="51"/>
    <w:lsdException w:name="List Table 7 Colorful Accent 6" w:uiPriority="52"/>
    <w:lsdException w:name="Mention" w:semiHidden="1" w:unhideWhenUsed="1"/>
    <w:lsdException w:name="Smart Hyperlink" w:semiHidden="1" w:unhideWhenUsed="1"/>
    <w:lsdException w:name="Hashtag" w:semiHidden="1" w:unhideWhenUsed="1"/>
    <w:lsdException w:name="Unresolved Mention" w:semiHidden="1" w:unhideWhenUsed="1"/>
    <w:lsdException w:name="Smart Link" w:semiHidden="1" w:unhideWhenUsed="1"/>
  </w:latentStyles>
  <w:style w:type="paragraph" w:default="1" w:styleId="Normale">
    <w:name w:val="Normal"/>
    <w:qFormat/>
    <w:rsid w:val="00B3603B"/>
    <w:rPr>
      <w:rFonts w:ascii="Times New Roman" w:eastAsia="Times New Roman" w:hAnsi="Times New Roman" w:cs="Times New Roman"/>
      <w:lang w:val="it-IT" w:eastAsia="it-IT"/>
    </w:rPr>
  </w:style>
  <w:style w:type="paragraph" w:styleId="Titolo1">
    <w:name w:val="heading 1"/>
    <w:basedOn w:val="Normale"/>
    <w:next w:val="Normale"/>
    <w:link w:val="Titolo1Carattere"/>
    <w:uiPriority w:val="9"/>
    <w:qFormat/>
    <w:rsid w:val="00F553AC"/>
    <w:pPr>
      <w:keepNext/>
      <w:keepLines/>
      <w:spacing w:before="400" w:after="120" w:line="276" w:lineRule="auto"/>
      <w:outlineLvl w:val="0"/>
    </w:pPr>
    <w:rPr>
      <w:rFonts w:ascii="Arial" w:eastAsia="Arial" w:hAnsi="Arial" w:cs="Arial"/>
      <w:b/>
      <w:sz w:val="40"/>
      <w:szCs w:val="40"/>
    </w:rPr>
  </w:style>
  <w:style w:type="paragraph" w:styleId="Titolo2">
    <w:name w:val="heading 2"/>
    <w:basedOn w:val="Normale"/>
    <w:next w:val="Normale"/>
    <w:link w:val="Titolo2Carattere"/>
    <w:uiPriority w:val="9"/>
    <w:semiHidden/>
    <w:unhideWhenUsed/>
    <w:qFormat/>
    <w:rsid w:val="006309A9"/>
    <w:pPr>
      <w:keepNext/>
      <w:keepLines/>
      <w:spacing w:before="40" w:line="276" w:lineRule="auto"/>
      <w:outlineLvl w:val="1"/>
    </w:pPr>
    <w:rPr>
      <w:rFonts w:asciiTheme="majorHAnsi" w:eastAsiaTheme="majorEastAsia" w:hAnsiTheme="majorHAnsi" w:cstheme="majorBidi"/>
      <w:color w:val="2F5496" w:themeColor="accent1" w:themeShade="BF"/>
      <w:sz w:val="26"/>
      <w:szCs w:val="26"/>
    </w:rPr>
  </w:style>
  <w:style w:type="paragraph" w:styleId="Titolo4">
    <w:name w:val="heading 4"/>
    <w:basedOn w:val="Normale"/>
    <w:next w:val="Normale"/>
    <w:link w:val="Titolo4Carattere"/>
    <w:uiPriority w:val="9"/>
    <w:unhideWhenUsed/>
    <w:qFormat/>
    <w:rsid w:val="00272BF8"/>
    <w:pPr>
      <w:keepNext/>
      <w:keepLines/>
      <w:spacing w:before="40" w:line="276" w:lineRule="auto"/>
      <w:outlineLvl w:val="3"/>
    </w:pPr>
    <w:rPr>
      <w:rFonts w:asciiTheme="majorHAnsi" w:eastAsiaTheme="majorEastAsia" w:hAnsiTheme="majorHAnsi" w:cstheme="majorBidi"/>
      <w:i/>
      <w:iCs/>
      <w:color w:val="2F5496" w:themeColor="accent1" w:themeShade="BF"/>
      <w:sz w:val="22"/>
      <w:szCs w:val="22"/>
    </w:rPr>
  </w:style>
  <w:style w:type="character" w:default="1" w:styleId="Carpredefinitoparagrafo">
    <w:name w:val="Default Paragraph Font"/>
    <w:uiPriority w:val="1"/>
    <w:semiHidden/>
    <w:unhideWhenUsed/>
  </w:style>
  <w:style w:type="table" w:default="1" w:styleId="Tabellanormale">
    <w:name w:val="Normal Table"/>
    <w:uiPriority w:val="99"/>
    <w:semiHidden/>
    <w:unhideWhenUsed/>
    <w:tblPr>
      <w:tblInd w:w="0" w:type="dxa"/>
      <w:tblCellMar>
        <w:top w:w="0" w:type="dxa"/>
        <w:left w:w="108" w:type="dxa"/>
        <w:bottom w:w="0" w:type="dxa"/>
        <w:right w:w="108" w:type="dxa"/>
      </w:tblCellMar>
    </w:tblPr>
  </w:style>
  <w:style w:type="numbering" w:default="1" w:styleId="Nessunelenco">
    <w:name w:val="No List"/>
    <w:uiPriority w:val="99"/>
    <w:semiHidden/>
    <w:unhideWhenUsed/>
  </w:style>
  <w:style w:type="character" w:customStyle="1" w:styleId="Titolo1Carattere">
    <w:name w:val="Titolo 1 Carattere"/>
    <w:basedOn w:val="Carpredefinitoparagrafo"/>
    <w:link w:val="Titolo1"/>
    <w:uiPriority w:val="9"/>
    <w:rsid w:val="00F553AC"/>
    <w:rPr>
      <w:rFonts w:ascii="Arial" w:eastAsia="Arial" w:hAnsi="Arial" w:cs="Arial"/>
      <w:b/>
      <w:sz w:val="40"/>
      <w:szCs w:val="40"/>
    </w:rPr>
  </w:style>
  <w:style w:type="paragraph" w:styleId="Testonotaapidipagina">
    <w:name w:val="footnote text"/>
    <w:aliases w:val="Lábjegyzet-szöveg,Tegn1,Tegn1 Char,Char Char Char,Footnote Text Char1 Char,Footnote Text Char2 Char Char,Footnote Text Char Char2 Char Char,Footnote Text Char1 Char Char Char,Footnote Text Char Char Char Char Char,ft,Char"/>
    <w:basedOn w:val="Normale"/>
    <w:link w:val="TestonotaapidipaginaCarattere"/>
    <w:uiPriority w:val="99"/>
    <w:unhideWhenUsed/>
    <w:qFormat/>
    <w:rsid w:val="00F553AC"/>
    <w:rPr>
      <w:rFonts w:ascii="Arial" w:eastAsia="Arial" w:hAnsi="Arial" w:cs="Arial"/>
      <w:sz w:val="20"/>
      <w:szCs w:val="20"/>
    </w:rPr>
  </w:style>
  <w:style w:type="character" w:customStyle="1" w:styleId="TestonotaapidipaginaCarattere">
    <w:name w:val="Testo nota a piè di pagina Carattere"/>
    <w:aliases w:val="Lábjegyzet-szöveg Carattere,Tegn1 Carattere,Tegn1 Char Carattere,Char Char Char Carattere,Footnote Text Char1 Char Carattere,Footnote Text Char2 Char Char Carattere,Footnote Text Char Char2 Char Char Carattere"/>
    <w:basedOn w:val="Carpredefinitoparagrafo"/>
    <w:link w:val="Testonotaapidipagina"/>
    <w:uiPriority w:val="99"/>
    <w:rsid w:val="00F553AC"/>
    <w:rPr>
      <w:rFonts w:ascii="Arial" w:eastAsia="Arial" w:hAnsi="Arial" w:cs="Arial"/>
      <w:sz w:val="20"/>
      <w:szCs w:val="20"/>
    </w:rPr>
  </w:style>
  <w:style w:type="character" w:styleId="Rimandonotaapidipagina">
    <w:name w:val="footnote reference"/>
    <w:aliases w:val="ftref,Footnote Reference Superscript,BVI fnr,16 Point,Superscript 6 Point,Footnote Reference Char Char Char,Carattere Char Carattere Carattere Char Carattere Char Carattere Char Char Char1 Char,4_G"/>
    <w:basedOn w:val="Carpredefinitoparagrafo"/>
    <w:link w:val="Char2"/>
    <w:uiPriority w:val="99"/>
    <w:unhideWhenUsed/>
    <w:qFormat/>
    <w:rsid w:val="00F553AC"/>
    <w:rPr>
      <w:vertAlign w:val="superscript"/>
    </w:rPr>
  </w:style>
  <w:style w:type="paragraph" w:customStyle="1" w:styleId="Char2">
    <w:name w:val="Char2"/>
    <w:basedOn w:val="Normale"/>
    <w:link w:val="Rimandonotaapidipagina"/>
    <w:uiPriority w:val="99"/>
    <w:rsid w:val="00F553AC"/>
    <w:pPr>
      <w:spacing w:after="160" w:line="240" w:lineRule="exact"/>
      <w:jc w:val="both"/>
    </w:pPr>
    <w:rPr>
      <w:rFonts w:asciiTheme="minorHAnsi" w:eastAsiaTheme="minorHAnsi" w:hAnsiTheme="minorHAnsi" w:cstheme="minorBidi"/>
      <w:vertAlign w:val="superscript"/>
    </w:rPr>
  </w:style>
  <w:style w:type="character" w:styleId="Collegamentoipertestuale">
    <w:name w:val="Hyperlink"/>
    <w:basedOn w:val="Carpredefinitoparagrafo"/>
    <w:uiPriority w:val="99"/>
    <w:unhideWhenUsed/>
    <w:rsid w:val="00F553AC"/>
    <w:rPr>
      <w:color w:val="0563C1" w:themeColor="hyperlink"/>
      <w:u w:val="single"/>
    </w:rPr>
  </w:style>
  <w:style w:type="paragraph" w:styleId="Paragrafoelenco">
    <w:name w:val="List Paragraph"/>
    <w:aliases w:val="Bullets,WB Para,Lapis Bulleted List,Dot pt,F5 List Paragraph,No Spacing1,List Paragraph Char Char Char,Indicator Text,Numbered Para 1,Bullet 1,List Paragraph12,Bullet Points,MAIN CONTENT,L,List Paragraph (numbered (a)),3,En tête 1"/>
    <w:basedOn w:val="Normale"/>
    <w:link w:val="ParagrafoelencoCarattere"/>
    <w:uiPriority w:val="34"/>
    <w:qFormat/>
    <w:rsid w:val="00F553AC"/>
    <w:pPr>
      <w:spacing w:line="276" w:lineRule="auto"/>
      <w:ind w:left="720"/>
      <w:contextualSpacing/>
      <w:jc w:val="both"/>
    </w:pPr>
    <w:rPr>
      <w:rFonts w:ascii="Arial" w:eastAsia="Arial" w:hAnsi="Arial" w:cs="Arial"/>
      <w:sz w:val="22"/>
      <w:szCs w:val="22"/>
      <w:lang w:val="en"/>
    </w:rPr>
  </w:style>
  <w:style w:type="character" w:customStyle="1" w:styleId="ParagrafoelencoCarattere">
    <w:name w:val="Paragrafo elenco Carattere"/>
    <w:aliases w:val="Bullets Carattere,WB Para Carattere,Lapis Bulleted List Carattere,Dot pt Carattere,F5 List Paragraph Carattere,No Spacing1 Carattere,List Paragraph Char Char Char Carattere,Indicator Text Carattere,Numbered Para 1 Carattere"/>
    <w:basedOn w:val="Carpredefinitoparagrafo"/>
    <w:link w:val="Paragrafoelenco"/>
    <w:uiPriority w:val="34"/>
    <w:qFormat/>
    <w:locked/>
    <w:rsid w:val="00F553AC"/>
    <w:rPr>
      <w:rFonts w:ascii="Arial" w:eastAsia="Arial" w:hAnsi="Arial" w:cs="Arial"/>
      <w:sz w:val="22"/>
      <w:szCs w:val="22"/>
      <w:lang w:val="en"/>
    </w:rPr>
  </w:style>
  <w:style w:type="paragraph" w:styleId="Testofumetto">
    <w:name w:val="Balloon Text"/>
    <w:basedOn w:val="Normale"/>
    <w:link w:val="TestofumettoCarattere"/>
    <w:uiPriority w:val="99"/>
    <w:semiHidden/>
    <w:unhideWhenUsed/>
    <w:rsid w:val="0071767D"/>
    <w:rPr>
      <w:rFonts w:eastAsia="Arial"/>
      <w:sz w:val="18"/>
      <w:szCs w:val="18"/>
    </w:rPr>
  </w:style>
  <w:style w:type="character" w:customStyle="1" w:styleId="TestofumettoCarattere">
    <w:name w:val="Testo fumetto Carattere"/>
    <w:basedOn w:val="Carpredefinitoparagrafo"/>
    <w:link w:val="Testofumetto"/>
    <w:uiPriority w:val="99"/>
    <w:semiHidden/>
    <w:rsid w:val="0071767D"/>
    <w:rPr>
      <w:rFonts w:ascii="Times New Roman" w:eastAsia="Arial" w:hAnsi="Times New Roman" w:cs="Times New Roman"/>
      <w:sz w:val="18"/>
      <w:szCs w:val="18"/>
    </w:rPr>
  </w:style>
  <w:style w:type="paragraph" w:styleId="Intestazione">
    <w:name w:val="header"/>
    <w:basedOn w:val="Normale"/>
    <w:link w:val="IntestazioneCarattere"/>
    <w:uiPriority w:val="99"/>
    <w:unhideWhenUsed/>
    <w:rsid w:val="00531245"/>
    <w:pPr>
      <w:tabs>
        <w:tab w:val="center" w:pos="4680"/>
        <w:tab w:val="right" w:pos="9360"/>
      </w:tabs>
    </w:pPr>
    <w:rPr>
      <w:rFonts w:ascii="Arial" w:eastAsia="Arial" w:hAnsi="Arial" w:cs="Arial"/>
      <w:sz w:val="22"/>
      <w:szCs w:val="22"/>
    </w:rPr>
  </w:style>
  <w:style w:type="character" w:customStyle="1" w:styleId="IntestazioneCarattere">
    <w:name w:val="Intestazione Carattere"/>
    <w:basedOn w:val="Carpredefinitoparagrafo"/>
    <w:link w:val="Intestazione"/>
    <w:uiPriority w:val="99"/>
    <w:rsid w:val="00531245"/>
    <w:rPr>
      <w:rFonts w:ascii="Arial" w:eastAsia="Arial" w:hAnsi="Arial" w:cs="Arial"/>
      <w:sz w:val="22"/>
      <w:szCs w:val="22"/>
    </w:rPr>
  </w:style>
  <w:style w:type="paragraph" w:styleId="Pidipagina">
    <w:name w:val="footer"/>
    <w:basedOn w:val="Normale"/>
    <w:link w:val="PidipaginaCarattere"/>
    <w:uiPriority w:val="99"/>
    <w:unhideWhenUsed/>
    <w:rsid w:val="00531245"/>
    <w:pPr>
      <w:tabs>
        <w:tab w:val="center" w:pos="4680"/>
        <w:tab w:val="right" w:pos="9360"/>
      </w:tabs>
    </w:pPr>
    <w:rPr>
      <w:rFonts w:ascii="Arial" w:eastAsia="Arial" w:hAnsi="Arial" w:cs="Arial"/>
      <w:sz w:val="22"/>
      <w:szCs w:val="22"/>
    </w:rPr>
  </w:style>
  <w:style w:type="character" w:customStyle="1" w:styleId="PidipaginaCarattere">
    <w:name w:val="Piè di pagina Carattere"/>
    <w:basedOn w:val="Carpredefinitoparagrafo"/>
    <w:link w:val="Pidipagina"/>
    <w:uiPriority w:val="99"/>
    <w:rsid w:val="00531245"/>
    <w:rPr>
      <w:rFonts w:ascii="Arial" w:eastAsia="Arial" w:hAnsi="Arial" w:cs="Arial"/>
      <w:sz w:val="22"/>
      <w:szCs w:val="22"/>
    </w:rPr>
  </w:style>
  <w:style w:type="character" w:styleId="Numeropagina">
    <w:name w:val="page number"/>
    <w:basedOn w:val="Carpredefinitoparagrafo"/>
    <w:uiPriority w:val="99"/>
    <w:semiHidden/>
    <w:unhideWhenUsed/>
    <w:rsid w:val="00531245"/>
  </w:style>
  <w:style w:type="paragraph" w:styleId="Nessunaspaziatura">
    <w:name w:val="No Spacing"/>
    <w:link w:val="NessunaspaziaturaCarattere"/>
    <w:uiPriority w:val="1"/>
    <w:qFormat/>
    <w:rsid w:val="002E4548"/>
    <w:rPr>
      <w:rFonts w:eastAsiaTheme="minorEastAsia"/>
      <w:sz w:val="22"/>
      <w:szCs w:val="22"/>
      <w:lang w:eastAsia="zh-CN"/>
    </w:rPr>
  </w:style>
  <w:style w:type="character" w:customStyle="1" w:styleId="NessunaspaziaturaCarattere">
    <w:name w:val="Nessuna spaziatura Carattere"/>
    <w:basedOn w:val="Carpredefinitoparagrafo"/>
    <w:link w:val="Nessunaspaziatura"/>
    <w:uiPriority w:val="1"/>
    <w:rsid w:val="002E4548"/>
    <w:rPr>
      <w:rFonts w:eastAsiaTheme="minorEastAsia"/>
      <w:sz w:val="22"/>
      <w:szCs w:val="22"/>
      <w:lang w:eastAsia="zh-CN"/>
    </w:rPr>
  </w:style>
  <w:style w:type="paragraph" w:customStyle="1" w:styleId="xmsonormal">
    <w:name w:val="x_msonormal"/>
    <w:basedOn w:val="Normale"/>
    <w:rsid w:val="00272BF8"/>
    <w:rPr>
      <w:rFonts w:ascii="Calibri" w:eastAsiaTheme="minorHAnsi" w:hAnsi="Calibri" w:cs="Calibri"/>
      <w:sz w:val="22"/>
      <w:szCs w:val="22"/>
    </w:rPr>
  </w:style>
  <w:style w:type="paragraph" w:customStyle="1" w:styleId="xmsolistparagraph">
    <w:name w:val="x_msolistparagraph"/>
    <w:basedOn w:val="Normale"/>
    <w:rsid w:val="00272BF8"/>
    <w:pPr>
      <w:spacing w:line="276" w:lineRule="auto"/>
      <w:ind w:left="720"/>
      <w:jc w:val="both"/>
    </w:pPr>
    <w:rPr>
      <w:rFonts w:ascii="Arial" w:eastAsiaTheme="minorHAnsi" w:hAnsi="Arial" w:cs="Arial"/>
      <w:sz w:val="22"/>
      <w:szCs w:val="22"/>
    </w:rPr>
  </w:style>
  <w:style w:type="character" w:customStyle="1" w:styleId="xmsofootnotereference">
    <w:name w:val="x_msofootnotereference"/>
    <w:basedOn w:val="Carpredefinitoparagrafo"/>
    <w:rsid w:val="00272BF8"/>
    <w:rPr>
      <w:vertAlign w:val="superscript"/>
    </w:rPr>
  </w:style>
  <w:style w:type="character" w:customStyle="1" w:styleId="Titolo4Carattere">
    <w:name w:val="Titolo 4 Carattere"/>
    <w:basedOn w:val="Carpredefinitoparagrafo"/>
    <w:link w:val="Titolo4"/>
    <w:uiPriority w:val="9"/>
    <w:rsid w:val="00272BF8"/>
    <w:rPr>
      <w:rFonts w:asciiTheme="majorHAnsi" w:eastAsiaTheme="majorEastAsia" w:hAnsiTheme="majorHAnsi" w:cstheme="majorBidi"/>
      <w:i/>
      <w:iCs/>
      <w:color w:val="2F5496" w:themeColor="accent1" w:themeShade="BF"/>
      <w:sz w:val="22"/>
      <w:szCs w:val="22"/>
    </w:rPr>
  </w:style>
  <w:style w:type="numbering" w:customStyle="1" w:styleId="NoList1">
    <w:name w:val="No List1"/>
    <w:next w:val="Nessunelenco"/>
    <w:uiPriority w:val="99"/>
    <w:semiHidden/>
    <w:unhideWhenUsed/>
    <w:rsid w:val="00272BF8"/>
  </w:style>
  <w:style w:type="character" w:styleId="Rimandocommento">
    <w:name w:val="annotation reference"/>
    <w:uiPriority w:val="99"/>
    <w:semiHidden/>
    <w:unhideWhenUsed/>
    <w:rsid w:val="00272BF8"/>
    <w:rPr>
      <w:sz w:val="16"/>
      <w:szCs w:val="16"/>
    </w:rPr>
  </w:style>
  <w:style w:type="paragraph" w:styleId="Testocommento">
    <w:name w:val="annotation text"/>
    <w:basedOn w:val="Normale"/>
    <w:link w:val="TestocommentoCarattere"/>
    <w:uiPriority w:val="99"/>
    <w:unhideWhenUsed/>
    <w:rsid w:val="00272BF8"/>
    <w:pPr>
      <w:spacing w:after="200" w:line="276" w:lineRule="auto"/>
    </w:pPr>
    <w:rPr>
      <w:rFonts w:ascii="Calibri" w:eastAsia="Calibri" w:hAnsi="Calibri"/>
      <w:sz w:val="20"/>
      <w:szCs w:val="20"/>
    </w:rPr>
  </w:style>
  <w:style w:type="character" w:customStyle="1" w:styleId="TestocommentoCarattere">
    <w:name w:val="Testo commento Carattere"/>
    <w:basedOn w:val="Carpredefinitoparagrafo"/>
    <w:link w:val="Testocommento"/>
    <w:uiPriority w:val="99"/>
    <w:rsid w:val="00272BF8"/>
    <w:rPr>
      <w:rFonts w:ascii="Calibri" w:eastAsia="Calibri" w:hAnsi="Calibri" w:cs="Times New Roman"/>
      <w:sz w:val="20"/>
      <w:szCs w:val="20"/>
    </w:rPr>
  </w:style>
  <w:style w:type="table" w:styleId="Grigliatabella">
    <w:name w:val="Table Grid"/>
    <w:basedOn w:val="Tabellanormale"/>
    <w:uiPriority w:val="39"/>
    <w:rsid w:val="00272BF8"/>
    <w:rPr>
      <w:rFonts w:ascii="Verdana" w:hAnsi="Verdana"/>
      <w:color w:val="1F497D"/>
    </w:rPr>
    <w:tblPr>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paragraph" w:styleId="Soggettocommento">
    <w:name w:val="annotation subject"/>
    <w:basedOn w:val="Testocommento"/>
    <w:next w:val="Testocommento"/>
    <w:link w:val="SoggettocommentoCarattere"/>
    <w:uiPriority w:val="99"/>
    <w:semiHidden/>
    <w:unhideWhenUsed/>
    <w:rsid w:val="00272BF8"/>
    <w:pPr>
      <w:spacing w:line="240" w:lineRule="auto"/>
    </w:pPr>
    <w:rPr>
      <w:b/>
      <w:bCs/>
    </w:rPr>
  </w:style>
  <w:style w:type="character" w:customStyle="1" w:styleId="SoggettocommentoCarattere">
    <w:name w:val="Soggetto commento Carattere"/>
    <w:basedOn w:val="TestocommentoCarattere"/>
    <w:link w:val="Soggettocommento"/>
    <w:uiPriority w:val="99"/>
    <w:semiHidden/>
    <w:rsid w:val="00272BF8"/>
    <w:rPr>
      <w:rFonts w:ascii="Calibri" w:eastAsia="Calibri" w:hAnsi="Calibri" w:cs="Times New Roman"/>
      <w:b/>
      <w:bCs/>
      <w:sz w:val="20"/>
      <w:szCs w:val="20"/>
    </w:rPr>
  </w:style>
  <w:style w:type="character" w:customStyle="1" w:styleId="Corpsdutexte">
    <w:name w:val="Corps du texte_"/>
    <w:link w:val="Corpsdutexte1"/>
    <w:uiPriority w:val="99"/>
    <w:locked/>
    <w:rsid w:val="00272BF8"/>
    <w:rPr>
      <w:sz w:val="23"/>
      <w:szCs w:val="23"/>
      <w:shd w:val="clear" w:color="auto" w:fill="FFFFFF"/>
    </w:rPr>
  </w:style>
  <w:style w:type="paragraph" w:customStyle="1" w:styleId="Corpsdutexte1">
    <w:name w:val="Corps du texte1"/>
    <w:basedOn w:val="Normale"/>
    <w:link w:val="Corpsdutexte"/>
    <w:uiPriority w:val="99"/>
    <w:rsid w:val="00272BF8"/>
    <w:pPr>
      <w:widowControl w:val="0"/>
      <w:shd w:val="clear" w:color="auto" w:fill="FFFFFF"/>
      <w:spacing w:before="180" w:after="300" w:line="240" w:lineRule="atLeast"/>
      <w:ind w:hanging="360"/>
      <w:jc w:val="center"/>
    </w:pPr>
    <w:rPr>
      <w:rFonts w:asciiTheme="minorHAnsi" w:eastAsiaTheme="minorHAnsi" w:hAnsiTheme="minorHAnsi" w:cstheme="minorBidi"/>
      <w:sz w:val="23"/>
      <w:szCs w:val="23"/>
    </w:rPr>
  </w:style>
  <w:style w:type="character" w:customStyle="1" w:styleId="En-tte5">
    <w:name w:val="En-tête #5_"/>
    <w:link w:val="En-tte50"/>
    <w:uiPriority w:val="99"/>
    <w:locked/>
    <w:rsid w:val="00272BF8"/>
    <w:rPr>
      <w:b/>
      <w:bCs/>
      <w:sz w:val="22"/>
      <w:szCs w:val="22"/>
      <w:shd w:val="clear" w:color="auto" w:fill="FFFFFF"/>
    </w:rPr>
  </w:style>
  <w:style w:type="paragraph" w:customStyle="1" w:styleId="En-tte50">
    <w:name w:val="En-tête #5"/>
    <w:basedOn w:val="Normale"/>
    <w:link w:val="En-tte5"/>
    <w:uiPriority w:val="99"/>
    <w:rsid w:val="00272BF8"/>
    <w:pPr>
      <w:widowControl w:val="0"/>
      <w:shd w:val="clear" w:color="auto" w:fill="FFFFFF"/>
      <w:spacing w:before="480" w:after="180" w:line="240" w:lineRule="atLeast"/>
      <w:jc w:val="both"/>
      <w:outlineLvl w:val="4"/>
    </w:pPr>
    <w:rPr>
      <w:rFonts w:asciiTheme="minorHAnsi" w:eastAsiaTheme="minorHAnsi" w:hAnsiTheme="minorHAnsi" w:cstheme="minorBidi"/>
      <w:b/>
      <w:bCs/>
      <w:sz w:val="22"/>
      <w:szCs w:val="22"/>
    </w:rPr>
  </w:style>
  <w:style w:type="character" w:customStyle="1" w:styleId="Corpsdutexte5">
    <w:name w:val="Corps du texte (5)_"/>
    <w:link w:val="Corpsdutexte51"/>
    <w:uiPriority w:val="99"/>
    <w:locked/>
    <w:rsid w:val="00272BF8"/>
    <w:rPr>
      <w:i/>
      <w:iCs/>
      <w:sz w:val="23"/>
      <w:szCs w:val="23"/>
      <w:shd w:val="clear" w:color="auto" w:fill="FFFFFF"/>
    </w:rPr>
  </w:style>
  <w:style w:type="paragraph" w:customStyle="1" w:styleId="Corpsdutexte51">
    <w:name w:val="Corps du texte (5)1"/>
    <w:basedOn w:val="Normale"/>
    <w:link w:val="Corpsdutexte5"/>
    <w:uiPriority w:val="99"/>
    <w:rsid w:val="00272BF8"/>
    <w:pPr>
      <w:widowControl w:val="0"/>
      <w:shd w:val="clear" w:color="auto" w:fill="FFFFFF"/>
      <w:spacing w:before="240" w:after="360" w:line="240" w:lineRule="atLeast"/>
      <w:ind w:hanging="360"/>
      <w:jc w:val="both"/>
    </w:pPr>
    <w:rPr>
      <w:rFonts w:asciiTheme="minorHAnsi" w:eastAsiaTheme="minorHAnsi" w:hAnsiTheme="minorHAnsi" w:cstheme="minorBidi"/>
      <w:i/>
      <w:iCs/>
      <w:sz w:val="23"/>
      <w:szCs w:val="23"/>
    </w:rPr>
  </w:style>
  <w:style w:type="character" w:customStyle="1" w:styleId="Corpsdutexte9">
    <w:name w:val="Corps du texte (9)_"/>
    <w:link w:val="Corpsdutexte90"/>
    <w:uiPriority w:val="99"/>
    <w:locked/>
    <w:rsid w:val="00272BF8"/>
    <w:rPr>
      <w:b/>
      <w:bCs/>
      <w:sz w:val="22"/>
      <w:szCs w:val="22"/>
      <w:shd w:val="clear" w:color="auto" w:fill="FFFFFF"/>
    </w:rPr>
  </w:style>
  <w:style w:type="paragraph" w:customStyle="1" w:styleId="Corpsdutexte90">
    <w:name w:val="Corps du texte (9)"/>
    <w:basedOn w:val="Normale"/>
    <w:link w:val="Corpsdutexte9"/>
    <w:uiPriority w:val="99"/>
    <w:rsid w:val="00272BF8"/>
    <w:pPr>
      <w:widowControl w:val="0"/>
      <w:shd w:val="clear" w:color="auto" w:fill="FFFFFF"/>
      <w:spacing w:line="240" w:lineRule="atLeast"/>
    </w:pPr>
    <w:rPr>
      <w:rFonts w:asciiTheme="minorHAnsi" w:eastAsiaTheme="minorHAnsi" w:hAnsiTheme="minorHAnsi" w:cstheme="minorBidi"/>
      <w:b/>
      <w:bCs/>
      <w:sz w:val="22"/>
      <w:szCs w:val="22"/>
    </w:rPr>
  </w:style>
  <w:style w:type="character" w:customStyle="1" w:styleId="Corpsdutexte5NonItalique">
    <w:name w:val="Corps du texte (5) + Non Italique"/>
    <w:uiPriority w:val="99"/>
    <w:rsid w:val="00272BF8"/>
    <w:rPr>
      <w:i w:val="0"/>
      <w:iCs w:val="0"/>
      <w:sz w:val="23"/>
      <w:szCs w:val="23"/>
      <w:shd w:val="clear" w:color="auto" w:fill="FFFFFF"/>
    </w:rPr>
  </w:style>
  <w:style w:type="character" w:customStyle="1" w:styleId="Corpsdutexte5NonItalique4">
    <w:name w:val="Corps du texte (5) + Non Italique4"/>
    <w:uiPriority w:val="99"/>
    <w:rsid w:val="00272BF8"/>
    <w:rPr>
      <w:i w:val="0"/>
      <w:iCs w:val="0"/>
      <w:sz w:val="23"/>
      <w:szCs w:val="23"/>
      <w:shd w:val="clear" w:color="auto" w:fill="FFFFFF"/>
    </w:rPr>
  </w:style>
  <w:style w:type="character" w:customStyle="1" w:styleId="Corpsdutexte5NonItalique3">
    <w:name w:val="Corps du texte (5) + Non Italique3"/>
    <w:uiPriority w:val="99"/>
    <w:rsid w:val="00272BF8"/>
    <w:rPr>
      <w:i w:val="0"/>
      <w:iCs w:val="0"/>
      <w:sz w:val="23"/>
      <w:szCs w:val="23"/>
      <w:shd w:val="clear" w:color="auto" w:fill="FFFFFF"/>
    </w:rPr>
  </w:style>
  <w:style w:type="paragraph" w:styleId="Testonormale">
    <w:name w:val="Plain Text"/>
    <w:basedOn w:val="Normale"/>
    <w:link w:val="TestonormaleCarattere"/>
    <w:uiPriority w:val="99"/>
    <w:semiHidden/>
    <w:unhideWhenUsed/>
    <w:rsid w:val="00272BF8"/>
    <w:rPr>
      <w:rFonts w:ascii="Calibri" w:eastAsiaTheme="minorHAnsi" w:hAnsi="Calibri" w:cstheme="minorBidi"/>
      <w:sz w:val="22"/>
      <w:szCs w:val="21"/>
    </w:rPr>
  </w:style>
  <w:style w:type="character" w:customStyle="1" w:styleId="TestonormaleCarattere">
    <w:name w:val="Testo normale Carattere"/>
    <w:basedOn w:val="Carpredefinitoparagrafo"/>
    <w:link w:val="Testonormale"/>
    <w:uiPriority w:val="99"/>
    <w:semiHidden/>
    <w:rsid w:val="00272BF8"/>
    <w:rPr>
      <w:rFonts w:ascii="Calibri" w:hAnsi="Calibri"/>
      <w:sz w:val="22"/>
      <w:szCs w:val="21"/>
    </w:rPr>
  </w:style>
  <w:style w:type="character" w:customStyle="1" w:styleId="Mentionnonrsolue1">
    <w:name w:val="Mention non résolue1"/>
    <w:basedOn w:val="Carpredefinitoparagrafo"/>
    <w:uiPriority w:val="99"/>
    <w:semiHidden/>
    <w:unhideWhenUsed/>
    <w:rsid w:val="00272BF8"/>
    <w:rPr>
      <w:color w:val="605E5C"/>
      <w:shd w:val="clear" w:color="auto" w:fill="E1DFDD"/>
    </w:rPr>
  </w:style>
  <w:style w:type="paragraph" w:customStyle="1" w:styleId="Pa12">
    <w:name w:val="Pa12"/>
    <w:basedOn w:val="Normale"/>
    <w:next w:val="Normale"/>
    <w:uiPriority w:val="99"/>
    <w:rsid w:val="00272BF8"/>
    <w:pPr>
      <w:autoSpaceDE w:val="0"/>
      <w:autoSpaceDN w:val="0"/>
      <w:adjustRightInd w:val="0"/>
      <w:spacing w:line="191" w:lineRule="atLeast"/>
    </w:pPr>
    <w:rPr>
      <w:rFonts w:ascii="Myriad Pro" w:eastAsiaTheme="minorHAnsi" w:hAnsi="Myriad Pro" w:cstheme="minorBidi"/>
      <w:color w:val="1F497D"/>
    </w:rPr>
  </w:style>
  <w:style w:type="character" w:customStyle="1" w:styleId="A17">
    <w:name w:val="A17"/>
    <w:uiPriority w:val="99"/>
    <w:rsid w:val="00272BF8"/>
    <w:rPr>
      <w:rFonts w:cs="Myriad Pro"/>
      <w:color w:val="000000"/>
      <w:sz w:val="11"/>
      <w:szCs w:val="11"/>
    </w:rPr>
  </w:style>
  <w:style w:type="paragraph" w:styleId="Citazioneintensa">
    <w:name w:val="Intense Quote"/>
    <w:basedOn w:val="Normale"/>
    <w:next w:val="Normale"/>
    <w:link w:val="CitazioneintensaCarattere"/>
    <w:uiPriority w:val="30"/>
    <w:qFormat/>
    <w:rsid w:val="00272BF8"/>
    <w:pPr>
      <w:pBdr>
        <w:top w:val="single" w:sz="4" w:space="10" w:color="4472C4" w:themeColor="accent1"/>
        <w:bottom w:val="single" w:sz="4" w:space="10" w:color="4472C4" w:themeColor="accent1"/>
      </w:pBdr>
      <w:spacing w:before="360" w:after="360" w:line="276" w:lineRule="auto"/>
      <w:ind w:left="864" w:right="864"/>
      <w:jc w:val="center"/>
    </w:pPr>
    <w:rPr>
      <w:rFonts w:ascii="Arial" w:eastAsia="Arial" w:hAnsi="Arial" w:cs="Arial"/>
      <w:i/>
      <w:iCs/>
      <w:color w:val="4472C4" w:themeColor="accent1"/>
      <w:sz w:val="22"/>
      <w:szCs w:val="22"/>
    </w:rPr>
  </w:style>
  <w:style w:type="character" w:customStyle="1" w:styleId="CitazioneintensaCarattere">
    <w:name w:val="Citazione intensa Carattere"/>
    <w:basedOn w:val="Carpredefinitoparagrafo"/>
    <w:link w:val="Citazioneintensa"/>
    <w:uiPriority w:val="30"/>
    <w:rsid w:val="00272BF8"/>
    <w:rPr>
      <w:rFonts w:ascii="Arial" w:eastAsia="Arial" w:hAnsi="Arial" w:cs="Arial"/>
      <w:i/>
      <w:iCs/>
      <w:color w:val="4472C4" w:themeColor="accent1"/>
      <w:sz w:val="22"/>
      <w:szCs w:val="22"/>
    </w:rPr>
  </w:style>
  <w:style w:type="character" w:customStyle="1" w:styleId="Titolo2Carattere">
    <w:name w:val="Titolo 2 Carattere"/>
    <w:basedOn w:val="Carpredefinitoparagrafo"/>
    <w:link w:val="Titolo2"/>
    <w:uiPriority w:val="9"/>
    <w:semiHidden/>
    <w:rsid w:val="006309A9"/>
    <w:rPr>
      <w:rFonts w:asciiTheme="majorHAnsi" w:eastAsiaTheme="majorEastAsia" w:hAnsiTheme="majorHAnsi" w:cstheme="majorBidi"/>
      <w:color w:val="2F5496" w:themeColor="accent1" w:themeShade="BF"/>
      <w:sz w:val="26"/>
      <w:szCs w:val="26"/>
    </w:rPr>
  </w:style>
  <w:style w:type="character" w:styleId="Collegamentovisitato">
    <w:name w:val="FollowedHyperlink"/>
    <w:basedOn w:val="Carpredefinitoparagrafo"/>
    <w:uiPriority w:val="99"/>
    <w:semiHidden/>
    <w:unhideWhenUsed/>
    <w:rsid w:val="00DE4E3E"/>
    <w:rPr>
      <w:color w:val="954F72" w:themeColor="followedHyperlink"/>
      <w:u w:val="single"/>
    </w:rPr>
  </w:style>
  <w:style w:type="paragraph" w:styleId="Revisione">
    <w:name w:val="Revision"/>
    <w:hidden/>
    <w:uiPriority w:val="99"/>
    <w:semiHidden/>
    <w:rsid w:val="00FF3AC0"/>
    <w:rPr>
      <w:rFonts w:ascii="Arial" w:eastAsia="Arial" w:hAnsi="Arial" w:cs="Arial"/>
      <w:sz w:val="22"/>
      <w:szCs w:val="22"/>
    </w:rPr>
  </w:style>
  <w:style w:type="paragraph" w:styleId="NormaleWeb">
    <w:name w:val="Normal (Web)"/>
    <w:basedOn w:val="Normale"/>
    <w:uiPriority w:val="99"/>
    <w:unhideWhenUsed/>
    <w:rsid w:val="000E2D02"/>
    <w:pPr>
      <w:spacing w:before="100" w:beforeAutospacing="1" w:after="100" w:afterAutospacing="1"/>
    </w:pPr>
    <w:rPr>
      <w:lang w:val="en-CA"/>
    </w:rPr>
  </w:style>
  <w:style w:type="table" w:styleId="Grigliatabellachiara">
    <w:name w:val="Grid Table Light"/>
    <w:basedOn w:val="Tabellanormale"/>
    <w:uiPriority w:val="40"/>
    <w:rsid w:val="0081771B"/>
    <w:tblPr>
      <w:tblBorders>
        <w:top w:val="single" w:sz="4" w:space="0" w:color="BFBFBF" w:themeColor="background1" w:themeShade="BF"/>
        <w:left w:val="single" w:sz="4" w:space="0" w:color="BFBFBF" w:themeColor="background1" w:themeShade="BF"/>
        <w:bottom w:val="single" w:sz="4" w:space="0" w:color="BFBFBF" w:themeColor="background1" w:themeShade="BF"/>
        <w:right w:val="single" w:sz="4" w:space="0" w:color="BFBFBF" w:themeColor="background1" w:themeShade="BF"/>
        <w:insideH w:val="single" w:sz="4" w:space="0" w:color="BFBFBF" w:themeColor="background1" w:themeShade="BF"/>
        <w:insideV w:val="single" w:sz="4" w:space="0" w:color="BFBFBF" w:themeColor="background1" w:themeShade="BF"/>
      </w:tblBorders>
    </w:tblPr>
  </w:style>
  <w:style w:type="paragraph" w:styleId="Testonotadichiusura">
    <w:name w:val="endnote text"/>
    <w:basedOn w:val="Normale"/>
    <w:link w:val="TestonotadichiusuraCarattere"/>
    <w:uiPriority w:val="99"/>
    <w:unhideWhenUsed/>
    <w:rsid w:val="001B4161"/>
    <w:pPr>
      <w:widowControl w:val="0"/>
    </w:pPr>
    <w:rPr>
      <w:snapToGrid w:val="0"/>
      <w:sz w:val="20"/>
      <w:szCs w:val="20"/>
    </w:rPr>
  </w:style>
  <w:style w:type="character" w:customStyle="1" w:styleId="TestonotadichiusuraCarattere">
    <w:name w:val="Testo nota di chiusura Carattere"/>
    <w:basedOn w:val="Carpredefinitoparagrafo"/>
    <w:link w:val="Testonotadichiusura"/>
    <w:uiPriority w:val="99"/>
    <w:rsid w:val="001B4161"/>
    <w:rPr>
      <w:rFonts w:ascii="Times New Roman" w:eastAsia="Times New Roman" w:hAnsi="Times New Roman" w:cs="Times New Roman"/>
      <w:snapToGrid w:val="0"/>
      <w:sz w:val="20"/>
      <w:szCs w:val="20"/>
    </w:rPr>
  </w:style>
  <w:style w:type="character" w:styleId="Rimandonotadichiusura">
    <w:name w:val="endnote reference"/>
    <w:basedOn w:val="Carpredefinitoparagrafo"/>
    <w:semiHidden/>
    <w:unhideWhenUsed/>
    <w:rsid w:val="00D51A49"/>
    <w:rPr>
      <w:vertAlign w:val="superscript"/>
    </w:rPr>
  </w:style>
  <w:style w:type="paragraph" w:styleId="Didascalia">
    <w:name w:val="caption"/>
    <w:basedOn w:val="Normale"/>
    <w:next w:val="Normale"/>
    <w:uiPriority w:val="35"/>
    <w:unhideWhenUsed/>
    <w:qFormat/>
    <w:rsid w:val="00E2574A"/>
    <w:pPr>
      <w:spacing w:after="200"/>
    </w:pPr>
    <w:rPr>
      <w:i/>
      <w:iCs/>
      <w:color w:val="44546A" w:themeColor="text2"/>
      <w:sz w:val="18"/>
      <w:szCs w:val="18"/>
    </w:rPr>
  </w:style>
  <w:style w:type="character" w:customStyle="1" w:styleId="Menzionenonrisolta1">
    <w:name w:val="Menzione non risolta1"/>
    <w:basedOn w:val="Carpredefinitoparagrafo"/>
    <w:uiPriority w:val="99"/>
    <w:semiHidden/>
    <w:unhideWhenUsed/>
    <w:rsid w:val="00C96DCA"/>
    <w:rPr>
      <w:color w:val="605E5C"/>
      <w:shd w:val="clear" w:color="auto" w:fill="E1DFDD"/>
    </w:rPr>
  </w:style>
  <w:style w:type="character" w:customStyle="1" w:styleId="normaltextrun">
    <w:name w:val="normaltextrun"/>
    <w:basedOn w:val="Carpredefinitoparagrafo"/>
    <w:rsid w:val="00FB6866"/>
  </w:style>
  <w:style w:type="character" w:customStyle="1" w:styleId="apple-converted-space">
    <w:name w:val="apple-converted-space"/>
    <w:basedOn w:val="Carpredefinitoparagrafo"/>
    <w:rsid w:val="00B66C75"/>
  </w:style>
  <w:style w:type="character" w:customStyle="1" w:styleId="Mentionnonrsolue2">
    <w:name w:val="Mention non résolue2"/>
    <w:basedOn w:val="Carpredefinitoparagrafo"/>
    <w:uiPriority w:val="99"/>
    <w:semiHidden/>
    <w:unhideWhenUsed/>
    <w:rsid w:val="00D956FA"/>
    <w:rPr>
      <w:color w:val="605E5C"/>
      <w:shd w:val="clear" w:color="auto" w:fill="E1DFDD"/>
    </w:rPr>
  </w:style>
  <w:style w:type="character" w:customStyle="1" w:styleId="Menzionenonrisolta2">
    <w:name w:val="Menzione non risolta2"/>
    <w:basedOn w:val="Carpredefinitoparagrafo"/>
    <w:uiPriority w:val="99"/>
    <w:semiHidden/>
    <w:unhideWhenUsed/>
    <w:rsid w:val="00B60103"/>
    <w:rPr>
      <w:color w:val="605E5C"/>
      <w:shd w:val="clear" w:color="auto" w:fill="E1DFDD"/>
    </w:rPr>
  </w:style>
</w:styles>
</file>

<file path=word/webSettings.xml><?xml version="1.0" encoding="utf-8"?>
<w:webSetting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mc:Ignorable="w14 w15 w16se w16cid w16 w16cex w16sdtdh">
  <w:divs>
    <w:div w:id="9534296">
      <w:bodyDiv w:val="1"/>
      <w:marLeft w:val="0"/>
      <w:marRight w:val="0"/>
      <w:marTop w:val="0"/>
      <w:marBottom w:val="0"/>
      <w:divBdr>
        <w:top w:val="none" w:sz="0" w:space="0" w:color="auto"/>
        <w:left w:val="none" w:sz="0" w:space="0" w:color="auto"/>
        <w:bottom w:val="none" w:sz="0" w:space="0" w:color="auto"/>
        <w:right w:val="none" w:sz="0" w:space="0" w:color="auto"/>
      </w:divBdr>
    </w:div>
    <w:div w:id="10229272">
      <w:bodyDiv w:val="1"/>
      <w:marLeft w:val="0"/>
      <w:marRight w:val="0"/>
      <w:marTop w:val="0"/>
      <w:marBottom w:val="0"/>
      <w:divBdr>
        <w:top w:val="none" w:sz="0" w:space="0" w:color="auto"/>
        <w:left w:val="none" w:sz="0" w:space="0" w:color="auto"/>
        <w:bottom w:val="none" w:sz="0" w:space="0" w:color="auto"/>
        <w:right w:val="none" w:sz="0" w:space="0" w:color="auto"/>
      </w:divBdr>
    </w:div>
    <w:div w:id="13576165">
      <w:bodyDiv w:val="1"/>
      <w:marLeft w:val="0"/>
      <w:marRight w:val="0"/>
      <w:marTop w:val="0"/>
      <w:marBottom w:val="0"/>
      <w:divBdr>
        <w:top w:val="none" w:sz="0" w:space="0" w:color="auto"/>
        <w:left w:val="none" w:sz="0" w:space="0" w:color="auto"/>
        <w:bottom w:val="none" w:sz="0" w:space="0" w:color="auto"/>
        <w:right w:val="none" w:sz="0" w:space="0" w:color="auto"/>
      </w:divBdr>
    </w:div>
    <w:div w:id="75979452">
      <w:bodyDiv w:val="1"/>
      <w:marLeft w:val="0"/>
      <w:marRight w:val="0"/>
      <w:marTop w:val="0"/>
      <w:marBottom w:val="0"/>
      <w:divBdr>
        <w:top w:val="none" w:sz="0" w:space="0" w:color="auto"/>
        <w:left w:val="none" w:sz="0" w:space="0" w:color="auto"/>
        <w:bottom w:val="none" w:sz="0" w:space="0" w:color="auto"/>
        <w:right w:val="none" w:sz="0" w:space="0" w:color="auto"/>
      </w:divBdr>
    </w:div>
    <w:div w:id="97334496">
      <w:bodyDiv w:val="1"/>
      <w:marLeft w:val="0"/>
      <w:marRight w:val="0"/>
      <w:marTop w:val="0"/>
      <w:marBottom w:val="0"/>
      <w:divBdr>
        <w:top w:val="none" w:sz="0" w:space="0" w:color="auto"/>
        <w:left w:val="none" w:sz="0" w:space="0" w:color="auto"/>
        <w:bottom w:val="none" w:sz="0" w:space="0" w:color="auto"/>
        <w:right w:val="none" w:sz="0" w:space="0" w:color="auto"/>
      </w:divBdr>
    </w:div>
    <w:div w:id="99420246">
      <w:bodyDiv w:val="1"/>
      <w:marLeft w:val="0"/>
      <w:marRight w:val="0"/>
      <w:marTop w:val="0"/>
      <w:marBottom w:val="0"/>
      <w:divBdr>
        <w:top w:val="none" w:sz="0" w:space="0" w:color="auto"/>
        <w:left w:val="none" w:sz="0" w:space="0" w:color="auto"/>
        <w:bottom w:val="none" w:sz="0" w:space="0" w:color="auto"/>
        <w:right w:val="none" w:sz="0" w:space="0" w:color="auto"/>
      </w:divBdr>
    </w:div>
    <w:div w:id="129785628">
      <w:bodyDiv w:val="1"/>
      <w:marLeft w:val="0"/>
      <w:marRight w:val="0"/>
      <w:marTop w:val="0"/>
      <w:marBottom w:val="0"/>
      <w:divBdr>
        <w:top w:val="none" w:sz="0" w:space="0" w:color="auto"/>
        <w:left w:val="none" w:sz="0" w:space="0" w:color="auto"/>
        <w:bottom w:val="none" w:sz="0" w:space="0" w:color="auto"/>
        <w:right w:val="none" w:sz="0" w:space="0" w:color="auto"/>
      </w:divBdr>
    </w:div>
    <w:div w:id="157504653">
      <w:bodyDiv w:val="1"/>
      <w:marLeft w:val="0"/>
      <w:marRight w:val="0"/>
      <w:marTop w:val="0"/>
      <w:marBottom w:val="0"/>
      <w:divBdr>
        <w:top w:val="none" w:sz="0" w:space="0" w:color="auto"/>
        <w:left w:val="none" w:sz="0" w:space="0" w:color="auto"/>
        <w:bottom w:val="none" w:sz="0" w:space="0" w:color="auto"/>
        <w:right w:val="none" w:sz="0" w:space="0" w:color="auto"/>
      </w:divBdr>
    </w:div>
    <w:div w:id="197207939">
      <w:bodyDiv w:val="1"/>
      <w:marLeft w:val="0"/>
      <w:marRight w:val="0"/>
      <w:marTop w:val="0"/>
      <w:marBottom w:val="0"/>
      <w:divBdr>
        <w:top w:val="none" w:sz="0" w:space="0" w:color="auto"/>
        <w:left w:val="none" w:sz="0" w:space="0" w:color="auto"/>
        <w:bottom w:val="none" w:sz="0" w:space="0" w:color="auto"/>
        <w:right w:val="none" w:sz="0" w:space="0" w:color="auto"/>
      </w:divBdr>
    </w:div>
    <w:div w:id="201291616">
      <w:bodyDiv w:val="1"/>
      <w:marLeft w:val="0"/>
      <w:marRight w:val="0"/>
      <w:marTop w:val="0"/>
      <w:marBottom w:val="0"/>
      <w:divBdr>
        <w:top w:val="none" w:sz="0" w:space="0" w:color="auto"/>
        <w:left w:val="none" w:sz="0" w:space="0" w:color="auto"/>
        <w:bottom w:val="none" w:sz="0" w:space="0" w:color="auto"/>
        <w:right w:val="none" w:sz="0" w:space="0" w:color="auto"/>
      </w:divBdr>
    </w:div>
    <w:div w:id="233010509">
      <w:bodyDiv w:val="1"/>
      <w:marLeft w:val="0"/>
      <w:marRight w:val="0"/>
      <w:marTop w:val="0"/>
      <w:marBottom w:val="0"/>
      <w:divBdr>
        <w:top w:val="none" w:sz="0" w:space="0" w:color="auto"/>
        <w:left w:val="none" w:sz="0" w:space="0" w:color="auto"/>
        <w:bottom w:val="none" w:sz="0" w:space="0" w:color="auto"/>
        <w:right w:val="none" w:sz="0" w:space="0" w:color="auto"/>
      </w:divBdr>
    </w:div>
    <w:div w:id="237643350">
      <w:bodyDiv w:val="1"/>
      <w:marLeft w:val="0"/>
      <w:marRight w:val="0"/>
      <w:marTop w:val="0"/>
      <w:marBottom w:val="0"/>
      <w:divBdr>
        <w:top w:val="none" w:sz="0" w:space="0" w:color="auto"/>
        <w:left w:val="none" w:sz="0" w:space="0" w:color="auto"/>
        <w:bottom w:val="none" w:sz="0" w:space="0" w:color="auto"/>
        <w:right w:val="none" w:sz="0" w:space="0" w:color="auto"/>
      </w:divBdr>
    </w:div>
    <w:div w:id="253246854">
      <w:bodyDiv w:val="1"/>
      <w:marLeft w:val="0"/>
      <w:marRight w:val="0"/>
      <w:marTop w:val="0"/>
      <w:marBottom w:val="0"/>
      <w:divBdr>
        <w:top w:val="none" w:sz="0" w:space="0" w:color="auto"/>
        <w:left w:val="none" w:sz="0" w:space="0" w:color="auto"/>
        <w:bottom w:val="none" w:sz="0" w:space="0" w:color="auto"/>
        <w:right w:val="none" w:sz="0" w:space="0" w:color="auto"/>
      </w:divBdr>
    </w:div>
    <w:div w:id="275648694">
      <w:bodyDiv w:val="1"/>
      <w:marLeft w:val="0"/>
      <w:marRight w:val="0"/>
      <w:marTop w:val="0"/>
      <w:marBottom w:val="0"/>
      <w:divBdr>
        <w:top w:val="none" w:sz="0" w:space="0" w:color="auto"/>
        <w:left w:val="none" w:sz="0" w:space="0" w:color="auto"/>
        <w:bottom w:val="none" w:sz="0" w:space="0" w:color="auto"/>
        <w:right w:val="none" w:sz="0" w:space="0" w:color="auto"/>
      </w:divBdr>
    </w:div>
    <w:div w:id="301622663">
      <w:bodyDiv w:val="1"/>
      <w:marLeft w:val="0"/>
      <w:marRight w:val="0"/>
      <w:marTop w:val="0"/>
      <w:marBottom w:val="0"/>
      <w:divBdr>
        <w:top w:val="none" w:sz="0" w:space="0" w:color="auto"/>
        <w:left w:val="none" w:sz="0" w:space="0" w:color="auto"/>
        <w:bottom w:val="none" w:sz="0" w:space="0" w:color="auto"/>
        <w:right w:val="none" w:sz="0" w:space="0" w:color="auto"/>
      </w:divBdr>
    </w:div>
    <w:div w:id="358434498">
      <w:bodyDiv w:val="1"/>
      <w:marLeft w:val="0"/>
      <w:marRight w:val="0"/>
      <w:marTop w:val="0"/>
      <w:marBottom w:val="0"/>
      <w:divBdr>
        <w:top w:val="none" w:sz="0" w:space="0" w:color="auto"/>
        <w:left w:val="none" w:sz="0" w:space="0" w:color="auto"/>
        <w:bottom w:val="none" w:sz="0" w:space="0" w:color="auto"/>
        <w:right w:val="none" w:sz="0" w:space="0" w:color="auto"/>
      </w:divBdr>
    </w:div>
    <w:div w:id="368916583">
      <w:bodyDiv w:val="1"/>
      <w:marLeft w:val="0"/>
      <w:marRight w:val="0"/>
      <w:marTop w:val="0"/>
      <w:marBottom w:val="0"/>
      <w:divBdr>
        <w:top w:val="none" w:sz="0" w:space="0" w:color="auto"/>
        <w:left w:val="none" w:sz="0" w:space="0" w:color="auto"/>
        <w:bottom w:val="none" w:sz="0" w:space="0" w:color="auto"/>
        <w:right w:val="none" w:sz="0" w:space="0" w:color="auto"/>
      </w:divBdr>
    </w:div>
    <w:div w:id="378358497">
      <w:bodyDiv w:val="1"/>
      <w:marLeft w:val="0"/>
      <w:marRight w:val="0"/>
      <w:marTop w:val="0"/>
      <w:marBottom w:val="0"/>
      <w:divBdr>
        <w:top w:val="none" w:sz="0" w:space="0" w:color="auto"/>
        <w:left w:val="none" w:sz="0" w:space="0" w:color="auto"/>
        <w:bottom w:val="none" w:sz="0" w:space="0" w:color="auto"/>
        <w:right w:val="none" w:sz="0" w:space="0" w:color="auto"/>
      </w:divBdr>
      <w:divsChild>
        <w:div w:id="149173415">
          <w:marLeft w:val="446"/>
          <w:marRight w:val="0"/>
          <w:marTop w:val="0"/>
          <w:marBottom w:val="0"/>
          <w:divBdr>
            <w:top w:val="none" w:sz="0" w:space="0" w:color="auto"/>
            <w:left w:val="none" w:sz="0" w:space="0" w:color="auto"/>
            <w:bottom w:val="none" w:sz="0" w:space="0" w:color="auto"/>
            <w:right w:val="none" w:sz="0" w:space="0" w:color="auto"/>
          </w:divBdr>
        </w:div>
        <w:div w:id="1369183331">
          <w:marLeft w:val="446"/>
          <w:marRight w:val="0"/>
          <w:marTop w:val="0"/>
          <w:marBottom w:val="0"/>
          <w:divBdr>
            <w:top w:val="none" w:sz="0" w:space="0" w:color="auto"/>
            <w:left w:val="none" w:sz="0" w:space="0" w:color="auto"/>
            <w:bottom w:val="none" w:sz="0" w:space="0" w:color="auto"/>
            <w:right w:val="none" w:sz="0" w:space="0" w:color="auto"/>
          </w:divBdr>
        </w:div>
      </w:divsChild>
    </w:div>
    <w:div w:id="427164630">
      <w:bodyDiv w:val="1"/>
      <w:marLeft w:val="0"/>
      <w:marRight w:val="0"/>
      <w:marTop w:val="0"/>
      <w:marBottom w:val="0"/>
      <w:divBdr>
        <w:top w:val="none" w:sz="0" w:space="0" w:color="auto"/>
        <w:left w:val="none" w:sz="0" w:space="0" w:color="auto"/>
        <w:bottom w:val="none" w:sz="0" w:space="0" w:color="auto"/>
        <w:right w:val="none" w:sz="0" w:space="0" w:color="auto"/>
      </w:divBdr>
    </w:div>
    <w:div w:id="479426803">
      <w:bodyDiv w:val="1"/>
      <w:marLeft w:val="0"/>
      <w:marRight w:val="0"/>
      <w:marTop w:val="0"/>
      <w:marBottom w:val="0"/>
      <w:divBdr>
        <w:top w:val="none" w:sz="0" w:space="0" w:color="auto"/>
        <w:left w:val="none" w:sz="0" w:space="0" w:color="auto"/>
        <w:bottom w:val="none" w:sz="0" w:space="0" w:color="auto"/>
        <w:right w:val="none" w:sz="0" w:space="0" w:color="auto"/>
      </w:divBdr>
    </w:div>
    <w:div w:id="498498541">
      <w:bodyDiv w:val="1"/>
      <w:marLeft w:val="0"/>
      <w:marRight w:val="0"/>
      <w:marTop w:val="0"/>
      <w:marBottom w:val="0"/>
      <w:divBdr>
        <w:top w:val="none" w:sz="0" w:space="0" w:color="auto"/>
        <w:left w:val="none" w:sz="0" w:space="0" w:color="auto"/>
        <w:bottom w:val="none" w:sz="0" w:space="0" w:color="auto"/>
        <w:right w:val="none" w:sz="0" w:space="0" w:color="auto"/>
      </w:divBdr>
    </w:div>
    <w:div w:id="502937381">
      <w:bodyDiv w:val="1"/>
      <w:marLeft w:val="0"/>
      <w:marRight w:val="0"/>
      <w:marTop w:val="0"/>
      <w:marBottom w:val="0"/>
      <w:divBdr>
        <w:top w:val="none" w:sz="0" w:space="0" w:color="auto"/>
        <w:left w:val="none" w:sz="0" w:space="0" w:color="auto"/>
        <w:bottom w:val="none" w:sz="0" w:space="0" w:color="auto"/>
        <w:right w:val="none" w:sz="0" w:space="0" w:color="auto"/>
      </w:divBdr>
    </w:div>
    <w:div w:id="544945252">
      <w:bodyDiv w:val="1"/>
      <w:marLeft w:val="0"/>
      <w:marRight w:val="0"/>
      <w:marTop w:val="0"/>
      <w:marBottom w:val="0"/>
      <w:divBdr>
        <w:top w:val="none" w:sz="0" w:space="0" w:color="auto"/>
        <w:left w:val="none" w:sz="0" w:space="0" w:color="auto"/>
        <w:bottom w:val="none" w:sz="0" w:space="0" w:color="auto"/>
        <w:right w:val="none" w:sz="0" w:space="0" w:color="auto"/>
      </w:divBdr>
    </w:div>
    <w:div w:id="591856036">
      <w:bodyDiv w:val="1"/>
      <w:marLeft w:val="0"/>
      <w:marRight w:val="0"/>
      <w:marTop w:val="0"/>
      <w:marBottom w:val="0"/>
      <w:divBdr>
        <w:top w:val="none" w:sz="0" w:space="0" w:color="auto"/>
        <w:left w:val="none" w:sz="0" w:space="0" w:color="auto"/>
        <w:bottom w:val="none" w:sz="0" w:space="0" w:color="auto"/>
        <w:right w:val="none" w:sz="0" w:space="0" w:color="auto"/>
      </w:divBdr>
      <w:divsChild>
        <w:div w:id="1591043935">
          <w:marLeft w:val="0"/>
          <w:marRight w:val="0"/>
          <w:marTop w:val="0"/>
          <w:marBottom w:val="0"/>
          <w:divBdr>
            <w:top w:val="none" w:sz="0" w:space="0" w:color="auto"/>
            <w:left w:val="none" w:sz="0" w:space="0" w:color="auto"/>
            <w:bottom w:val="none" w:sz="0" w:space="0" w:color="auto"/>
            <w:right w:val="none" w:sz="0" w:space="0" w:color="auto"/>
          </w:divBdr>
        </w:div>
        <w:div w:id="1449003322">
          <w:marLeft w:val="0"/>
          <w:marRight w:val="0"/>
          <w:marTop w:val="0"/>
          <w:marBottom w:val="0"/>
          <w:divBdr>
            <w:top w:val="none" w:sz="0" w:space="0" w:color="auto"/>
            <w:left w:val="none" w:sz="0" w:space="0" w:color="auto"/>
            <w:bottom w:val="none" w:sz="0" w:space="0" w:color="auto"/>
            <w:right w:val="none" w:sz="0" w:space="0" w:color="auto"/>
          </w:divBdr>
        </w:div>
        <w:div w:id="139620699">
          <w:marLeft w:val="0"/>
          <w:marRight w:val="0"/>
          <w:marTop w:val="0"/>
          <w:marBottom w:val="0"/>
          <w:divBdr>
            <w:top w:val="none" w:sz="0" w:space="0" w:color="auto"/>
            <w:left w:val="none" w:sz="0" w:space="0" w:color="auto"/>
            <w:bottom w:val="none" w:sz="0" w:space="0" w:color="auto"/>
            <w:right w:val="none" w:sz="0" w:space="0" w:color="auto"/>
          </w:divBdr>
        </w:div>
        <w:div w:id="1589847302">
          <w:marLeft w:val="0"/>
          <w:marRight w:val="0"/>
          <w:marTop w:val="0"/>
          <w:marBottom w:val="0"/>
          <w:divBdr>
            <w:top w:val="none" w:sz="0" w:space="0" w:color="auto"/>
            <w:left w:val="none" w:sz="0" w:space="0" w:color="auto"/>
            <w:bottom w:val="none" w:sz="0" w:space="0" w:color="auto"/>
            <w:right w:val="none" w:sz="0" w:space="0" w:color="auto"/>
          </w:divBdr>
        </w:div>
        <w:div w:id="1797673440">
          <w:marLeft w:val="0"/>
          <w:marRight w:val="0"/>
          <w:marTop w:val="0"/>
          <w:marBottom w:val="0"/>
          <w:divBdr>
            <w:top w:val="none" w:sz="0" w:space="0" w:color="auto"/>
            <w:left w:val="none" w:sz="0" w:space="0" w:color="auto"/>
            <w:bottom w:val="none" w:sz="0" w:space="0" w:color="auto"/>
            <w:right w:val="none" w:sz="0" w:space="0" w:color="auto"/>
          </w:divBdr>
        </w:div>
      </w:divsChild>
    </w:div>
    <w:div w:id="615527653">
      <w:bodyDiv w:val="1"/>
      <w:marLeft w:val="0"/>
      <w:marRight w:val="0"/>
      <w:marTop w:val="0"/>
      <w:marBottom w:val="0"/>
      <w:divBdr>
        <w:top w:val="none" w:sz="0" w:space="0" w:color="auto"/>
        <w:left w:val="none" w:sz="0" w:space="0" w:color="auto"/>
        <w:bottom w:val="none" w:sz="0" w:space="0" w:color="auto"/>
        <w:right w:val="none" w:sz="0" w:space="0" w:color="auto"/>
      </w:divBdr>
    </w:div>
    <w:div w:id="629628647">
      <w:bodyDiv w:val="1"/>
      <w:marLeft w:val="0"/>
      <w:marRight w:val="0"/>
      <w:marTop w:val="0"/>
      <w:marBottom w:val="0"/>
      <w:divBdr>
        <w:top w:val="none" w:sz="0" w:space="0" w:color="auto"/>
        <w:left w:val="none" w:sz="0" w:space="0" w:color="auto"/>
        <w:bottom w:val="none" w:sz="0" w:space="0" w:color="auto"/>
        <w:right w:val="none" w:sz="0" w:space="0" w:color="auto"/>
      </w:divBdr>
    </w:div>
    <w:div w:id="637338828">
      <w:bodyDiv w:val="1"/>
      <w:marLeft w:val="0"/>
      <w:marRight w:val="0"/>
      <w:marTop w:val="0"/>
      <w:marBottom w:val="0"/>
      <w:divBdr>
        <w:top w:val="none" w:sz="0" w:space="0" w:color="auto"/>
        <w:left w:val="none" w:sz="0" w:space="0" w:color="auto"/>
        <w:bottom w:val="none" w:sz="0" w:space="0" w:color="auto"/>
        <w:right w:val="none" w:sz="0" w:space="0" w:color="auto"/>
      </w:divBdr>
    </w:div>
    <w:div w:id="639652530">
      <w:bodyDiv w:val="1"/>
      <w:marLeft w:val="0"/>
      <w:marRight w:val="0"/>
      <w:marTop w:val="0"/>
      <w:marBottom w:val="0"/>
      <w:divBdr>
        <w:top w:val="none" w:sz="0" w:space="0" w:color="auto"/>
        <w:left w:val="none" w:sz="0" w:space="0" w:color="auto"/>
        <w:bottom w:val="none" w:sz="0" w:space="0" w:color="auto"/>
        <w:right w:val="none" w:sz="0" w:space="0" w:color="auto"/>
      </w:divBdr>
      <w:divsChild>
        <w:div w:id="649292830">
          <w:marLeft w:val="0"/>
          <w:marRight w:val="0"/>
          <w:marTop w:val="0"/>
          <w:marBottom w:val="0"/>
          <w:divBdr>
            <w:top w:val="none" w:sz="0" w:space="0" w:color="auto"/>
            <w:left w:val="none" w:sz="0" w:space="0" w:color="auto"/>
            <w:bottom w:val="none" w:sz="0" w:space="0" w:color="auto"/>
            <w:right w:val="none" w:sz="0" w:space="0" w:color="auto"/>
          </w:divBdr>
        </w:div>
        <w:div w:id="1795249450">
          <w:marLeft w:val="0"/>
          <w:marRight w:val="0"/>
          <w:marTop w:val="0"/>
          <w:marBottom w:val="0"/>
          <w:divBdr>
            <w:top w:val="none" w:sz="0" w:space="0" w:color="auto"/>
            <w:left w:val="none" w:sz="0" w:space="0" w:color="auto"/>
            <w:bottom w:val="none" w:sz="0" w:space="0" w:color="auto"/>
            <w:right w:val="none" w:sz="0" w:space="0" w:color="auto"/>
          </w:divBdr>
        </w:div>
        <w:div w:id="1035733842">
          <w:marLeft w:val="0"/>
          <w:marRight w:val="0"/>
          <w:marTop w:val="0"/>
          <w:marBottom w:val="0"/>
          <w:divBdr>
            <w:top w:val="none" w:sz="0" w:space="0" w:color="auto"/>
            <w:left w:val="none" w:sz="0" w:space="0" w:color="auto"/>
            <w:bottom w:val="none" w:sz="0" w:space="0" w:color="auto"/>
            <w:right w:val="none" w:sz="0" w:space="0" w:color="auto"/>
          </w:divBdr>
        </w:div>
        <w:div w:id="1555197853">
          <w:marLeft w:val="0"/>
          <w:marRight w:val="0"/>
          <w:marTop w:val="0"/>
          <w:marBottom w:val="0"/>
          <w:divBdr>
            <w:top w:val="none" w:sz="0" w:space="0" w:color="auto"/>
            <w:left w:val="none" w:sz="0" w:space="0" w:color="auto"/>
            <w:bottom w:val="none" w:sz="0" w:space="0" w:color="auto"/>
            <w:right w:val="none" w:sz="0" w:space="0" w:color="auto"/>
          </w:divBdr>
        </w:div>
        <w:div w:id="147288013">
          <w:marLeft w:val="0"/>
          <w:marRight w:val="0"/>
          <w:marTop w:val="0"/>
          <w:marBottom w:val="0"/>
          <w:divBdr>
            <w:top w:val="none" w:sz="0" w:space="0" w:color="auto"/>
            <w:left w:val="none" w:sz="0" w:space="0" w:color="auto"/>
            <w:bottom w:val="none" w:sz="0" w:space="0" w:color="auto"/>
            <w:right w:val="none" w:sz="0" w:space="0" w:color="auto"/>
          </w:divBdr>
        </w:div>
        <w:div w:id="762384039">
          <w:marLeft w:val="0"/>
          <w:marRight w:val="0"/>
          <w:marTop w:val="0"/>
          <w:marBottom w:val="0"/>
          <w:divBdr>
            <w:top w:val="none" w:sz="0" w:space="0" w:color="auto"/>
            <w:left w:val="none" w:sz="0" w:space="0" w:color="auto"/>
            <w:bottom w:val="none" w:sz="0" w:space="0" w:color="auto"/>
            <w:right w:val="none" w:sz="0" w:space="0" w:color="auto"/>
          </w:divBdr>
        </w:div>
      </w:divsChild>
    </w:div>
    <w:div w:id="643510510">
      <w:bodyDiv w:val="1"/>
      <w:marLeft w:val="0"/>
      <w:marRight w:val="0"/>
      <w:marTop w:val="0"/>
      <w:marBottom w:val="0"/>
      <w:divBdr>
        <w:top w:val="none" w:sz="0" w:space="0" w:color="auto"/>
        <w:left w:val="none" w:sz="0" w:space="0" w:color="auto"/>
        <w:bottom w:val="none" w:sz="0" w:space="0" w:color="auto"/>
        <w:right w:val="none" w:sz="0" w:space="0" w:color="auto"/>
      </w:divBdr>
    </w:div>
    <w:div w:id="653030476">
      <w:bodyDiv w:val="1"/>
      <w:marLeft w:val="0"/>
      <w:marRight w:val="0"/>
      <w:marTop w:val="0"/>
      <w:marBottom w:val="0"/>
      <w:divBdr>
        <w:top w:val="none" w:sz="0" w:space="0" w:color="auto"/>
        <w:left w:val="none" w:sz="0" w:space="0" w:color="auto"/>
        <w:bottom w:val="none" w:sz="0" w:space="0" w:color="auto"/>
        <w:right w:val="none" w:sz="0" w:space="0" w:color="auto"/>
      </w:divBdr>
      <w:divsChild>
        <w:div w:id="1501852847">
          <w:marLeft w:val="0"/>
          <w:marRight w:val="0"/>
          <w:marTop w:val="0"/>
          <w:marBottom w:val="0"/>
          <w:divBdr>
            <w:top w:val="none" w:sz="0" w:space="0" w:color="auto"/>
            <w:left w:val="none" w:sz="0" w:space="0" w:color="auto"/>
            <w:bottom w:val="none" w:sz="0" w:space="0" w:color="auto"/>
            <w:right w:val="none" w:sz="0" w:space="0" w:color="auto"/>
          </w:divBdr>
        </w:div>
        <w:div w:id="1969969783">
          <w:marLeft w:val="0"/>
          <w:marRight w:val="0"/>
          <w:marTop w:val="0"/>
          <w:marBottom w:val="0"/>
          <w:divBdr>
            <w:top w:val="none" w:sz="0" w:space="0" w:color="auto"/>
            <w:left w:val="none" w:sz="0" w:space="0" w:color="auto"/>
            <w:bottom w:val="none" w:sz="0" w:space="0" w:color="auto"/>
            <w:right w:val="none" w:sz="0" w:space="0" w:color="auto"/>
          </w:divBdr>
        </w:div>
      </w:divsChild>
    </w:div>
    <w:div w:id="731542636">
      <w:bodyDiv w:val="1"/>
      <w:marLeft w:val="0"/>
      <w:marRight w:val="0"/>
      <w:marTop w:val="0"/>
      <w:marBottom w:val="0"/>
      <w:divBdr>
        <w:top w:val="none" w:sz="0" w:space="0" w:color="auto"/>
        <w:left w:val="none" w:sz="0" w:space="0" w:color="auto"/>
        <w:bottom w:val="none" w:sz="0" w:space="0" w:color="auto"/>
        <w:right w:val="none" w:sz="0" w:space="0" w:color="auto"/>
      </w:divBdr>
    </w:div>
    <w:div w:id="759254850">
      <w:bodyDiv w:val="1"/>
      <w:marLeft w:val="0"/>
      <w:marRight w:val="0"/>
      <w:marTop w:val="0"/>
      <w:marBottom w:val="0"/>
      <w:divBdr>
        <w:top w:val="none" w:sz="0" w:space="0" w:color="auto"/>
        <w:left w:val="none" w:sz="0" w:space="0" w:color="auto"/>
        <w:bottom w:val="none" w:sz="0" w:space="0" w:color="auto"/>
        <w:right w:val="none" w:sz="0" w:space="0" w:color="auto"/>
      </w:divBdr>
    </w:div>
    <w:div w:id="777916560">
      <w:bodyDiv w:val="1"/>
      <w:marLeft w:val="0"/>
      <w:marRight w:val="0"/>
      <w:marTop w:val="0"/>
      <w:marBottom w:val="0"/>
      <w:divBdr>
        <w:top w:val="none" w:sz="0" w:space="0" w:color="auto"/>
        <w:left w:val="none" w:sz="0" w:space="0" w:color="auto"/>
        <w:bottom w:val="none" w:sz="0" w:space="0" w:color="auto"/>
        <w:right w:val="none" w:sz="0" w:space="0" w:color="auto"/>
      </w:divBdr>
    </w:div>
    <w:div w:id="784425155">
      <w:bodyDiv w:val="1"/>
      <w:marLeft w:val="0"/>
      <w:marRight w:val="0"/>
      <w:marTop w:val="0"/>
      <w:marBottom w:val="0"/>
      <w:divBdr>
        <w:top w:val="none" w:sz="0" w:space="0" w:color="auto"/>
        <w:left w:val="none" w:sz="0" w:space="0" w:color="auto"/>
        <w:bottom w:val="none" w:sz="0" w:space="0" w:color="auto"/>
        <w:right w:val="none" w:sz="0" w:space="0" w:color="auto"/>
      </w:divBdr>
    </w:div>
    <w:div w:id="812917030">
      <w:bodyDiv w:val="1"/>
      <w:marLeft w:val="0"/>
      <w:marRight w:val="0"/>
      <w:marTop w:val="0"/>
      <w:marBottom w:val="0"/>
      <w:divBdr>
        <w:top w:val="none" w:sz="0" w:space="0" w:color="auto"/>
        <w:left w:val="none" w:sz="0" w:space="0" w:color="auto"/>
        <w:bottom w:val="none" w:sz="0" w:space="0" w:color="auto"/>
        <w:right w:val="none" w:sz="0" w:space="0" w:color="auto"/>
      </w:divBdr>
    </w:div>
    <w:div w:id="836727017">
      <w:bodyDiv w:val="1"/>
      <w:marLeft w:val="0"/>
      <w:marRight w:val="0"/>
      <w:marTop w:val="0"/>
      <w:marBottom w:val="0"/>
      <w:divBdr>
        <w:top w:val="none" w:sz="0" w:space="0" w:color="auto"/>
        <w:left w:val="none" w:sz="0" w:space="0" w:color="auto"/>
        <w:bottom w:val="none" w:sz="0" w:space="0" w:color="auto"/>
        <w:right w:val="none" w:sz="0" w:space="0" w:color="auto"/>
      </w:divBdr>
    </w:div>
    <w:div w:id="845831278">
      <w:bodyDiv w:val="1"/>
      <w:marLeft w:val="0"/>
      <w:marRight w:val="0"/>
      <w:marTop w:val="0"/>
      <w:marBottom w:val="0"/>
      <w:divBdr>
        <w:top w:val="none" w:sz="0" w:space="0" w:color="auto"/>
        <w:left w:val="none" w:sz="0" w:space="0" w:color="auto"/>
        <w:bottom w:val="none" w:sz="0" w:space="0" w:color="auto"/>
        <w:right w:val="none" w:sz="0" w:space="0" w:color="auto"/>
      </w:divBdr>
    </w:div>
    <w:div w:id="864253235">
      <w:bodyDiv w:val="1"/>
      <w:marLeft w:val="0"/>
      <w:marRight w:val="0"/>
      <w:marTop w:val="0"/>
      <w:marBottom w:val="0"/>
      <w:divBdr>
        <w:top w:val="none" w:sz="0" w:space="0" w:color="auto"/>
        <w:left w:val="none" w:sz="0" w:space="0" w:color="auto"/>
        <w:bottom w:val="none" w:sz="0" w:space="0" w:color="auto"/>
        <w:right w:val="none" w:sz="0" w:space="0" w:color="auto"/>
      </w:divBdr>
    </w:div>
    <w:div w:id="867790377">
      <w:bodyDiv w:val="1"/>
      <w:marLeft w:val="0"/>
      <w:marRight w:val="0"/>
      <w:marTop w:val="0"/>
      <w:marBottom w:val="0"/>
      <w:divBdr>
        <w:top w:val="none" w:sz="0" w:space="0" w:color="auto"/>
        <w:left w:val="none" w:sz="0" w:space="0" w:color="auto"/>
        <w:bottom w:val="none" w:sz="0" w:space="0" w:color="auto"/>
        <w:right w:val="none" w:sz="0" w:space="0" w:color="auto"/>
      </w:divBdr>
    </w:div>
    <w:div w:id="873424949">
      <w:bodyDiv w:val="1"/>
      <w:marLeft w:val="0"/>
      <w:marRight w:val="0"/>
      <w:marTop w:val="0"/>
      <w:marBottom w:val="0"/>
      <w:divBdr>
        <w:top w:val="none" w:sz="0" w:space="0" w:color="auto"/>
        <w:left w:val="none" w:sz="0" w:space="0" w:color="auto"/>
        <w:bottom w:val="none" w:sz="0" w:space="0" w:color="auto"/>
        <w:right w:val="none" w:sz="0" w:space="0" w:color="auto"/>
      </w:divBdr>
    </w:div>
    <w:div w:id="944850338">
      <w:bodyDiv w:val="1"/>
      <w:marLeft w:val="0"/>
      <w:marRight w:val="0"/>
      <w:marTop w:val="0"/>
      <w:marBottom w:val="0"/>
      <w:divBdr>
        <w:top w:val="none" w:sz="0" w:space="0" w:color="auto"/>
        <w:left w:val="none" w:sz="0" w:space="0" w:color="auto"/>
        <w:bottom w:val="none" w:sz="0" w:space="0" w:color="auto"/>
        <w:right w:val="none" w:sz="0" w:space="0" w:color="auto"/>
      </w:divBdr>
    </w:div>
    <w:div w:id="950281989">
      <w:bodyDiv w:val="1"/>
      <w:marLeft w:val="0"/>
      <w:marRight w:val="0"/>
      <w:marTop w:val="0"/>
      <w:marBottom w:val="0"/>
      <w:divBdr>
        <w:top w:val="none" w:sz="0" w:space="0" w:color="auto"/>
        <w:left w:val="none" w:sz="0" w:space="0" w:color="auto"/>
        <w:bottom w:val="none" w:sz="0" w:space="0" w:color="auto"/>
        <w:right w:val="none" w:sz="0" w:space="0" w:color="auto"/>
      </w:divBdr>
    </w:div>
    <w:div w:id="972171055">
      <w:bodyDiv w:val="1"/>
      <w:marLeft w:val="0"/>
      <w:marRight w:val="0"/>
      <w:marTop w:val="0"/>
      <w:marBottom w:val="0"/>
      <w:divBdr>
        <w:top w:val="none" w:sz="0" w:space="0" w:color="auto"/>
        <w:left w:val="none" w:sz="0" w:space="0" w:color="auto"/>
        <w:bottom w:val="none" w:sz="0" w:space="0" w:color="auto"/>
        <w:right w:val="none" w:sz="0" w:space="0" w:color="auto"/>
      </w:divBdr>
    </w:div>
    <w:div w:id="1020744788">
      <w:bodyDiv w:val="1"/>
      <w:marLeft w:val="0"/>
      <w:marRight w:val="0"/>
      <w:marTop w:val="0"/>
      <w:marBottom w:val="0"/>
      <w:divBdr>
        <w:top w:val="none" w:sz="0" w:space="0" w:color="auto"/>
        <w:left w:val="none" w:sz="0" w:space="0" w:color="auto"/>
        <w:bottom w:val="none" w:sz="0" w:space="0" w:color="auto"/>
        <w:right w:val="none" w:sz="0" w:space="0" w:color="auto"/>
      </w:divBdr>
    </w:div>
    <w:div w:id="1022364864">
      <w:bodyDiv w:val="1"/>
      <w:marLeft w:val="0"/>
      <w:marRight w:val="0"/>
      <w:marTop w:val="0"/>
      <w:marBottom w:val="0"/>
      <w:divBdr>
        <w:top w:val="none" w:sz="0" w:space="0" w:color="auto"/>
        <w:left w:val="none" w:sz="0" w:space="0" w:color="auto"/>
        <w:bottom w:val="none" w:sz="0" w:space="0" w:color="auto"/>
        <w:right w:val="none" w:sz="0" w:space="0" w:color="auto"/>
      </w:divBdr>
    </w:div>
    <w:div w:id="1049762158">
      <w:bodyDiv w:val="1"/>
      <w:marLeft w:val="0"/>
      <w:marRight w:val="0"/>
      <w:marTop w:val="0"/>
      <w:marBottom w:val="0"/>
      <w:divBdr>
        <w:top w:val="none" w:sz="0" w:space="0" w:color="auto"/>
        <w:left w:val="none" w:sz="0" w:space="0" w:color="auto"/>
        <w:bottom w:val="none" w:sz="0" w:space="0" w:color="auto"/>
        <w:right w:val="none" w:sz="0" w:space="0" w:color="auto"/>
      </w:divBdr>
    </w:div>
    <w:div w:id="1071274713">
      <w:bodyDiv w:val="1"/>
      <w:marLeft w:val="0"/>
      <w:marRight w:val="0"/>
      <w:marTop w:val="0"/>
      <w:marBottom w:val="0"/>
      <w:divBdr>
        <w:top w:val="none" w:sz="0" w:space="0" w:color="auto"/>
        <w:left w:val="none" w:sz="0" w:space="0" w:color="auto"/>
        <w:bottom w:val="none" w:sz="0" w:space="0" w:color="auto"/>
        <w:right w:val="none" w:sz="0" w:space="0" w:color="auto"/>
      </w:divBdr>
    </w:div>
    <w:div w:id="1079326268">
      <w:bodyDiv w:val="1"/>
      <w:marLeft w:val="0"/>
      <w:marRight w:val="0"/>
      <w:marTop w:val="0"/>
      <w:marBottom w:val="0"/>
      <w:divBdr>
        <w:top w:val="none" w:sz="0" w:space="0" w:color="auto"/>
        <w:left w:val="none" w:sz="0" w:space="0" w:color="auto"/>
        <w:bottom w:val="none" w:sz="0" w:space="0" w:color="auto"/>
        <w:right w:val="none" w:sz="0" w:space="0" w:color="auto"/>
      </w:divBdr>
    </w:div>
    <w:div w:id="1082140685">
      <w:bodyDiv w:val="1"/>
      <w:marLeft w:val="0"/>
      <w:marRight w:val="0"/>
      <w:marTop w:val="0"/>
      <w:marBottom w:val="0"/>
      <w:divBdr>
        <w:top w:val="none" w:sz="0" w:space="0" w:color="auto"/>
        <w:left w:val="none" w:sz="0" w:space="0" w:color="auto"/>
        <w:bottom w:val="none" w:sz="0" w:space="0" w:color="auto"/>
        <w:right w:val="none" w:sz="0" w:space="0" w:color="auto"/>
      </w:divBdr>
    </w:div>
    <w:div w:id="1093744991">
      <w:bodyDiv w:val="1"/>
      <w:marLeft w:val="0"/>
      <w:marRight w:val="0"/>
      <w:marTop w:val="0"/>
      <w:marBottom w:val="0"/>
      <w:divBdr>
        <w:top w:val="none" w:sz="0" w:space="0" w:color="auto"/>
        <w:left w:val="none" w:sz="0" w:space="0" w:color="auto"/>
        <w:bottom w:val="none" w:sz="0" w:space="0" w:color="auto"/>
        <w:right w:val="none" w:sz="0" w:space="0" w:color="auto"/>
      </w:divBdr>
    </w:div>
    <w:div w:id="1105075267">
      <w:bodyDiv w:val="1"/>
      <w:marLeft w:val="0"/>
      <w:marRight w:val="0"/>
      <w:marTop w:val="0"/>
      <w:marBottom w:val="0"/>
      <w:divBdr>
        <w:top w:val="none" w:sz="0" w:space="0" w:color="auto"/>
        <w:left w:val="none" w:sz="0" w:space="0" w:color="auto"/>
        <w:bottom w:val="none" w:sz="0" w:space="0" w:color="auto"/>
        <w:right w:val="none" w:sz="0" w:space="0" w:color="auto"/>
      </w:divBdr>
    </w:div>
    <w:div w:id="1113210521">
      <w:bodyDiv w:val="1"/>
      <w:marLeft w:val="0"/>
      <w:marRight w:val="0"/>
      <w:marTop w:val="0"/>
      <w:marBottom w:val="0"/>
      <w:divBdr>
        <w:top w:val="none" w:sz="0" w:space="0" w:color="auto"/>
        <w:left w:val="none" w:sz="0" w:space="0" w:color="auto"/>
        <w:bottom w:val="none" w:sz="0" w:space="0" w:color="auto"/>
        <w:right w:val="none" w:sz="0" w:space="0" w:color="auto"/>
      </w:divBdr>
    </w:div>
    <w:div w:id="1137452648">
      <w:bodyDiv w:val="1"/>
      <w:marLeft w:val="0"/>
      <w:marRight w:val="0"/>
      <w:marTop w:val="0"/>
      <w:marBottom w:val="0"/>
      <w:divBdr>
        <w:top w:val="none" w:sz="0" w:space="0" w:color="auto"/>
        <w:left w:val="none" w:sz="0" w:space="0" w:color="auto"/>
        <w:bottom w:val="none" w:sz="0" w:space="0" w:color="auto"/>
        <w:right w:val="none" w:sz="0" w:space="0" w:color="auto"/>
      </w:divBdr>
    </w:div>
    <w:div w:id="1137802624">
      <w:bodyDiv w:val="1"/>
      <w:marLeft w:val="0"/>
      <w:marRight w:val="0"/>
      <w:marTop w:val="0"/>
      <w:marBottom w:val="0"/>
      <w:divBdr>
        <w:top w:val="none" w:sz="0" w:space="0" w:color="auto"/>
        <w:left w:val="none" w:sz="0" w:space="0" w:color="auto"/>
        <w:bottom w:val="none" w:sz="0" w:space="0" w:color="auto"/>
        <w:right w:val="none" w:sz="0" w:space="0" w:color="auto"/>
      </w:divBdr>
    </w:div>
    <w:div w:id="1189177684">
      <w:bodyDiv w:val="1"/>
      <w:marLeft w:val="0"/>
      <w:marRight w:val="0"/>
      <w:marTop w:val="0"/>
      <w:marBottom w:val="0"/>
      <w:divBdr>
        <w:top w:val="none" w:sz="0" w:space="0" w:color="auto"/>
        <w:left w:val="none" w:sz="0" w:space="0" w:color="auto"/>
        <w:bottom w:val="none" w:sz="0" w:space="0" w:color="auto"/>
        <w:right w:val="none" w:sz="0" w:space="0" w:color="auto"/>
      </w:divBdr>
    </w:div>
    <w:div w:id="1198739363">
      <w:bodyDiv w:val="1"/>
      <w:marLeft w:val="0"/>
      <w:marRight w:val="0"/>
      <w:marTop w:val="0"/>
      <w:marBottom w:val="0"/>
      <w:divBdr>
        <w:top w:val="none" w:sz="0" w:space="0" w:color="auto"/>
        <w:left w:val="none" w:sz="0" w:space="0" w:color="auto"/>
        <w:bottom w:val="none" w:sz="0" w:space="0" w:color="auto"/>
        <w:right w:val="none" w:sz="0" w:space="0" w:color="auto"/>
      </w:divBdr>
    </w:div>
    <w:div w:id="1200390120">
      <w:bodyDiv w:val="1"/>
      <w:marLeft w:val="0"/>
      <w:marRight w:val="0"/>
      <w:marTop w:val="0"/>
      <w:marBottom w:val="0"/>
      <w:divBdr>
        <w:top w:val="none" w:sz="0" w:space="0" w:color="auto"/>
        <w:left w:val="none" w:sz="0" w:space="0" w:color="auto"/>
        <w:bottom w:val="none" w:sz="0" w:space="0" w:color="auto"/>
        <w:right w:val="none" w:sz="0" w:space="0" w:color="auto"/>
      </w:divBdr>
    </w:div>
    <w:div w:id="1212382156">
      <w:bodyDiv w:val="1"/>
      <w:marLeft w:val="0"/>
      <w:marRight w:val="0"/>
      <w:marTop w:val="0"/>
      <w:marBottom w:val="0"/>
      <w:divBdr>
        <w:top w:val="none" w:sz="0" w:space="0" w:color="auto"/>
        <w:left w:val="none" w:sz="0" w:space="0" w:color="auto"/>
        <w:bottom w:val="none" w:sz="0" w:space="0" w:color="auto"/>
        <w:right w:val="none" w:sz="0" w:space="0" w:color="auto"/>
      </w:divBdr>
    </w:div>
    <w:div w:id="1221329628">
      <w:bodyDiv w:val="1"/>
      <w:marLeft w:val="0"/>
      <w:marRight w:val="0"/>
      <w:marTop w:val="0"/>
      <w:marBottom w:val="0"/>
      <w:divBdr>
        <w:top w:val="none" w:sz="0" w:space="0" w:color="auto"/>
        <w:left w:val="none" w:sz="0" w:space="0" w:color="auto"/>
        <w:bottom w:val="none" w:sz="0" w:space="0" w:color="auto"/>
        <w:right w:val="none" w:sz="0" w:space="0" w:color="auto"/>
      </w:divBdr>
    </w:div>
    <w:div w:id="1280525278">
      <w:bodyDiv w:val="1"/>
      <w:marLeft w:val="0"/>
      <w:marRight w:val="0"/>
      <w:marTop w:val="0"/>
      <w:marBottom w:val="0"/>
      <w:divBdr>
        <w:top w:val="none" w:sz="0" w:space="0" w:color="auto"/>
        <w:left w:val="none" w:sz="0" w:space="0" w:color="auto"/>
        <w:bottom w:val="none" w:sz="0" w:space="0" w:color="auto"/>
        <w:right w:val="none" w:sz="0" w:space="0" w:color="auto"/>
      </w:divBdr>
    </w:div>
    <w:div w:id="1290547078">
      <w:bodyDiv w:val="1"/>
      <w:marLeft w:val="0"/>
      <w:marRight w:val="0"/>
      <w:marTop w:val="0"/>
      <w:marBottom w:val="0"/>
      <w:divBdr>
        <w:top w:val="none" w:sz="0" w:space="0" w:color="auto"/>
        <w:left w:val="none" w:sz="0" w:space="0" w:color="auto"/>
        <w:bottom w:val="none" w:sz="0" w:space="0" w:color="auto"/>
        <w:right w:val="none" w:sz="0" w:space="0" w:color="auto"/>
      </w:divBdr>
    </w:div>
    <w:div w:id="1339650475">
      <w:bodyDiv w:val="1"/>
      <w:marLeft w:val="0"/>
      <w:marRight w:val="0"/>
      <w:marTop w:val="0"/>
      <w:marBottom w:val="0"/>
      <w:divBdr>
        <w:top w:val="none" w:sz="0" w:space="0" w:color="auto"/>
        <w:left w:val="none" w:sz="0" w:space="0" w:color="auto"/>
        <w:bottom w:val="none" w:sz="0" w:space="0" w:color="auto"/>
        <w:right w:val="none" w:sz="0" w:space="0" w:color="auto"/>
      </w:divBdr>
    </w:div>
    <w:div w:id="1348167808">
      <w:bodyDiv w:val="1"/>
      <w:marLeft w:val="0"/>
      <w:marRight w:val="0"/>
      <w:marTop w:val="0"/>
      <w:marBottom w:val="0"/>
      <w:divBdr>
        <w:top w:val="none" w:sz="0" w:space="0" w:color="auto"/>
        <w:left w:val="none" w:sz="0" w:space="0" w:color="auto"/>
        <w:bottom w:val="none" w:sz="0" w:space="0" w:color="auto"/>
        <w:right w:val="none" w:sz="0" w:space="0" w:color="auto"/>
      </w:divBdr>
    </w:div>
    <w:div w:id="1357468232">
      <w:bodyDiv w:val="1"/>
      <w:marLeft w:val="0"/>
      <w:marRight w:val="0"/>
      <w:marTop w:val="0"/>
      <w:marBottom w:val="0"/>
      <w:divBdr>
        <w:top w:val="none" w:sz="0" w:space="0" w:color="auto"/>
        <w:left w:val="none" w:sz="0" w:space="0" w:color="auto"/>
        <w:bottom w:val="none" w:sz="0" w:space="0" w:color="auto"/>
        <w:right w:val="none" w:sz="0" w:space="0" w:color="auto"/>
      </w:divBdr>
    </w:div>
    <w:div w:id="1370841838">
      <w:bodyDiv w:val="1"/>
      <w:marLeft w:val="0"/>
      <w:marRight w:val="0"/>
      <w:marTop w:val="0"/>
      <w:marBottom w:val="0"/>
      <w:divBdr>
        <w:top w:val="none" w:sz="0" w:space="0" w:color="auto"/>
        <w:left w:val="none" w:sz="0" w:space="0" w:color="auto"/>
        <w:bottom w:val="none" w:sz="0" w:space="0" w:color="auto"/>
        <w:right w:val="none" w:sz="0" w:space="0" w:color="auto"/>
      </w:divBdr>
    </w:div>
    <w:div w:id="1422294162">
      <w:bodyDiv w:val="1"/>
      <w:marLeft w:val="0"/>
      <w:marRight w:val="0"/>
      <w:marTop w:val="0"/>
      <w:marBottom w:val="0"/>
      <w:divBdr>
        <w:top w:val="none" w:sz="0" w:space="0" w:color="auto"/>
        <w:left w:val="none" w:sz="0" w:space="0" w:color="auto"/>
        <w:bottom w:val="none" w:sz="0" w:space="0" w:color="auto"/>
        <w:right w:val="none" w:sz="0" w:space="0" w:color="auto"/>
      </w:divBdr>
    </w:div>
    <w:div w:id="1451433248">
      <w:bodyDiv w:val="1"/>
      <w:marLeft w:val="0"/>
      <w:marRight w:val="0"/>
      <w:marTop w:val="0"/>
      <w:marBottom w:val="0"/>
      <w:divBdr>
        <w:top w:val="none" w:sz="0" w:space="0" w:color="auto"/>
        <w:left w:val="none" w:sz="0" w:space="0" w:color="auto"/>
        <w:bottom w:val="none" w:sz="0" w:space="0" w:color="auto"/>
        <w:right w:val="none" w:sz="0" w:space="0" w:color="auto"/>
      </w:divBdr>
    </w:div>
    <w:div w:id="1461996276">
      <w:bodyDiv w:val="1"/>
      <w:marLeft w:val="0"/>
      <w:marRight w:val="0"/>
      <w:marTop w:val="0"/>
      <w:marBottom w:val="0"/>
      <w:divBdr>
        <w:top w:val="none" w:sz="0" w:space="0" w:color="auto"/>
        <w:left w:val="none" w:sz="0" w:space="0" w:color="auto"/>
        <w:bottom w:val="none" w:sz="0" w:space="0" w:color="auto"/>
        <w:right w:val="none" w:sz="0" w:space="0" w:color="auto"/>
      </w:divBdr>
    </w:div>
    <w:div w:id="1515805614">
      <w:bodyDiv w:val="1"/>
      <w:marLeft w:val="0"/>
      <w:marRight w:val="0"/>
      <w:marTop w:val="0"/>
      <w:marBottom w:val="0"/>
      <w:divBdr>
        <w:top w:val="none" w:sz="0" w:space="0" w:color="auto"/>
        <w:left w:val="none" w:sz="0" w:space="0" w:color="auto"/>
        <w:bottom w:val="none" w:sz="0" w:space="0" w:color="auto"/>
        <w:right w:val="none" w:sz="0" w:space="0" w:color="auto"/>
      </w:divBdr>
    </w:div>
    <w:div w:id="1550385637">
      <w:bodyDiv w:val="1"/>
      <w:marLeft w:val="0"/>
      <w:marRight w:val="0"/>
      <w:marTop w:val="0"/>
      <w:marBottom w:val="0"/>
      <w:divBdr>
        <w:top w:val="none" w:sz="0" w:space="0" w:color="auto"/>
        <w:left w:val="none" w:sz="0" w:space="0" w:color="auto"/>
        <w:bottom w:val="none" w:sz="0" w:space="0" w:color="auto"/>
        <w:right w:val="none" w:sz="0" w:space="0" w:color="auto"/>
      </w:divBdr>
      <w:divsChild>
        <w:div w:id="2042243176">
          <w:marLeft w:val="0"/>
          <w:marRight w:val="0"/>
          <w:marTop w:val="0"/>
          <w:marBottom w:val="0"/>
          <w:divBdr>
            <w:top w:val="none" w:sz="0" w:space="0" w:color="auto"/>
            <w:left w:val="none" w:sz="0" w:space="0" w:color="auto"/>
            <w:bottom w:val="none" w:sz="0" w:space="0" w:color="auto"/>
            <w:right w:val="none" w:sz="0" w:space="0" w:color="auto"/>
          </w:divBdr>
        </w:div>
        <w:div w:id="942767759">
          <w:marLeft w:val="0"/>
          <w:marRight w:val="0"/>
          <w:marTop w:val="0"/>
          <w:marBottom w:val="0"/>
          <w:divBdr>
            <w:top w:val="none" w:sz="0" w:space="0" w:color="auto"/>
            <w:left w:val="none" w:sz="0" w:space="0" w:color="auto"/>
            <w:bottom w:val="none" w:sz="0" w:space="0" w:color="auto"/>
            <w:right w:val="none" w:sz="0" w:space="0" w:color="auto"/>
          </w:divBdr>
        </w:div>
      </w:divsChild>
    </w:div>
    <w:div w:id="1558584858">
      <w:bodyDiv w:val="1"/>
      <w:marLeft w:val="0"/>
      <w:marRight w:val="0"/>
      <w:marTop w:val="0"/>
      <w:marBottom w:val="0"/>
      <w:divBdr>
        <w:top w:val="none" w:sz="0" w:space="0" w:color="auto"/>
        <w:left w:val="none" w:sz="0" w:space="0" w:color="auto"/>
        <w:bottom w:val="none" w:sz="0" w:space="0" w:color="auto"/>
        <w:right w:val="none" w:sz="0" w:space="0" w:color="auto"/>
      </w:divBdr>
    </w:div>
    <w:div w:id="1560945226">
      <w:bodyDiv w:val="1"/>
      <w:marLeft w:val="0"/>
      <w:marRight w:val="0"/>
      <w:marTop w:val="0"/>
      <w:marBottom w:val="0"/>
      <w:divBdr>
        <w:top w:val="none" w:sz="0" w:space="0" w:color="auto"/>
        <w:left w:val="none" w:sz="0" w:space="0" w:color="auto"/>
        <w:bottom w:val="none" w:sz="0" w:space="0" w:color="auto"/>
        <w:right w:val="none" w:sz="0" w:space="0" w:color="auto"/>
      </w:divBdr>
    </w:div>
    <w:div w:id="1581060415">
      <w:bodyDiv w:val="1"/>
      <w:marLeft w:val="0"/>
      <w:marRight w:val="0"/>
      <w:marTop w:val="0"/>
      <w:marBottom w:val="0"/>
      <w:divBdr>
        <w:top w:val="none" w:sz="0" w:space="0" w:color="auto"/>
        <w:left w:val="none" w:sz="0" w:space="0" w:color="auto"/>
        <w:bottom w:val="none" w:sz="0" w:space="0" w:color="auto"/>
        <w:right w:val="none" w:sz="0" w:space="0" w:color="auto"/>
      </w:divBdr>
    </w:div>
    <w:div w:id="1602951583">
      <w:bodyDiv w:val="1"/>
      <w:marLeft w:val="0"/>
      <w:marRight w:val="0"/>
      <w:marTop w:val="0"/>
      <w:marBottom w:val="0"/>
      <w:divBdr>
        <w:top w:val="none" w:sz="0" w:space="0" w:color="auto"/>
        <w:left w:val="none" w:sz="0" w:space="0" w:color="auto"/>
        <w:bottom w:val="none" w:sz="0" w:space="0" w:color="auto"/>
        <w:right w:val="none" w:sz="0" w:space="0" w:color="auto"/>
      </w:divBdr>
    </w:div>
    <w:div w:id="1642927486">
      <w:bodyDiv w:val="1"/>
      <w:marLeft w:val="0"/>
      <w:marRight w:val="0"/>
      <w:marTop w:val="0"/>
      <w:marBottom w:val="0"/>
      <w:divBdr>
        <w:top w:val="none" w:sz="0" w:space="0" w:color="auto"/>
        <w:left w:val="none" w:sz="0" w:space="0" w:color="auto"/>
        <w:bottom w:val="none" w:sz="0" w:space="0" w:color="auto"/>
        <w:right w:val="none" w:sz="0" w:space="0" w:color="auto"/>
      </w:divBdr>
    </w:div>
    <w:div w:id="1679766783">
      <w:bodyDiv w:val="1"/>
      <w:marLeft w:val="0"/>
      <w:marRight w:val="0"/>
      <w:marTop w:val="0"/>
      <w:marBottom w:val="0"/>
      <w:divBdr>
        <w:top w:val="none" w:sz="0" w:space="0" w:color="auto"/>
        <w:left w:val="none" w:sz="0" w:space="0" w:color="auto"/>
        <w:bottom w:val="none" w:sz="0" w:space="0" w:color="auto"/>
        <w:right w:val="none" w:sz="0" w:space="0" w:color="auto"/>
      </w:divBdr>
    </w:div>
    <w:div w:id="1691908755">
      <w:bodyDiv w:val="1"/>
      <w:marLeft w:val="0"/>
      <w:marRight w:val="0"/>
      <w:marTop w:val="0"/>
      <w:marBottom w:val="0"/>
      <w:divBdr>
        <w:top w:val="none" w:sz="0" w:space="0" w:color="auto"/>
        <w:left w:val="none" w:sz="0" w:space="0" w:color="auto"/>
        <w:bottom w:val="none" w:sz="0" w:space="0" w:color="auto"/>
        <w:right w:val="none" w:sz="0" w:space="0" w:color="auto"/>
      </w:divBdr>
    </w:div>
    <w:div w:id="1692560749">
      <w:bodyDiv w:val="1"/>
      <w:marLeft w:val="0"/>
      <w:marRight w:val="0"/>
      <w:marTop w:val="0"/>
      <w:marBottom w:val="0"/>
      <w:divBdr>
        <w:top w:val="none" w:sz="0" w:space="0" w:color="auto"/>
        <w:left w:val="none" w:sz="0" w:space="0" w:color="auto"/>
        <w:bottom w:val="none" w:sz="0" w:space="0" w:color="auto"/>
        <w:right w:val="none" w:sz="0" w:space="0" w:color="auto"/>
      </w:divBdr>
      <w:divsChild>
        <w:div w:id="970746885">
          <w:marLeft w:val="0"/>
          <w:marRight w:val="0"/>
          <w:marTop w:val="0"/>
          <w:marBottom w:val="0"/>
          <w:divBdr>
            <w:top w:val="none" w:sz="0" w:space="0" w:color="auto"/>
            <w:left w:val="none" w:sz="0" w:space="0" w:color="auto"/>
            <w:bottom w:val="none" w:sz="0" w:space="0" w:color="auto"/>
            <w:right w:val="none" w:sz="0" w:space="0" w:color="auto"/>
          </w:divBdr>
        </w:div>
        <w:div w:id="377290851">
          <w:marLeft w:val="0"/>
          <w:marRight w:val="0"/>
          <w:marTop w:val="0"/>
          <w:marBottom w:val="0"/>
          <w:divBdr>
            <w:top w:val="none" w:sz="0" w:space="0" w:color="auto"/>
            <w:left w:val="none" w:sz="0" w:space="0" w:color="auto"/>
            <w:bottom w:val="none" w:sz="0" w:space="0" w:color="auto"/>
            <w:right w:val="none" w:sz="0" w:space="0" w:color="auto"/>
          </w:divBdr>
        </w:div>
      </w:divsChild>
    </w:div>
    <w:div w:id="1697192185">
      <w:bodyDiv w:val="1"/>
      <w:marLeft w:val="0"/>
      <w:marRight w:val="0"/>
      <w:marTop w:val="0"/>
      <w:marBottom w:val="0"/>
      <w:divBdr>
        <w:top w:val="none" w:sz="0" w:space="0" w:color="auto"/>
        <w:left w:val="none" w:sz="0" w:space="0" w:color="auto"/>
        <w:bottom w:val="none" w:sz="0" w:space="0" w:color="auto"/>
        <w:right w:val="none" w:sz="0" w:space="0" w:color="auto"/>
      </w:divBdr>
    </w:div>
    <w:div w:id="1715499851">
      <w:bodyDiv w:val="1"/>
      <w:marLeft w:val="0"/>
      <w:marRight w:val="0"/>
      <w:marTop w:val="0"/>
      <w:marBottom w:val="0"/>
      <w:divBdr>
        <w:top w:val="none" w:sz="0" w:space="0" w:color="auto"/>
        <w:left w:val="none" w:sz="0" w:space="0" w:color="auto"/>
        <w:bottom w:val="none" w:sz="0" w:space="0" w:color="auto"/>
        <w:right w:val="none" w:sz="0" w:space="0" w:color="auto"/>
      </w:divBdr>
    </w:div>
    <w:div w:id="1757701070">
      <w:bodyDiv w:val="1"/>
      <w:marLeft w:val="0"/>
      <w:marRight w:val="0"/>
      <w:marTop w:val="0"/>
      <w:marBottom w:val="0"/>
      <w:divBdr>
        <w:top w:val="none" w:sz="0" w:space="0" w:color="auto"/>
        <w:left w:val="none" w:sz="0" w:space="0" w:color="auto"/>
        <w:bottom w:val="none" w:sz="0" w:space="0" w:color="auto"/>
        <w:right w:val="none" w:sz="0" w:space="0" w:color="auto"/>
      </w:divBdr>
    </w:div>
    <w:div w:id="1774938782">
      <w:bodyDiv w:val="1"/>
      <w:marLeft w:val="0"/>
      <w:marRight w:val="0"/>
      <w:marTop w:val="0"/>
      <w:marBottom w:val="0"/>
      <w:divBdr>
        <w:top w:val="none" w:sz="0" w:space="0" w:color="auto"/>
        <w:left w:val="none" w:sz="0" w:space="0" w:color="auto"/>
        <w:bottom w:val="none" w:sz="0" w:space="0" w:color="auto"/>
        <w:right w:val="none" w:sz="0" w:space="0" w:color="auto"/>
      </w:divBdr>
    </w:div>
    <w:div w:id="1781756173">
      <w:bodyDiv w:val="1"/>
      <w:marLeft w:val="0"/>
      <w:marRight w:val="0"/>
      <w:marTop w:val="0"/>
      <w:marBottom w:val="0"/>
      <w:divBdr>
        <w:top w:val="none" w:sz="0" w:space="0" w:color="auto"/>
        <w:left w:val="none" w:sz="0" w:space="0" w:color="auto"/>
        <w:bottom w:val="none" w:sz="0" w:space="0" w:color="auto"/>
        <w:right w:val="none" w:sz="0" w:space="0" w:color="auto"/>
      </w:divBdr>
    </w:div>
    <w:div w:id="1794901724">
      <w:bodyDiv w:val="1"/>
      <w:marLeft w:val="0"/>
      <w:marRight w:val="0"/>
      <w:marTop w:val="0"/>
      <w:marBottom w:val="0"/>
      <w:divBdr>
        <w:top w:val="none" w:sz="0" w:space="0" w:color="auto"/>
        <w:left w:val="none" w:sz="0" w:space="0" w:color="auto"/>
        <w:bottom w:val="none" w:sz="0" w:space="0" w:color="auto"/>
        <w:right w:val="none" w:sz="0" w:space="0" w:color="auto"/>
      </w:divBdr>
    </w:div>
    <w:div w:id="1806116290">
      <w:bodyDiv w:val="1"/>
      <w:marLeft w:val="0"/>
      <w:marRight w:val="0"/>
      <w:marTop w:val="0"/>
      <w:marBottom w:val="0"/>
      <w:divBdr>
        <w:top w:val="none" w:sz="0" w:space="0" w:color="auto"/>
        <w:left w:val="none" w:sz="0" w:space="0" w:color="auto"/>
        <w:bottom w:val="none" w:sz="0" w:space="0" w:color="auto"/>
        <w:right w:val="none" w:sz="0" w:space="0" w:color="auto"/>
      </w:divBdr>
    </w:div>
    <w:div w:id="1834758507">
      <w:bodyDiv w:val="1"/>
      <w:marLeft w:val="0"/>
      <w:marRight w:val="0"/>
      <w:marTop w:val="0"/>
      <w:marBottom w:val="0"/>
      <w:divBdr>
        <w:top w:val="none" w:sz="0" w:space="0" w:color="auto"/>
        <w:left w:val="none" w:sz="0" w:space="0" w:color="auto"/>
        <w:bottom w:val="none" w:sz="0" w:space="0" w:color="auto"/>
        <w:right w:val="none" w:sz="0" w:space="0" w:color="auto"/>
      </w:divBdr>
    </w:div>
    <w:div w:id="1841654299">
      <w:bodyDiv w:val="1"/>
      <w:marLeft w:val="0"/>
      <w:marRight w:val="0"/>
      <w:marTop w:val="0"/>
      <w:marBottom w:val="0"/>
      <w:divBdr>
        <w:top w:val="none" w:sz="0" w:space="0" w:color="auto"/>
        <w:left w:val="none" w:sz="0" w:space="0" w:color="auto"/>
        <w:bottom w:val="none" w:sz="0" w:space="0" w:color="auto"/>
        <w:right w:val="none" w:sz="0" w:space="0" w:color="auto"/>
      </w:divBdr>
    </w:div>
    <w:div w:id="1870875174">
      <w:bodyDiv w:val="1"/>
      <w:marLeft w:val="0"/>
      <w:marRight w:val="0"/>
      <w:marTop w:val="0"/>
      <w:marBottom w:val="0"/>
      <w:divBdr>
        <w:top w:val="none" w:sz="0" w:space="0" w:color="auto"/>
        <w:left w:val="none" w:sz="0" w:space="0" w:color="auto"/>
        <w:bottom w:val="none" w:sz="0" w:space="0" w:color="auto"/>
        <w:right w:val="none" w:sz="0" w:space="0" w:color="auto"/>
      </w:divBdr>
    </w:div>
    <w:div w:id="1902444923">
      <w:bodyDiv w:val="1"/>
      <w:marLeft w:val="0"/>
      <w:marRight w:val="0"/>
      <w:marTop w:val="0"/>
      <w:marBottom w:val="0"/>
      <w:divBdr>
        <w:top w:val="none" w:sz="0" w:space="0" w:color="auto"/>
        <w:left w:val="none" w:sz="0" w:space="0" w:color="auto"/>
        <w:bottom w:val="none" w:sz="0" w:space="0" w:color="auto"/>
        <w:right w:val="none" w:sz="0" w:space="0" w:color="auto"/>
      </w:divBdr>
    </w:div>
    <w:div w:id="1963925613">
      <w:bodyDiv w:val="1"/>
      <w:marLeft w:val="0"/>
      <w:marRight w:val="0"/>
      <w:marTop w:val="0"/>
      <w:marBottom w:val="0"/>
      <w:divBdr>
        <w:top w:val="none" w:sz="0" w:space="0" w:color="auto"/>
        <w:left w:val="none" w:sz="0" w:space="0" w:color="auto"/>
        <w:bottom w:val="none" w:sz="0" w:space="0" w:color="auto"/>
        <w:right w:val="none" w:sz="0" w:space="0" w:color="auto"/>
      </w:divBdr>
    </w:div>
    <w:div w:id="1967730898">
      <w:bodyDiv w:val="1"/>
      <w:marLeft w:val="0"/>
      <w:marRight w:val="0"/>
      <w:marTop w:val="0"/>
      <w:marBottom w:val="0"/>
      <w:divBdr>
        <w:top w:val="none" w:sz="0" w:space="0" w:color="auto"/>
        <w:left w:val="none" w:sz="0" w:space="0" w:color="auto"/>
        <w:bottom w:val="none" w:sz="0" w:space="0" w:color="auto"/>
        <w:right w:val="none" w:sz="0" w:space="0" w:color="auto"/>
      </w:divBdr>
    </w:div>
    <w:div w:id="1980770368">
      <w:bodyDiv w:val="1"/>
      <w:marLeft w:val="0"/>
      <w:marRight w:val="0"/>
      <w:marTop w:val="0"/>
      <w:marBottom w:val="0"/>
      <w:divBdr>
        <w:top w:val="none" w:sz="0" w:space="0" w:color="auto"/>
        <w:left w:val="none" w:sz="0" w:space="0" w:color="auto"/>
        <w:bottom w:val="none" w:sz="0" w:space="0" w:color="auto"/>
        <w:right w:val="none" w:sz="0" w:space="0" w:color="auto"/>
      </w:divBdr>
    </w:div>
    <w:div w:id="2001037827">
      <w:bodyDiv w:val="1"/>
      <w:marLeft w:val="0"/>
      <w:marRight w:val="0"/>
      <w:marTop w:val="0"/>
      <w:marBottom w:val="0"/>
      <w:divBdr>
        <w:top w:val="none" w:sz="0" w:space="0" w:color="auto"/>
        <w:left w:val="none" w:sz="0" w:space="0" w:color="auto"/>
        <w:bottom w:val="none" w:sz="0" w:space="0" w:color="auto"/>
        <w:right w:val="none" w:sz="0" w:space="0" w:color="auto"/>
      </w:divBdr>
    </w:div>
    <w:div w:id="2042779019">
      <w:bodyDiv w:val="1"/>
      <w:marLeft w:val="0"/>
      <w:marRight w:val="0"/>
      <w:marTop w:val="0"/>
      <w:marBottom w:val="0"/>
      <w:divBdr>
        <w:top w:val="none" w:sz="0" w:space="0" w:color="auto"/>
        <w:left w:val="none" w:sz="0" w:space="0" w:color="auto"/>
        <w:bottom w:val="none" w:sz="0" w:space="0" w:color="auto"/>
        <w:right w:val="none" w:sz="0" w:space="0" w:color="auto"/>
      </w:divBdr>
    </w:div>
    <w:div w:id="2047442709">
      <w:bodyDiv w:val="1"/>
      <w:marLeft w:val="0"/>
      <w:marRight w:val="0"/>
      <w:marTop w:val="0"/>
      <w:marBottom w:val="0"/>
      <w:divBdr>
        <w:top w:val="none" w:sz="0" w:space="0" w:color="auto"/>
        <w:left w:val="none" w:sz="0" w:space="0" w:color="auto"/>
        <w:bottom w:val="none" w:sz="0" w:space="0" w:color="auto"/>
        <w:right w:val="none" w:sz="0" w:space="0" w:color="auto"/>
      </w:divBdr>
    </w:div>
    <w:div w:id="2049791221">
      <w:bodyDiv w:val="1"/>
      <w:marLeft w:val="0"/>
      <w:marRight w:val="0"/>
      <w:marTop w:val="0"/>
      <w:marBottom w:val="0"/>
      <w:divBdr>
        <w:top w:val="none" w:sz="0" w:space="0" w:color="auto"/>
        <w:left w:val="none" w:sz="0" w:space="0" w:color="auto"/>
        <w:bottom w:val="none" w:sz="0" w:space="0" w:color="auto"/>
        <w:right w:val="none" w:sz="0" w:space="0" w:color="auto"/>
      </w:divBdr>
    </w:div>
    <w:div w:id="2056468750">
      <w:bodyDiv w:val="1"/>
      <w:marLeft w:val="0"/>
      <w:marRight w:val="0"/>
      <w:marTop w:val="0"/>
      <w:marBottom w:val="0"/>
      <w:divBdr>
        <w:top w:val="none" w:sz="0" w:space="0" w:color="auto"/>
        <w:left w:val="none" w:sz="0" w:space="0" w:color="auto"/>
        <w:bottom w:val="none" w:sz="0" w:space="0" w:color="auto"/>
        <w:right w:val="none" w:sz="0" w:space="0" w:color="auto"/>
      </w:divBdr>
    </w:div>
    <w:div w:id="2086028423">
      <w:bodyDiv w:val="1"/>
      <w:marLeft w:val="0"/>
      <w:marRight w:val="0"/>
      <w:marTop w:val="0"/>
      <w:marBottom w:val="0"/>
      <w:divBdr>
        <w:top w:val="none" w:sz="0" w:space="0" w:color="auto"/>
        <w:left w:val="none" w:sz="0" w:space="0" w:color="auto"/>
        <w:bottom w:val="none" w:sz="0" w:space="0" w:color="auto"/>
        <w:right w:val="none" w:sz="0" w:space="0" w:color="auto"/>
      </w:divBdr>
    </w:div>
    <w:div w:id="2096658864">
      <w:bodyDiv w:val="1"/>
      <w:marLeft w:val="0"/>
      <w:marRight w:val="0"/>
      <w:marTop w:val="0"/>
      <w:marBottom w:val="0"/>
      <w:divBdr>
        <w:top w:val="none" w:sz="0" w:space="0" w:color="auto"/>
        <w:left w:val="none" w:sz="0" w:space="0" w:color="auto"/>
        <w:bottom w:val="none" w:sz="0" w:space="0" w:color="auto"/>
        <w:right w:val="none" w:sz="0" w:space="0" w:color="auto"/>
      </w:divBdr>
    </w:div>
    <w:div w:id="2116317482">
      <w:bodyDiv w:val="1"/>
      <w:marLeft w:val="0"/>
      <w:marRight w:val="0"/>
      <w:marTop w:val="0"/>
      <w:marBottom w:val="0"/>
      <w:divBdr>
        <w:top w:val="none" w:sz="0" w:space="0" w:color="auto"/>
        <w:left w:val="none" w:sz="0" w:space="0" w:color="auto"/>
        <w:bottom w:val="none" w:sz="0" w:space="0" w:color="auto"/>
        <w:right w:val="none" w:sz="0" w:space="0" w:color="auto"/>
      </w:divBdr>
    </w:div>
  </w:divs>
  <w:optimizeForBrowser/>
  <w:relyOnVML/>
  <w:allowPNG/>
</w:webSettings>
</file>

<file path=word/_rels/document.xml.rels><?xml version="1.0" encoding="UTF-8" standalone="yes"?>
<Relationships xmlns="http://schemas.openxmlformats.org/package/2006/relationships"><Relationship Id="rId26" Type="http://schemas.openxmlformats.org/officeDocument/2006/relationships/hyperlink" Target="mailto:se@ader.mg" TargetMode="External"/><Relationship Id="rId21" Type="http://schemas.openxmlformats.org/officeDocument/2006/relationships/hyperlink" Target="mailto:daniela.rakotomamonjy@pfan.net" TargetMode="External"/><Relationship Id="rId42" Type="http://schemas.openxmlformats.org/officeDocument/2006/relationships/image" Target="media/image12.png"/><Relationship Id="rId47" Type="http://schemas.openxmlformats.org/officeDocument/2006/relationships/hyperlink" Target="mailto:tandriantahina@worldbank.org" TargetMode="External"/><Relationship Id="rId63" Type="http://schemas.openxmlformats.org/officeDocument/2006/relationships/footer" Target="footer5.xml"/><Relationship Id="rId68" Type="http://schemas.openxmlformats.org/officeDocument/2006/relationships/image" Target="media/image19.emf"/><Relationship Id="rId84" Type="http://schemas.openxmlformats.org/officeDocument/2006/relationships/image" Target="media/image30.png"/><Relationship Id="rId89" Type="http://schemas.openxmlformats.org/officeDocument/2006/relationships/image" Target="media/image35.png"/><Relationship Id="rId16" Type="http://schemas.openxmlformats.org/officeDocument/2006/relationships/hyperlink" Target="mailto:rabarisonlj@yahoo.fr" TargetMode="External"/><Relationship Id="rId11" Type="http://schemas.openxmlformats.org/officeDocument/2006/relationships/hyperlink" Target="mailto:issa.sanogo@un.org" TargetMode="External"/><Relationship Id="rId32" Type="http://schemas.openxmlformats.org/officeDocument/2006/relationships/image" Target="media/image3.png"/><Relationship Id="rId37" Type="http://schemas.openxmlformats.org/officeDocument/2006/relationships/image" Target="media/image7.png"/><Relationship Id="rId53" Type="http://schemas.openxmlformats.org/officeDocument/2006/relationships/hyperlink" Target="mailto:lenag@afd.fr" TargetMode="External"/><Relationship Id="rId58" Type="http://schemas.openxmlformats.org/officeDocument/2006/relationships/hyperlink" Target="mailto:rrakotoson@southernafricaenergy.org" TargetMode="External"/><Relationship Id="rId74" Type="http://schemas.openxmlformats.org/officeDocument/2006/relationships/image" Target="media/image22.emf"/><Relationship Id="rId79" Type="http://schemas.openxmlformats.org/officeDocument/2006/relationships/image" Target="media/image25.jpeg"/><Relationship Id="rId5" Type="http://schemas.openxmlformats.org/officeDocument/2006/relationships/numbering" Target="numbering.xml"/><Relationship Id="rId90" Type="http://schemas.openxmlformats.org/officeDocument/2006/relationships/fontTable" Target="fontTable.xml"/><Relationship Id="rId14" Type="http://schemas.openxmlformats.org/officeDocument/2006/relationships/hyperlink" Target="mailto:V.Rakotondrazafy@unido.org" TargetMode="External"/><Relationship Id="rId22" Type="http://schemas.openxmlformats.org/officeDocument/2006/relationships/hyperlink" Target="mailto:m.vanwaverenhogervorst@unido.org" TargetMode="External"/><Relationship Id="rId27" Type="http://schemas.openxmlformats.org/officeDocument/2006/relationships/header" Target="header1.xml"/><Relationship Id="rId30" Type="http://schemas.openxmlformats.org/officeDocument/2006/relationships/image" Target="media/image1.jpeg"/><Relationship Id="rId35" Type="http://schemas.openxmlformats.org/officeDocument/2006/relationships/image" Target="media/image5.emf"/><Relationship Id="rId43" Type="http://schemas.openxmlformats.org/officeDocument/2006/relationships/image" Target="media/image13.png"/><Relationship Id="rId48" Type="http://schemas.openxmlformats.org/officeDocument/2006/relationships/hyperlink" Target="mailto:tandriantahina@worldbank.org" TargetMode="External"/><Relationship Id="rId56" Type="http://schemas.openxmlformats.org/officeDocument/2006/relationships/hyperlink" Target="mailto:naomi@seforall.org" TargetMode="External"/><Relationship Id="rId64" Type="http://schemas.openxmlformats.org/officeDocument/2006/relationships/image" Target="media/image15.emf"/><Relationship Id="rId69" Type="http://schemas.openxmlformats.org/officeDocument/2006/relationships/image" Target="media/image20.png"/><Relationship Id="rId77" Type="http://schemas.openxmlformats.org/officeDocument/2006/relationships/footer" Target="footer6.xml"/><Relationship Id="rId8" Type="http://schemas.openxmlformats.org/officeDocument/2006/relationships/webSettings" Target="webSettings.xml"/><Relationship Id="rId51" Type="http://schemas.openxmlformats.org/officeDocument/2006/relationships/hyperlink" Target="mailto:otmar.werner@kfw.de" TargetMode="External"/><Relationship Id="rId72" Type="http://schemas.microsoft.com/office/2007/relationships/hdphoto" Target="media/hdphoto2.wdp"/><Relationship Id="rId80" Type="http://schemas.openxmlformats.org/officeDocument/2006/relationships/image" Target="media/image26.emf"/><Relationship Id="rId85" Type="http://schemas.openxmlformats.org/officeDocument/2006/relationships/image" Target="media/image31.emf"/><Relationship Id="rId3" Type="http://schemas.openxmlformats.org/officeDocument/2006/relationships/customXml" Target="../customXml/item3.xml"/><Relationship Id="rId12" Type="http://schemas.openxmlformats.org/officeDocument/2006/relationships/hyperlink" Target="mailto:hasina.rakotondrazafy@un.org" TargetMode="External"/><Relationship Id="rId17" Type="http://schemas.openxmlformats.org/officeDocument/2006/relationships/hyperlink" Target="mailto:andry@ramaroson.com" TargetMode="External"/><Relationship Id="rId25" Type="http://schemas.openxmlformats.org/officeDocument/2006/relationships/hyperlink" Target="mailto:Vahinala@gmail.com" TargetMode="External"/><Relationship Id="rId33" Type="http://schemas.openxmlformats.org/officeDocument/2006/relationships/hyperlink" Target="https://www.uncdf.org/ldcip" TargetMode="External"/><Relationship Id="rId38" Type="http://schemas.openxmlformats.org/officeDocument/2006/relationships/image" Target="media/image8.png"/><Relationship Id="rId46" Type="http://schemas.openxmlformats.org/officeDocument/2006/relationships/hyperlink" Target="mailto:dloew@worldbank.org" TargetMode="External"/><Relationship Id="rId59" Type="http://schemas.openxmlformats.org/officeDocument/2006/relationships/hyperlink" Target="mailto:daniela.rakotomamonjy@pfan.net" TargetMode="External"/><Relationship Id="rId67" Type="http://schemas.openxmlformats.org/officeDocument/2006/relationships/image" Target="media/image18.emf"/><Relationship Id="rId20" Type="http://schemas.openxmlformats.org/officeDocument/2006/relationships/hyperlink" Target="mailto:tandriantahina@worldbank.org" TargetMode="External"/><Relationship Id="rId41" Type="http://schemas.openxmlformats.org/officeDocument/2006/relationships/image" Target="media/image11.png"/><Relationship Id="rId54" Type="http://schemas.openxmlformats.org/officeDocument/2006/relationships/hyperlink" Target="mailto:s.belrhandoria.ext@groupeginger.com" TargetMode="External"/><Relationship Id="rId62" Type="http://schemas.openxmlformats.org/officeDocument/2006/relationships/footer" Target="footer4.xml"/><Relationship Id="rId70" Type="http://schemas.microsoft.com/office/2007/relationships/hdphoto" Target="media/hdphoto1.wdp"/><Relationship Id="rId75" Type="http://schemas.openxmlformats.org/officeDocument/2006/relationships/image" Target="media/image23.png"/><Relationship Id="rId83" Type="http://schemas.openxmlformats.org/officeDocument/2006/relationships/image" Target="media/image29.png"/><Relationship Id="rId88" Type="http://schemas.openxmlformats.org/officeDocument/2006/relationships/image" Target="media/image34.png"/><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tyles" Target="styles.xml"/><Relationship Id="rId15" Type="http://schemas.openxmlformats.org/officeDocument/2006/relationships/hyperlink" Target="mailto:valery.ramonjavelo@gmail.com" TargetMode="External"/><Relationship Id="rId23" Type="http://schemas.openxmlformats.org/officeDocument/2006/relationships/hyperlink" Target="mailto:dg.edbm@edbm.mg" TargetMode="External"/><Relationship Id="rId28" Type="http://schemas.openxmlformats.org/officeDocument/2006/relationships/footer" Target="footer1.xml"/><Relationship Id="rId36" Type="http://schemas.openxmlformats.org/officeDocument/2006/relationships/image" Target="media/image6.emf"/><Relationship Id="rId49" Type="http://schemas.openxmlformats.org/officeDocument/2006/relationships/hyperlink" Target="mailto:rami_arisoa@yahoo.fr" TargetMode="External"/><Relationship Id="rId57" Type="http://schemas.openxmlformats.org/officeDocument/2006/relationships/hyperlink" Target="mailto:asector@usaid.gov" TargetMode="External"/><Relationship Id="rId10" Type="http://schemas.openxmlformats.org/officeDocument/2006/relationships/endnotes" Target="endnotes.xml"/><Relationship Id="rId31" Type="http://schemas.openxmlformats.org/officeDocument/2006/relationships/image" Target="media/image2.jpeg"/><Relationship Id="rId44" Type="http://schemas.openxmlformats.org/officeDocument/2006/relationships/hyperlink" Target="http://www.uneval.org/document/detail/1620" TargetMode="External"/><Relationship Id="rId52" Type="http://schemas.openxmlformats.org/officeDocument/2006/relationships/hyperlink" Target="mailto:t.manasse@afdb.org" TargetMode="External"/><Relationship Id="rId60" Type="http://schemas.openxmlformats.org/officeDocument/2006/relationships/image" Target="media/image14.emf"/><Relationship Id="rId65" Type="http://schemas.openxmlformats.org/officeDocument/2006/relationships/image" Target="media/image16.emf"/><Relationship Id="rId73" Type="http://schemas.openxmlformats.org/officeDocument/2006/relationships/hyperlink" Target="http://www.hcc.gov.mg/d3/decision-n16-hcc-d3-du-20-septembre-2021-concernant-la-loi-n2021-024-portant-creation-dun-fonds-souverain-malagasy-ou-fsm/" TargetMode="External"/><Relationship Id="rId78" Type="http://schemas.openxmlformats.org/officeDocument/2006/relationships/image" Target="media/image24.png"/><Relationship Id="rId81" Type="http://schemas.openxmlformats.org/officeDocument/2006/relationships/image" Target="media/image27.emf"/><Relationship Id="rId86" Type="http://schemas.openxmlformats.org/officeDocument/2006/relationships/image" Target="media/image32.emf"/><Relationship Id="rId4" Type="http://schemas.openxmlformats.org/officeDocument/2006/relationships/customXml" Target="../customXml/item4.xml"/><Relationship Id="rId9" Type="http://schemas.openxmlformats.org/officeDocument/2006/relationships/footnotes" Target="footnotes.xml"/><Relationship Id="rId13" Type="http://schemas.openxmlformats.org/officeDocument/2006/relationships/hyperlink" Target="mailto:rabarisonlj@yahoo.fr" TargetMode="External"/><Relationship Id="rId18" Type="http://schemas.openxmlformats.org/officeDocument/2006/relationships/hyperlink" Target="mailto:gfem.se@gmail.com" TargetMode="External"/><Relationship Id="rId39" Type="http://schemas.openxmlformats.org/officeDocument/2006/relationships/image" Target="media/image9.png"/><Relationship Id="rId34" Type="http://schemas.openxmlformats.org/officeDocument/2006/relationships/image" Target="media/image4.emf"/><Relationship Id="rId50" Type="http://schemas.openxmlformats.org/officeDocument/2006/relationships/hyperlink" Target="mailto:carlos.miro@giz.de" TargetMode="External"/><Relationship Id="rId55" Type="http://schemas.openxmlformats.org/officeDocument/2006/relationships/hyperlink" Target="mailto:Samuel.Robert@eeas.europa.eu" TargetMode="External"/><Relationship Id="rId76" Type="http://schemas.openxmlformats.org/officeDocument/2006/relationships/hyperlink" Target="http://etoolia.edbm.mg/" TargetMode="External"/><Relationship Id="rId7" Type="http://schemas.openxmlformats.org/officeDocument/2006/relationships/settings" Target="settings.xml"/><Relationship Id="rId71" Type="http://schemas.openxmlformats.org/officeDocument/2006/relationships/image" Target="media/image21.jpeg"/><Relationship Id="rId2" Type="http://schemas.openxmlformats.org/officeDocument/2006/relationships/customXml" Target="../customXml/item2.xml"/><Relationship Id="rId29" Type="http://schemas.openxmlformats.org/officeDocument/2006/relationships/footer" Target="footer2.xml"/><Relationship Id="rId24" Type="http://schemas.openxmlformats.org/officeDocument/2006/relationships/hyperlink" Target="mailto:ramindo3@yahoo.fr" TargetMode="External"/><Relationship Id="rId40" Type="http://schemas.openxmlformats.org/officeDocument/2006/relationships/image" Target="media/image10.png"/><Relationship Id="rId45" Type="http://schemas.openxmlformats.org/officeDocument/2006/relationships/hyperlink" Target="mailto:H.LIU@unido.org" TargetMode="External"/><Relationship Id="rId66" Type="http://schemas.openxmlformats.org/officeDocument/2006/relationships/image" Target="media/image17.emf"/><Relationship Id="rId87" Type="http://schemas.openxmlformats.org/officeDocument/2006/relationships/image" Target="media/image33.emf"/><Relationship Id="rId61" Type="http://schemas.openxmlformats.org/officeDocument/2006/relationships/footer" Target="footer3.xml"/><Relationship Id="rId82" Type="http://schemas.openxmlformats.org/officeDocument/2006/relationships/image" Target="media/image28.png"/><Relationship Id="rId19" Type="http://schemas.openxmlformats.org/officeDocument/2006/relationships/hyperlink" Target="mailto:monika.rammelt@giz.de" TargetMode="External"/></Relationships>
</file>

<file path=word/_rels/footnotes.xml.rels><?xml version="1.0" encoding="UTF-8" standalone="yes"?>
<Relationships xmlns="http://schemas.openxmlformats.org/package/2006/relationships"><Relationship Id="rId3" Type="http://schemas.openxmlformats.org/officeDocument/2006/relationships/hyperlink" Target="http://www.unwomen.org/en/digital-library/publications/2015/4/un-women-evaluation-handbook-how-to-manage-gender-responsive-evaluation" TargetMode="External"/><Relationship Id="rId2" Type="http://schemas.openxmlformats.org/officeDocument/2006/relationships/hyperlink" Target="http://www.energie.mg/" TargetMode="External"/><Relationship Id="rId1" Type="http://schemas.openxmlformats.org/officeDocument/2006/relationships/hyperlink" Target="https://trackingsdg7.esmap.org/data/files/download-documents/tracking_sdg_7_2020-full_report_-_web_0.pdf" TargetMode="External"/></Relationships>
</file>

<file path=word/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5F732436BD414ABE4F9007290F88BC" ma:contentTypeVersion="29" ma:contentTypeDescription="Create a new document." ma:contentTypeScope="" ma:versionID="7756ab31655b06bf8e0fcba8adbbff5c">
  <xsd:schema xmlns:xsd="http://www.w3.org/2001/XMLSchema" xmlns:xs="http://www.w3.org/2001/XMLSchema" xmlns:p="http://schemas.microsoft.com/office/2006/metadata/properties" xmlns:ns2="d9cf0e28-81d2-4dc7-8b10-820d80ed680d" xmlns:ns3="e91d5986-7c29-4ed1-8a54-b8fb378ed474" targetNamespace="http://schemas.microsoft.com/office/2006/metadata/properties" ma:root="true" ma:fieldsID="27b71a969902f2a26b14ce6b28c5feb5" ns2:_="" ns3:_="">
    <xsd:import namespace="d9cf0e28-81d2-4dc7-8b10-820d80ed680d"/>
    <xsd:import namespace="e91d5986-7c29-4ed1-8a54-b8fb378ed474"/>
    <xsd:element name="properties">
      <xsd:complexType>
        <xsd:sequence>
          <xsd:element name="documentManagement">
            <xsd:complexType>
              <xsd:all>
                <xsd:element ref="ns2:DocumentCategory" minOccurs="0"/>
                <xsd:element ref="ns2:DocumentType" minOccurs="0"/>
                <xsd:element ref="ns2:FileClassificationMode" minOccurs="0"/>
                <xsd:element ref="ns2:FileNameDescription" minOccurs="0"/>
                <xsd:element ref="ns2:ProjectNumber" minOccurs="0"/>
                <xsd:element ref="ns2:OperatingUnit" minOccurs="0"/>
                <xsd:element ref="ns2:Language" minOccurs="0"/>
                <xsd:element ref="ns2:FunctionalArea" minOccurs="0"/>
                <xsd:element ref="ns2:OutputNumber" minOccurs="0"/>
                <xsd:element ref="ns2:DocumentStatus" minOccurs="0"/>
                <xsd:element ref="ns2:DocCoverageStartDate" minOccurs="0"/>
                <xsd:element ref="ns2:DocCoverageEndDate" minOccurs="0"/>
                <xsd:element ref="ns2:FocusArea" minOccurs="0"/>
                <xsd:element ref="ns2:AuthorName" minOccurs="0"/>
                <xsd:element ref="ns2:OfficeCountry" minOccurs="0"/>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cf0e28-81d2-4dc7-8b10-820d80ed680d" elementFormDefault="qualified">
    <xsd:import namespace="http://schemas.microsoft.com/office/2006/documentManagement/types"/>
    <xsd:import namespace="http://schemas.microsoft.com/office/infopath/2007/PartnerControls"/>
    <xsd:element name="DocumentCategory" ma:index="8" nillable="true" ma:displayName="DocumentCategory" ma:format="Dropdown" ma:internalName="DocumentCategory">
      <xsd:simpleType>
        <xsd:restriction base="dms:Text">
          <xsd:maxLength value="255"/>
        </xsd:restriction>
      </xsd:simpleType>
    </xsd:element>
    <xsd:element name="DocumentType" ma:index="9" nillable="true" ma:displayName="DocumentType" ma:format="Dropdown" ma:indexed="true" ma:internalName="DocumentType">
      <xsd:simpleType>
        <xsd:restriction base="dms:Text">
          <xsd:maxLength value="255"/>
        </xsd:restriction>
      </xsd:simpleType>
    </xsd:element>
    <xsd:element name="FileClassificationMode" ma:index="10" nillable="true" ma:displayName="FileClassificationMode" ma:format="Dropdown" ma:indexed="true" ma:internalName="FileClassificationMode">
      <xsd:simpleType>
        <xsd:restriction base="dms:Text">
          <xsd:maxLength value="255"/>
        </xsd:restriction>
      </xsd:simpleType>
    </xsd:element>
    <xsd:element name="FileNameDescription" ma:index="11" nillable="true" ma:displayName="FileNameDescription" ma:format="Dropdown" ma:indexed="true" ma:internalName="FileNameDescription">
      <xsd:simpleType>
        <xsd:restriction base="dms:Text">
          <xsd:maxLength value="255"/>
        </xsd:restriction>
      </xsd:simpleType>
    </xsd:element>
    <xsd:element name="ProjectNumber" ma:index="12" nillable="true" ma:displayName="ProjectNumber" ma:format="Dropdown" ma:indexed="true" ma:internalName="ProjectNumber">
      <xsd:simpleType>
        <xsd:restriction base="dms:Text">
          <xsd:maxLength value="255"/>
        </xsd:restriction>
      </xsd:simpleType>
    </xsd:element>
    <xsd:element name="OperatingUnit" ma:index="13" nillable="true" ma:displayName="OperatingUnit" ma:format="Dropdown" ma:indexed="true" ma:internalName="OperatingUnit">
      <xsd:simpleType>
        <xsd:restriction base="dms:Text">
          <xsd:maxLength value="255"/>
        </xsd:restriction>
      </xsd:simpleType>
    </xsd:element>
    <xsd:element name="Language" ma:index="14" nillable="true" ma:displayName="Language" ma:format="Dropdown" ma:internalName="Language">
      <xsd:simpleType>
        <xsd:restriction base="dms:Text">
          <xsd:maxLength value="255"/>
        </xsd:restriction>
      </xsd:simpleType>
    </xsd:element>
    <xsd:element name="FunctionalArea" ma:index="15" nillable="true" ma:displayName="FunctionalArea" ma:format="Dropdown" ma:internalName="FunctionalArea">
      <xsd:simpleType>
        <xsd:restriction base="dms:Text">
          <xsd:maxLength value="255"/>
        </xsd:restriction>
      </xsd:simpleType>
    </xsd:element>
    <xsd:element name="OutputNumber" ma:index="16" nillable="true" ma:displayName="OutputNumber" ma:format="Dropdown" ma:indexed="true" ma:internalName="OutputNumber">
      <xsd:simpleType>
        <xsd:restriction base="dms:Text">
          <xsd:maxLength value="255"/>
        </xsd:restriction>
      </xsd:simpleType>
    </xsd:element>
    <xsd:element name="DocumentStatus" ma:index="17" nillable="true" ma:displayName="DocumentStatus" ma:format="Dropdown" ma:internalName="DocumentStatus">
      <xsd:simpleType>
        <xsd:restriction base="dms:Text">
          <xsd:maxLength value="255"/>
        </xsd:restriction>
      </xsd:simpleType>
    </xsd:element>
    <xsd:element name="DocCoverageStartDate" ma:index="18" nillable="true" ma:displayName="DocCoverageStartDate" ma:default="[today]" ma:format="DateOnly" ma:indexed="true" ma:internalName="DocCoverageStartDate">
      <xsd:simpleType>
        <xsd:restriction base="dms:DateTime"/>
      </xsd:simpleType>
    </xsd:element>
    <xsd:element name="DocCoverageEndDate" ma:index="19" nillable="true" ma:displayName="DocCoverageEndDate" ma:format="DateOnly" ma:internalName="DocCoverageEndDate">
      <xsd:simpleType>
        <xsd:restriction base="dms:DateTime"/>
      </xsd:simpleType>
    </xsd:element>
    <xsd:element name="FocusArea" ma:index="20" nillable="true" ma:displayName="FocusArea" ma:format="Dropdown" ma:internalName="FocusArea">
      <xsd:simpleType>
        <xsd:restriction base="dms:Text">
          <xsd:maxLength value="255"/>
        </xsd:restriction>
      </xsd:simpleType>
    </xsd:element>
    <xsd:element name="AuthorName" ma:index="21" nillable="true" ma:displayName="AuthorName" ma:format="Dropdown" ma:indexed="true" ma:internalName="AuthorName">
      <xsd:simpleType>
        <xsd:restriction base="dms:Text">
          <xsd:maxLength value="255"/>
        </xsd:restriction>
      </xsd:simpleType>
    </xsd:element>
    <xsd:element name="OfficeCountry" ma:index="22" nillable="true" ma:displayName="OfficeCountry" ma:format="Dropdown" ma:indexed="true" ma:internalName="OfficeCountry">
      <xsd:simpleType>
        <xsd:restriction base="dms:Text">
          <xsd:maxLength value="255"/>
        </xsd:restriction>
      </xsd:simpleType>
    </xsd:element>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DateTaken" ma:index="32" nillable="true" ma:displayName="MediaServiceDateTaken" ma:hidden="true" ma:indexed="true" ma:internalName="MediaServiceDateTaken" ma:readOnly="true">
      <xsd:simpleType>
        <xsd:restriction base="dms:Text"/>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Location" ma:index="34" nillable="true" ma:displayName="Location" ma:indexed="true" ma:internalName="MediaServiceLocation"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1d5986-7c29-4ed1-8a54-b8fb378ed474"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89ecd518-8760-4857-902e-5583cb61199f}" ma:internalName="TaxCatchAll" ma:showField="CatchAllData" ma:web="e91d5986-7c29-4ed1-8a54-b8fb378ed4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b:Sources xmlns:b="http://schemas.openxmlformats.org/officeDocument/2006/bibliography" xmlns="http://schemas.openxmlformats.org/officeDocument/2006/bibliography" SelectedStyle="\APASixthEditionOfficeOnline.xsl" StyleName="APA" Version="6"/>
</file>

<file path=customXml/item3.xml><?xml version="1.0" encoding="utf-8"?>
<p:properties xmlns:p="http://schemas.microsoft.com/office/2006/metadata/properties" xmlns:xsi="http://www.w3.org/2001/XMLSchema-instance" xmlns:pc="http://schemas.microsoft.com/office/infopath/2007/PartnerControls">
  <documentManagement>
    <OfficeCountry xmlns="d9cf0e28-81d2-4dc7-8b10-820d80ed680d">B0348 - Madagascar - Antananarivo</OfficeCountry>
    <DocumentStatus xmlns="d9cf0e28-81d2-4dc7-8b10-820d80ed680d">Final</DocumentStatus>
    <DocCoverageEndDate xmlns="d9cf0e28-81d2-4dc7-8b10-820d80ed680d">2026-03-31T04:00:00+00:00</DocCoverageEndDate>
    <TaxCatchAll xmlns="e91d5986-7c29-4ed1-8a54-b8fb378ed474" xsi:nil="true"/>
    <FunctionalArea xmlns="d9cf0e28-81d2-4dc7-8b10-820d80ed680d">Programme and Project</FunctionalArea>
    <FileNameDescription xmlns="d9cf0e28-81d2-4dc7-8b10-820d80ed680d" xsi:nil="true"/>
    <ProjectNumber xmlns="d9cf0e28-81d2-4dc7-8b10-820d80ed680d">00129782</ProjectNumber>
    <DocumentType xmlns="d9cf0e28-81d2-4dc7-8b10-820d80ed680d">Project Document (Prodoc)</DocumentType>
    <Language xmlns="d9cf0e28-81d2-4dc7-8b10-820d80ed680d">English</Language>
    <AuthorName xmlns="d9cf0e28-81d2-4dc7-8b10-820d80ed680d">UNDP</AuthorName>
    <DocumentCategory xmlns="d9cf0e28-81d2-4dc7-8b10-820d80ed680d">Project</DocumentCategory>
    <OperatingUnit xmlns="d9cf0e28-81d2-4dc7-8b10-820d80ed680d">UNDP-MDG</OperatingUnit>
    <lcf76f155ced4ddcb4097134ff3c332f xmlns="d9cf0e28-81d2-4dc7-8b10-820d80ed680d">
      <Terms xmlns="http://schemas.microsoft.com/office/infopath/2007/PartnerControls"/>
    </lcf76f155ced4ddcb4097134ff3c332f>
    <FocusArea xmlns="d9cf0e28-81d2-4dc7-8b10-820d80ed680d">Environment and Energy</FocusArea>
    <DocCoverageStartDate xmlns="d9cf0e28-81d2-4dc7-8b10-820d80ed680d">2022-04-01T00:00:00+00:00</DocCoverageStartDate>
    <FileClassificationMode xmlns="d9cf0e28-81d2-4dc7-8b10-820d80ed680d">Public</FileClassificationMode>
    <OutputNumber xmlns="d9cf0e28-81d2-4dc7-8b10-820d80ed680d">00123355</OutputNumber>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7A5584-E7AB-419B-9AA6-75006E2C33E4}"/>
</file>

<file path=customXml/itemProps2.xml><?xml version="1.0" encoding="utf-8"?>
<ds:datastoreItem xmlns:ds="http://schemas.openxmlformats.org/officeDocument/2006/customXml" ds:itemID="{D489C824-C1DE-4D86-8899-0AFE7CD220A1}">
  <ds:schemaRefs>
    <ds:schemaRef ds:uri="http://schemas.openxmlformats.org/officeDocument/2006/bibliography"/>
  </ds:schemaRefs>
</ds:datastoreItem>
</file>

<file path=customXml/itemProps3.xml><?xml version="1.0" encoding="utf-8"?>
<ds:datastoreItem xmlns:ds="http://schemas.openxmlformats.org/officeDocument/2006/customXml" ds:itemID="{9CBA8F4C-BF18-45D0-B427-D774B47C4559}">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FF532458-9553-455F-BAFA-AB0212C14A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Normal.dotm</Template>
  <TotalTime>6</TotalTime>
  <Pages>91</Pages>
  <Words>28872</Words>
  <Characters>164573</Characters>
  <Application>Microsoft Office Word</Application>
  <DocSecurity>0</DocSecurity>
  <Lines>1371</Lines>
  <Paragraphs>386</Paragraphs>
  <ScaleCrop>false</ScaleCrop>
  <HeadingPairs>
    <vt:vector size="6" baseType="variant">
      <vt:variant>
        <vt:lpstr>Title</vt:lpstr>
      </vt:variant>
      <vt:variant>
        <vt:i4>1</vt:i4>
      </vt:variant>
      <vt:variant>
        <vt:lpstr>Titolo</vt:lpstr>
      </vt:variant>
      <vt:variant>
        <vt:i4>1</vt:i4>
      </vt:variant>
      <vt:variant>
        <vt:lpstr>Titre</vt:lpstr>
      </vt:variant>
      <vt:variant>
        <vt:i4>1</vt:i4>
      </vt:variant>
    </vt:vector>
  </HeadingPairs>
  <TitlesOfParts>
    <vt:vector size="3" baseType="lpstr">
      <vt:lpstr/>
      <vt:lpstr/>
      <vt:lpstr/>
    </vt:vector>
  </TitlesOfParts>
  <Company/>
  <LinksUpToDate>false</LinksUpToDate>
  <CharactersWithSpaces>193059</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Castaldo,R (pgt)</dc:creator>
  <cp:keywords/>
  <dc:description/>
  <cp:lastModifiedBy>Stefano Barazzetta</cp:lastModifiedBy>
  <cp:revision>5</cp:revision>
  <cp:lastPrinted>2021-10-29T09:09:00Z</cp:lastPrinted>
  <dcterms:created xsi:type="dcterms:W3CDTF">2022-03-10T07:54:00Z</dcterms:created>
  <dcterms:modified xsi:type="dcterms:W3CDTF">2022-03-10T11:38:00Z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0x010100155F732436BD414ABE4F9007290F88BC</vt:lpwstr>
  </property>
  <property fmtid="{D5CDD505-2E9C-101B-9397-08002B2CF9AE}" pid="3" name="MediaServiceImageTags">
    <vt:lpwstr/>
  </property>
</Properties>
</file>